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20"/>
  </p:notesMasterIdLst>
  <p:handoutMasterIdLst>
    <p:handoutMasterId r:id="rId21"/>
  </p:handoutMasterIdLst>
  <p:sldIdLst>
    <p:sldId id="305" r:id="rId2"/>
    <p:sldId id="258" r:id="rId3"/>
    <p:sldId id="263" r:id="rId4"/>
    <p:sldId id="264" r:id="rId5"/>
    <p:sldId id="294" r:id="rId6"/>
    <p:sldId id="289" r:id="rId7"/>
    <p:sldId id="295" r:id="rId8"/>
    <p:sldId id="290" r:id="rId9"/>
    <p:sldId id="296" r:id="rId10"/>
    <p:sldId id="306" r:id="rId11"/>
    <p:sldId id="291" r:id="rId12"/>
    <p:sldId id="297" r:id="rId13"/>
    <p:sldId id="292" r:id="rId14"/>
    <p:sldId id="298" r:id="rId15"/>
    <p:sldId id="293" r:id="rId16"/>
    <p:sldId id="299" r:id="rId17"/>
    <p:sldId id="307" r:id="rId18"/>
    <p:sldId id="267" r:id="rId19"/>
  </p:sldIdLst>
  <p:sldSz cx="9144000" cy="6858000" type="screen4x3"/>
  <p:notesSz cx="6858000" cy="9144000"/>
  <p:embeddedFontLst>
    <p:embeddedFont>
      <p:font typeface="Sassoon Infant Rg" panose="02000503030000020003" pitchFamily="50" charset="0"/>
      <p:regular r:id="rId22"/>
      <p:bold r:id="rId23"/>
    </p:embeddedFont>
    <p:embeddedFont>
      <p:font typeface="Twinkl" pitchFamily="2" charset="0"/>
      <p:regular r:id="rId24"/>
      <p:bold r:id="rId25"/>
    </p:embeddedFont>
    <p:embeddedFont>
      <p:font typeface="Calibri" panose="020F0502020204030204" pitchFamily="34" charset="0"/>
      <p:regular r:id="rId26"/>
      <p:bold r:id="rId27"/>
      <p:italic r:id="rId28"/>
      <p:boldItalic r:id="rId29"/>
    </p:embeddedFont>
    <p:embeddedFont>
      <p:font typeface="Twinkl SemiBold" pitchFamily="2" charset="0"/>
      <p:bold r:id="rId30"/>
    </p:embeddedFont>
    <p:embeddedFont>
      <p:font typeface="Tuffy-TTF" panose="020B0603060100000000" pitchFamily="34" charset="0"/>
      <p:regular r:id="rId31"/>
      <p:bold r:id="rId32"/>
      <p:italic r:id="rId33"/>
      <p:boldItalic r:id="rId3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4" pos="340" userDrawn="1">
          <p15:clr>
            <a:srgbClr val="A4A3A4"/>
          </p15:clr>
        </p15:guide>
        <p15:guide id="5" orient="horz" pos="3974" userDrawn="1">
          <p15:clr>
            <a:srgbClr val="A4A3A4"/>
          </p15:clr>
        </p15:guide>
        <p15:guide id="6" pos="5420" userDrawn="1">
          <p15:clr>
            <a:srgbClr val="A4A3A4"/>
          </p15:clr>
        </p15:guide>
        <p15:guide id="7" orient="horz" pos="346" userDrawn="1">
          <p15:clr>
            <a:srgbClr val="A4A3A4"/>
          </p15:clr>
        </p15:guide>
        <p15:guide id="8" pos="476" userDrawn="1">
          <p15:clr>
            <a:srgbClr val="A4A3A4"/>
          </p15:clr>
        </p15:guide>
        <p15:guide id="9" orient="horz" pos="482" userDrawn="1">
          <p15:clr>
            <a:srgbClr val="A4A3A4"/>
          </p15:clr>
        </p15:guide>
        <p15:guide id="10" orient="horz" pos="3838" userDrawn="1">
          <p15:clr>
            <a:srgbClr val="A4A3A4"/>
          </p15:clr>
        </p15:guide>
        <p15:guide id="11" pos="528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1B7BC"/>
    <a:srgbClr val="63469B"/>
    <a:srgbClr val="C59857"/>
    <a:srgbClr val="8D358B"/>
    <a:srgbClr val="FAB001"/>
    <a:srgbClr val="2DB6BC"/>
    <a:srgbClr val="F08115"/>
    <a:srgbClr val="FFFBFA"/>
    <a:srgbClr val="019542"/>
    <a:srgbClr val="00A8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8" autoAdjust="0"/>
    <p:restoredTop sz="94660"/>
  </p:normalViewPr>
  <p:slideViewPr>
    <p:cSldViewPr snapToGrid="0" showGuides="1">
      <p:cViewPr varScale="1">
        <p:scale>
          <a:sx n="113" d="100"/>
          <a:sy n="113" d="100"/>
        </p:scale>
        <p:origin x="1422" y="84"/>
      </p:cViewPr>
      <p:guideLst>
        <p:guide orient="horz" pos="2160"/>
        <p:guide pos="2880"/>
        <p:guide pos="340"/>
        <p:guide orient="horz" pos="3974"/>
        <p:guide pos="5420"/>
        <p:guide orient="horz" pos="346"/>
        <p:guide pos="476"/>
        <p:guide orient="horz" pos="482"/>
        <p:guide orient="horz" pos="3838"/>
        <p:guide pos="52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 showGuides="1">
      <p:cViewPr varScale="1">
        <p:scale>
          <a:sx n="77" d="100"/>
          <a:sy n="77" d="100"/>
        </p:scale>
        <p:origin x="2646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34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33" Type="http://schemas.openxmlformats.org/officeDocument/2006/relationships/font" Target="fonts/font12.fntdata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29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openxmlformats.org/officeDocument/2006/relationships/font" Target="fonts/font11.fntdata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>
              <a:latin typeface="Tuffy-TTF" panose="020B0603060100000000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34F151-63AC-41CE-96F5-7702E930870C}" type="datetimeFigureOut">
              <a:rPr lang="en-GB" smtClean="0">
                <a:latin typeface="Tuffy-TTF" panose="020B0603060100000000" pitchFamily="34" charset="0"/>
              </a:rPr>
              <a:t>17/04/2019</a:t>
            </a:fld>
            <a:endParaRPr lang="en-GB" dirty="0">
              <a:latin typeface="Tuffy-TTF" panose="020B0603060100000000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>
              <a:latin typeface="Tuffy-TTF" panose="020B0603060100000000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76B846-B279-40AC-BFF5-DBC4013370C2}" type="slidenum">
              <a:rPr lang="en-GB" smtClean="0">
                <a:latin typeface="Tuffy-TTF" panose="020B0603060100000000" pitchFamily="34" charset="0"/>
              </a:rPr>
              <a:t>‹#›</a:t>
            </a:fld>
            <a:endParaRPr lang="en-GB" dirty="0">
              <a:latin typeface="Tuffy-TTF" panose="020B06030601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53970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Tuffy-TTF" panose="020B0603060100000000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Tuffy-TTF" panose="020B0603060100000000" pitchFamily="34" charset="0"/>
              </a:defRPr>
            </a:lvl1pPr>
          </a:lstStyle>
          <a:p>
            <a:fld id="{3D02C5D1-7818-41B5-ABAD-5E4B38A5388F}" type="datetimeFigureOut">
              <a:rPr lang="en-GB" smtClean="0"/>
              <a:pPr/>
              <a:t>17/04/2019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Tuffy-TTF" panose="020B0603060100000000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Tuffy-TTF" panose="020B0603060100000000" pitchFamily="34" charset="0"/>
              </a:defRPr>
            </a:lvl1pPr>
          </a:lstStyle>
          <a:p>
            <a:fld id="{FA521341-850D-40E1-BB3D-87946DC9B06D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470487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Tuffy-TTF" panose="020B0603060100000000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Tuffy-TTF" panose="020B0603060100000000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Tuffy-TTF" panose="020B0603060100000000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Tuffy-TTF" panose="020B0603060100000000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Tuffy-TTF" panose="020B0603060100000000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Unit Title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31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15100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22767" y="6196125"/>
            <a:ext cx="576495" cy="580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70407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ith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 userDrawn="1"/>
        </p:nvSpPr>
        <p:spPr bwMode="auto">
          <a:xfrm>
            <a:off x="457198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2497" y="5734211"/>
            <a:ext cx="576495" cy="580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98710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 userDrawn="1"/>
        </p:nvSpPr>
        <p:spPr bwMode="auto">
          <a:xfrm>
            <a:off x="457198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457198" y="478895"/>
            <a:ext cx="8220075" cy="994306"/>
          </a:xfrm>
        </p:spPr>
        <p:txBody>
          <a:bodyPr>
            <a:noAutofit/>
          </a:bodyPr>
          <a:lstStyle>
            <a:lvl1pPr>
              <a:defRPr>
                <a:latin typeface="Twinkl SemiBold" pitchFamily="2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10794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im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 userDrawn="1"/>
        </p:nvSpPr>
        <p:spPr bwMode="auto">
          <a:xfrm>
            <a:off x="503239" y="2930434"/>
            <a:ext cx="8137524" cy="3414803"/>
          </a:xfrm>
          <a:prstGeom prst="roundRect">
            <a:avLst>
              <a:gd name="adj" fmla="val 6409"/>
            </a:avLst>
          </a:prstGeom>
          <a:solidFill>
            <a:srgbClr val="FFF9E7"/>
          </a:solidFill>
          <a:ln w="25400" cap="rnd">
            <a:solidFill>
              <a:srgbClr val="FEFB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sp>
        <p:nvSpPr>
          <p:cNvPr id="8" name="Rounded Rectangle 7"/>
          <p:cNvSpPr/>
          <p:nvPr userDrawn="1"/>
        </p:nvSpPr>
        <p:spPr bwMode="auto">
          <a:xfrm>
            <a:off x="503239" y="512763"/>
            <a:ext cx="8137524" cy="2193019"/>
          </a:xfrm>
          <a:prstGeom prst="roundRect">
            <a:avLst>
              <a:gd name="adj" fmla="val 6409"/>
            </a:avLst>
          </a:prstGeom>
          <a:solidFill>
            <a:srgbClr val="FFF9E7"/>
          </a:solidFill>
          <a:ln w="25400" cap="rnd">
            <a:solidFill>
              <a:srgbClr val="FEFB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sp>
        <p:nvSpPr>
          <p:cNvPr id="9" name="Title 1"/>
          <p:cNvSpPr txBox="1">
            <a:spLocks/>
          </p:cNvSpPr>
          <p:nvPr userDrawn="1"/>
        </p:nvSpPr>
        <p:spPr>
          <a:xfrm>
            <a:off x="628650" y="3071286"/>
            <a:ext cx="7886700" cy="540000"/>
          </a:xfrm>
          <a:prstGeom prst="rect">
            <a:avLst/>
          </a:prstGeom>
        </p:spPr>
        <p:txBody>
          <a:bodyPr lIns="0" tIns="0" rIns="0" bIns="0" anchor="ctr" anchorCtr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Sassoon Infant Md" panose="02000603050000020003" pitchFamily="50" charset="0"/>
                <a:ea typeface="+mj-ea"/>
                <a:cs typeface="+mj-cs"/>
              </a:defRPr>
            </a:lvl1pPr>
          </a:lstStyle>
          <a:p>
            <a:r>
              <a:rPr lang="en-US" sz="3600" dirty="0">
                <a:latin typeface="Twinkl" pitchFamily="50" charset="0"/>
              </a:rPr>
              <a:t>Success Criteria</a:t>
            </a:r>
          </a:p>
        </p:txBody>
      </p:sp>
      <p:sp>
        <p:nvSpPr>
          <p:cNvPr id="10" name="Title 1"/>
          <p:cNvSpPr txBox="1">
            <a:spLocks/>
          </p:cNvSpPr>
          <p:nvPr userDrawn="1"/>
        </p:nvSpPr>
        <p:spPr>
          <a:xfrm>
            <a:off x="628648" y="734785"/>
            <a:ext cx="7886700" cy="540000"/>
          </a:xfrm>
          <a:prstGeom prst="rect">
            <a:avLst/>
          </a:prstGeom>
        </p:spPr>
        <p:txBody>
          <a:bodyPr lIns="0" tIns="0" rIns="0" bIns="0" anchor="ctr" anchorCtr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Sassoon Infant Md" panose="02000603050000020003" pitchFamily="50" charset="0"/>
                <a:ea typeface="+mj-ea"/>
                <a:cs typeface="+mj-cs"/>
              </a:defRPr>
            </a:lvl1pPr>
          </a:lstStyle>
          <a:p>
            <a:r>
              <a:rPr lang="en-US" sz="3600" dirty="0">
                <a:latin typeface="Twinkl" pitchFamily="50" charset="0"/>
              </a:rPr>
              <a:t>Aim</a:t>
            </a:r>
          </a:p>
        </p:txBody>
      </p:sp>
      <p:sp>
        <p:nvSpPr>
          <p:cNvPr id="11" name="Content Placeholder 15"/>
          <p:cNvSpPr>
            <a:spLocks noGrp="1"/>
          </p:cNvSpPr>
          <p:nvPr>
            <p:ph idx="1"/>
          </p:nvPr>
        </p:nvSpPr>
        <p:spPr>
          <a:xfrm>
            <a:off x="628650" y="1127760"/>
            <a:ext cx="7886700" cy="1409700"/>
          </a:xfrm>
        </p:spPr>
        <p:txBody>
          <a:bodyPr>
            <a:normAutofit fontScale="92500" lnSpcReduction="10000"/>
          </a:bodyPr>
          <a:lstStyle>
            <a:lvl1pPr>
              <a:defRPr>
                <a:latin typeface="Twinkl" pitchFamily="50" charset="0"/>
              </a:defRPr>
            </a:lvl1pPr>
            <a:lvl2pPr>
              <a:defRPr/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12" name="Content Placeholder 15"/>
          <p:cNvSpPr txBox="1">
            <a:spLocks/>
          </p:cNvSpPr>
          <p:nvPr userDrawn="1"/>
        </p:nvSpPr>
        <p:spPr>
          <a:xfrm>
            <a:off x="628650" y="3466803"/>
            <a:ext cx="7886700" cy="1409700"/>
          </a:xfrm>
          <a:prstGeom prst="rect">
            <a:avLst/>
          </a:prstGeom>
          <a:noFill/>
          <a:ln w="25400">
            <a:noFill/>
          </a:ln>
        </p:spPr>
        <p:txBody>
          <a:bodyPr vert="horz" lIns="180000" tIns="252000" rIns="252000" bIns="18000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latin typeface="Twinkl" pitchFamily="50" charset="0"/>
              </a:rPr>
              <a:t>Statement 1 Lorem ipsum </a:t>
            </a:r>
            <a:r>
              <a:rPr lang="en-GB" dirty="0" err="1">
                <a:latin typeface="Twinkl" pitchFamily="50" charset="0"/>
              </a:rPr>
              <a:t>dolor</a:t>
            </a:r>
            <a:r>
              <a:rPr lang="en-GB" dirty="0">
                <a:latin typeface="Twinkl" pitchFamily="50" charset="0"/>
              </a:rPr>
              <a:t> sit </a:t>
            </a:r>
            <a:r>
              <a:rPr lang="en-GB" dirty="0" err="1">
                <a:latin typeface="Twinkl" pitchFamily="50" charset="0"/>
              </a:rPr>
              <a:t>amet</a:t>
            </a:r>
            <a:r>
              <a:rPr lang="en-GB" dirty="0">
                <a:latin typeface="Twinkl" pitchFamily="50" charset="0"/>
              </a:rPr>
              <a:t>, </a:t>
            </a:r>
            <a:r>
              <a:rPr lang="en-GB" dirty="0" err="1">
                <a:latin typeface="Twinkl" pitchFamily="50" charset="0"/>
              </a:rPr>
              <a:t>consectetur</a:t>
            </a:r>
            <a:r>
              <a:rPr lang="en-GB" dirty="0">
                <a:latin typeface="Twinkl" pitchFamily="50" charset="0"/>
              </a:rPr>
              <a:t> </a:t>
            </a:r>
            <a:r>
              <a:rPr lang="en-GB" dirty="0" err="1">
                <a:latin typeface="Twinkl" pitchFamily="50" charset="0"/>
              </a:rPr>
              <a:t>adipiscing</a:t>
            </a:r>
            <a:r>
              <a:rPr lang="en-GB" dirty="0">
                <a:latin typeface="Twinkl" pitchFamily="50" charset="0"/>
              </a:rPr>
              <a:t> </a:t>
            </a:r>
            <a:r>
              <a:rPr lang="en-GB" dirty="0" err="1">
                <a:latin typeface="Twinkl" pitchFamily="50" charset="0"/>
              </a:rPr>
              <a:t>elit</a:t>
            </a:r>
            <a:r>
              <a:rPr lang="en-GB" dirty="0">
                <a:latin typeface="Twinkl" pitchFamily="50" charset="0"/>
              </a:rPr>
              <a:t>.</a:t>
            </a:r>
          </a:p>
          <a:p>
            <a:r>
              <a:rPr lang="en-GB" dirty="0">
                <a:latin typeface="Twinkl" pitchFamily="50" charset="0"/>
              </a:rPr>
              <a:t>Statement 2</a:t>
            </a:r>
          </a:p>
          <a:p>
            <a:pPr lvl="1"/>
            <a:r>
              <a:rPr lang="en-GB" dirty="0">
                <a:latin typeface="Twinkl" pitchFamily="50" charset="0"/>
              </a:rPr>
              <a:t>Sub statement</a:t>
            </a:r>
          </a:p>
        </p:txBody>
      </p:sp>
    </p:spTree>
    <p:extLst>
      <p:ext uri="{BB962C8B-B14F-4D97-AF65-F5344CB8AC3E}">
        <p14:creationId xmlns:p14="http://schemas.microsoft.com/office/powerpoint/2010/main" val="22575232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22767" y="6196125"/>
            <a:ext cx="576495" cy="580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9737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193596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blackWhite"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9745" y="695325"/>
            <a:ext cx="8164510" cy="1150938"/>
          </a:xfrm>
          <a:prstGeom prst="roundRect">
            <a:avLst>
              <a:gd name="adj" fmla="val 9641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 anchorCtr="1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745" y="1957386"/>
            <a:ext cx="8164510" cy="4387851"/>
          </a:xfrm>
          <a:prstGeom prst="roundRect">
            <a:avLst>
              <a:gd name="adj" fmla="val 2585"/>
            </a:avLst>
          </a:prstGeom>
          <a:noFill/>
          <a:ln w="25400">
            <a:noFill/>
          </a:ln>
        </p:spPr>
        <p:txBody>
          <a:bodyPr vert="horz" lIns="252000" tIns="252000" rIns="252000" bIns="25200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389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61" r:id="rId2"/>
    <p:sldLayoutId id="2147483667" r:id="rId3"/>
    <p:sldLayoutId id="2147483662" r:id="rId4"/>
    <p:sldLayoutId id="2147483663" r:id="rId5"/>
    <p:sldLayoutId id="2147483666" r:id="rId6"/>
    <p:sldLayoutId id="2147483669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rgbClr val="1C1C1C"/>
          </a:solidFill>
          <a:latin typeface="Twinkl" pitchFamily="50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rgbClr val="1C1C1C"/>
          </a:solidFill>
          <a:latin typeface="Twinkl" pitchFamily="50" charset="0"/>
          <a:ea typeface="Tuffy-TTF" panose="020B0603060100000000" pitchFamily="34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1C1C1C"/>
          </a:solidFill>
          <a:latin typeface="Twinkl" pitchFamily="50" charset="0"/>
          <a:ea typeface="Tuffy-TTF" panose="020B0603060100000000" pitchFamily="34" charset="0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Tuffy-TTF" panose="020B0603060100000000" pitchFamily="34" charset="0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Tuffy-TTF" panose="020B0603060100000000" pitchFamily="34" charset="0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Tuffy-TTF" panose="020B0603060100000000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288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image" Target="../media/image22.png"/><Relationship Id="rId7" Type="http://schemas.openxmlformats.org/officeDocument/2006/relationships/slide" Target="slide11.xm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0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pshe-association.org.uk/curriculum-and-resources/resources/programme-study-pshe-education-key-stages-1%E2%80%935" TargetMode="Externa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6251423"/>
            <a:ext cx="9144000" cy="6120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0" y="6251423"/>
            <a:ext cx="9261231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2051720" y="6455285"/>
            <a:ext cx="5022865" cy="207749"/>
          </a:xfrm>
          <a:prstGeom prst="rect">
            <a:avLst/>
          </a:prstGeom>
          <a:noFill/>
        </p:spPr>
        <p:txBody>
          <a:bodyPr wrap="square" lIns="0" tIns="0" rIns="0" bIns="0" rtlCol="0" anchor="ctr" anchorCtr="1">
            <a:no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en-GB" sz="800" b="1" dirty="0">
                <a:solidFill>
                  <a:srgbClr val="FFFFFF"/>
                </a:solidFill>
                <a:latin typeface="Tuffy-TTF" panose="020B0603060100000000" pitchFamily="34" charset="0"/>
                <a:ea typeface="Calibri" panose="020F0502020204030204" pitchFamily="34" charset="0"/>
                <a:cs typeface="Arial" panose="020B0604020202020204" pitchFamily="34" charset="0"/>
              </a:rPr>
              <a:t>PSHE and Citizenship | Year 1</a:t>
            </a:r>
            <a:r>
              <a:rPr lang="en-GB" sz="800" b="1" dirty="0" smtClean="0">
                <a:solidFill>
                  <a:srgbClr val="FFFFFF"/>
                </a:solidFill>
                <a:latin typeface="Tuffy-TTF" panose="020B0603060100000000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800" b="1" dirty="0">
                <a:solidFill>
                  <a:srgbClr val="FFFFFF"/>
                </a:solidFill>
                <a:latin typeface="Tuffy-TTF" panose="020B0603060100000000" pitchFamily="34" charset="0"/>
                <a:ea typeface="Calibri" panose="020F0502020204030204" pitchFamily="34" charset="0"/>
                <a:cs typeface="Arial" panose="020B0604020202020204" pitchFamily="34" charset="0"/>
              </a:rPr>
              <a:t>| Relationships | Be </a:t>
            </a:r>
            <a:r>
              <a:rPr lang="en-GB" sz="800" b="1" dirty="0" smtClean="0">
                <a:solidFill>
                  <a:srgbClr val="FFFFFF"/>
                </a:solidFill>
                <a:latin typeface="Tuffy-TTF" panose="020B0603060100000000" pitchFamily="34" charset="0"/>
                <a:ea typeface="Calibri" panose="020F0502020204030204" pitchFamily="34" charset="0"/>
                <a:cs typeface="Arial" panose="020B0604020202020204" pitchFamily="34" charset="0"/>
              </a:rPr>
              <a:t>Yourself </a:t>
            </a:r>
            <a:r>
              <a:rPr lang="en-GB" sz="800" b="1" dirty="0">
                <a:solidFill>
                  <a:srgbClr val="FFFFFF"/>
                </a:solidFill>
                <a:latin typeface="Tuffy-TTF" panose="020B0603060100000000" pitchFamily="34" charset="0"/>
                <a:ea typeface="Calibri" panose="020F0502020204030204" pitchFamily="34" charset="0"/>
                <a:cs typeface="Arial" panose="020B0604020202020204" pitchFamily="34" charset="0"/>
              </a:rPr>
              <a:t>| Marvellous Me | </a:t>
            </a:r>
            <a:r>
              <a:rPr lang="en-GB" sz="800" b="1" dirty="0" smtClean="0">
                <a:solidFill>
                  <a:srgbClr val="FFFFFF"/>
                </a:solidFill>
                <a:latin typeface="Tuffy-TTF" panose="020B0603060100000000" pitchFamily="34" charset="0"/>
                <a:ea typeface="Calibri" panose="020F0502020204030204" pitchFamily="34" charset="0"/>
                <a:cs typeface="Arial" panose="020B0604020202020204" pitchFamily="34" charset="0"/>
              </a:rPr>
              <a:t>Lesson </a:t>
            </a:r>
            <a:r>
              <a:rPr lang="en-GB" sz="800" b="1" dirty="0">
                <a:solidFill>
                  <a:srgbClr val="FFFFFF"/>
                </a:solidFill>
                <a:latin typeface="Tuffy-TTF" panose="020B0603060100000000" pitchFamily="34" charset="0"/>
                <a:ea typeface="Calibri" panose="020F0502020204030204" pitchFamily="34" charset="0"/>
                <a:cs typeface="Arial" panose="020B0604020202020204" pitchFamily="34" charset="0"/>
              </a:rPr>
              <a:t>1</a:t>
            </a:r>
            <a:endParaRPr lang="en-GB" sz="800" dirty="0">
              <a:solidFill>
                <a:srgbClr val="FFFFFF"/>
              </a:solidFill>
              <a:latin typeface="Tuffy-TTF" panose="020B0603060100000000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64823" y="1051093"/>
            <a:ext cx="1614353" cy="934372"/>
          </a:xfrm>
          <a:prstGeom prst="rect">
            <a:avLst/>
          </a:prstGeom>
        </p:spPr>
      </p:pic>
      <p:sp>
        <p:nvSpPr>
          <p:cNvPr id="6" name="Text Placeholder 16"/>
          <p:cNvSpPr txBox="1">
            <a:spLocks/>
          </p:cNvSpPr>
          <p:nvPr/>
        </p:nvSpPr>
        <p:spPr>
          <a:xfrm>
            <a:off x="971600" y="3199950"/>
            <a:ext cx="7200800" cy="543989"/>
          </a:xfrm>
          <a:prstGeom prst="roundRect">
            <a:avLst>
              <a:gd name="adj" fmla="val 2585"/>
            </a:avLst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1C1C1C"/>
                </a:solidFill>
                <a:latin typeface="Twinkl" pitchFamily="50" charset="0"/>
                <a:ea typeface="Sassoon Infant Rg" panose="02000503030000020003" pitchFamily="50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C1C1C"/>
                </a:solidFill>
                <a:latin typeface="Twinkl" pitchFamily="50" charset="0"/>
                <a:ea typeface="Sassoon Infant Rg" panose="02000503030000020003" pitchFamily="50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Twinkl" pitchFamily="50" charset="0"/>
                <a:ea typeface="Sassoon Infant Rg" panose="02000503030000020003" pitchFamily="50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Twinkl" pitchFamily="50" charset="0"/>
                <a:ea typeface="Sassoon Infant Rg" panose="02000503030000020003" pitchFamily="50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Twinkl" pitchFamily="50" charset="0"/>
                <a:ea typeface="Sassoon Infant Rg" panose="02000503030000020003" pitchFamily="50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  <a:latin typeface="Tuffy-TTF" panose="020B0603060100000000" pitchFamily="34" charset="0"/>
                <a:cs typeface="Arial" panose="020B0604020202020204" pitchFamily="34" charset="0"/>
              </a:rPr>
              <a:t>Relationships </a:t>
            </a:r>
            <a:r>
              <a:rPr lang="en-GB" dirty="0" smtClean="0">
                <a:solidFill>
                  <a:schemeClr val="bg1"/>
                </a:solidFill>
                <a:latin typeface="Tuffy-TTF" panose="020B0603060100000000" pitchFamily="34" charset="0"/>
                <a:cs typeface="Arial" panose="020B0604020202020204" pitchFamily="34" charset="0"/>
              </a:rPr>
              <a:t>| </a:t>
            </a:r>
            <a:r>
              <a:rPr lang="en-GB" dirty="0">
                <a:solidFill>
                  <a:schemeClr val="bg1"/>
                </a:solidFill>
                <a:latin typeface="Tuffy-TTF" panose="020B0603060100000000" pitchFamily="34" charset="0"/>
                <a:cs typeface="Arial" panose="020B0604020202020204" pitchFamily="34" charset="0"/>
              </a:rPr>
              <a:t>Be Yourself</a:t>
            </a:r>
          </a:p>
        </p:txBody>
      </p:sp>
      <p:sp>
        <p:nvSpPr>
          <p:cNvPr id="7" name="Title 17"/>
          <p:cNvSpPr txBox="1">
            <a:spLocks/>
          </p:cNvSpPr>
          <p:nvPr/>
        </p:nvSpPr>
        <p:spPr>
          <a:xfrm>
            <a:off x="755650" y="2359034"/>
            <a:ext cx="7632700" cy="655294"/>
          </a:xfrm>
          <a:prstGeom prst="roundRect">
            <a:avLst>
              <a:gd name="adj" fmla="val 9641"/>
            </a:avLst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rgbClr val="1C1C1C"/>
                </a:solidFill>
                <a:latin typeface="Twinkl" pitchFamily="50" charset="0"/>
                <a:ea typeface="+mj-ea"/>
                <a:cs typeface="+mj-cs"/>
              </a:defRPr>
            </a:lvl1pPr>
          </a:lstStyle>
          <a:p>
            <a:pPr algn="ctr"/>
            <a:r>
              <a:rPr lang="en-GB" sz="5400" dirty="0" smtClean="0">
                <a:solidFill>
                  <a:schemeClr val="bg1"/>
                </a:solidFill>
                <a:latin typeface="Tuffy-TTF" panose="020B0603060100000000" pitchFamily="34" charset="0"/>
                <a:cs typeface="Arial" panose="020B0604020202020204" pitchFamily="34" charset="0"/>
              </a:rPr>
              <a:t>PSHE and Citizenship</a:t>
            </a:r>
            <a:endParaRPr lang="en-GB" sz="5400" dirty="0">
              <a:solidFill>
                <a:schemeClr val="bg1"/>
              </a:solidFill>
              <a:latin typeface="Tuffy-TTF" panose="020B0603060100000000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7606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/>
          <p:cNvGrpSpPr/>
          <p:nvPr/>
        </p:nvGrpSpPr>
        <p:grpSpPr>
          <a:xfrm>
            <a:off x="3423580" y="5055079"/>
            <a:ext cx="5152030" cy="1248687"/>
            <a:chOff x="3423580" y="5055079"/>
            <a:chExt cx="5152030" cy="1248687"/>
          </a:xfrm>
        </p:grpSpPr>
        <p:sp>
          <p:nvSpPr>
            <p:cNvPr id="33" name="Round Same Side Corner Rectangle 32"/>
            <p:cNvSpPr/>
            <p:nvPr/>
          </p:nvSpPr>
          <p:spPr>
            <a:xfrm rot="5400000">
              <a:off x="5341018" y="3137641"/>
              <a:ext cx="1248687" cy="5083563"/>
            </a:xfrm>
            <a:prstGeom prst="round2Same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4" name="Rectangle 33"/>
            <p:cNvSpPr/>
            <p:nvPr/>
          </p:nvSpPr>
          <p:spPr>
            <a:xfrm>
              <a:off x="3824026" y="5078937"/>
              <a:ext cx="4751584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dirty="0">
                  <a:solidFill>
                    <a:schemeClr val="bg1"/>
                  </a:solidFill>
                </a:rPr>
                <a:t>Tell your partner what you think is special about them. It might be that they are kind, a good friend, that they know how to speak another language or many more things!</a:t>
              </a: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478895"/>
            <a:ext cx="7571186" cy="994306"/>
          </a:xfrm>
        </p:spPr>
        <p:txBody>
          <a:bodyPr/>
          <a:lstStyle/>
          <a:p>
            <a:r>
              <a:rPr lang="en-GB" dirty="0">
                <a:latin typeface="+mn-lt"/>
              </a:rPr>
              <a:t>Helping Others to Feel Good</a:t>
            </a:r>
          </a:p>
        </p:txBody>
      </p:sp>
      <p:grpSp>
        <p:nvGrpSpPr>
          <p:cNvPr id="25" name="Group 24"/>
          <p:cNvGrpSpPr/>
          <p:nvPr/>
        </p:nvGrpSpPr>
        <p:grpSpPr>
          <a:xfrm>
            <a:off x="4007040" y="3088240"/>
            <a:ext cx="2474123" cy="1900206"/>
            <a:chOff x="4252475" y="2681509"/>
            <a:chExt cx="2474123" cy="1900206"/>
          </a:xfrm>
        </p:grpSpPr>
        <p:sp>
          <p:nvSpPr>
            <p:cNvPr id="14" name="Isosceles Triangle 13"/>
            <p:cNvSpPr/>
            <p:nvPr/>
          </p:nvSpPr>
          <p:spPr>
            <a:xfrm rot="15921394">
              <a:off x="4353526" y="3304597"/>
              <a:ext cx="612297" cy="814400"/>
            </a:xfrm>
            <a:prstGeom prst="triangl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" name="Oval 10"/>
            <p:cNvSpPr/>
            <p:nvPr/>
          </p:nvSpPr>
          <p:spPr>
            <a:xfrm>
              <a:off x="4826392" y="2681509"/>
              <a:ext cx="1900206" cy="1900206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776711">
              <a:off x="5777003" y="3200495"/>
              <a:ext cx="695029" cy="1273410"/>
            </a:xfrm>
            <a:prstGeom prst="rect">
              <a:avLst/>
            </a:prstGeom>
          </p:spPr>
        </p:pic>
        <p:pic>
          <p:nvPicPr>
            <p:cNvPr id="23" name="Picture 22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0823289" flipH="1">
              <a:off x="5272088" y="2850194"/>
              <a:ext cx="586226" cy="1074064"/>
            </a:xfrm>
            <a:prstGeom prst="rect">
              <a:avLst/>
            </a:prstGeom>
          </p:spPr>
        </p:pic>
      </p:grpSp>
      <p:grpSp>
        <p:nvGrpSpPr>
          <p:cNvPr id="26" name="Group 25"/>
          <p:cNvGrpSpPr/>
          <p:nvPr/>
        </p:nvGrpSpPr>
        <p:grpSpPr>
          <a:xfrm>
            <a:off x="2428873" y="1342769"/>
            <a:ext cx="2440193" cy="1900206"/>
            <a:chOff x="2808435" y="1342769"/>
            <a:chExt cx="2440193" cy="1900206"/>
          </a:xfrm>
        </p:grpSpPr>
        <p:sp>
          <p:nvSpPr>
            <p:cNvPr id="13" name="Isosceles Triangle 12"/>
            <p:cNvSpPr/>
            <p:nvPr/>
          </p:nvSpPr>
          <p:spPr>
            <a:xfrm rot="14699241">
              <a:off x="2909486" y="2331246"/>
              <a:ext cx="612297" cy="814400"/>
            </a:xfrm>
            <a:prstGeom prst="triangl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Oval 9"/>
            <p:cNvSpPr/>
            <p:nvPr/>
          </p:nvSpPr>
          <p:spPr>
            <a:xfrm>
              <a:off x="3348422" y="1342769"/>
              <a:ext cx="1900206" cy="1900206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24" name="Picture 23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03143" y="1587991"/>
              <a:ext cx="1120025" cy="1299537"/>
            </a:xfrm>
            <a:prstGeom prst="rect">
              <a:avLst/>
            </a:prstGeom>
          </p:spPr>
        </p:pic>
      </p:grpSp>
      <p:grpSp>
        <p:nvGrpSpPr>
          <p:cNvPr id="29" name="Group 28"/>
          <p:cNvGrpSpPr/>
          <p:nvPr/>
        </p:nvGrpSpPr>
        <p:grpSpPr>
          <a:xfrm>
            <a:off x="5133877" y="1587991"/>
            <a:ext cx="3373267" cy="1333696"/>
            <a:chOff x="5032264" y="1383401"/>
            <a:chExt cx="3373267" cy="1333696"/>
          </a:xfrm>
        </p:grpSpPr>
        <p:sp>
          <p:nvSpPr>
            <p:cNvPr id="28" name="Rounded Rectangle 27"/>
            <p:cNvSpPr/>
            <p:nvPr/>
          </p:nvSpPr>
          <p:spPr>
            <a:xfrm>
              <a:off x="5032264" y="1383401"/>
              <a:ext cx="3373267" cy="1333696"/>
            </a:xfrm>
            <a:prstGeom prst="round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7" name="Rectangle 26"/>
            <p:cNvSpPr/>
            <p:nvPr/>
          </p:nvSpPr>
          <p:spPr>
            <a:xfrm>
              <a:off x="5125884" y="1440487"/>
              <a:ext cx="3262466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dirty="0">
                  <a:solidFill>
                    <a:schemeClr val="bg1"/>
                  </a:solidFill>
                </a:rPr>
                <a:t>It can help others to feel </a:t>
              </a:r>
              <a:r>
                <a:rPr lang="en-GB" dirty="0" smtClean="0">
                  <a:solidFill>
                    <a:schemeClr val="bg1"/>
                  </a:solidFill>
                </a:rPr>
                <a:t/>
              </a:r>
              <a:br>
                <a:rPr lang="en-GB" dirty="0" smtClean="0">
                  <a:solidFill>
                    <a:schemeClr val="bg1"/>
                  </a:solidFill>
                </a:rPr>
              </a:br>
              <a:r>
                <a:rPr lang="en-GB" dirty="0" smtClean="0">
                  <a:solidFill>
                    <a:schemeClr val="bg1"/>
                  </a:solidFill>
                </a:rPr>
                <a:t>good </a:t>
              </a:r>
              <a:r>
                <a:rPr lang="en-GB" dirty="0">
                  <a:solidFill>
                    <a:schemeClr val="bg1"/>
                  </a:solidFill>
                </a:rPr>
                <a:t>when we make time to let them know what we think </a:t>
              </a:r>
              <a:r>
                <a:rPr lang="en-GB" dirty="0" smtClean="0">
                  <a:solidFill>
                    <a:schemeClr val="bg1"/>
                  </a:solidFill>
                </a:rPr>
                <a:t/>
              </a:r>
              <a:br>
                <a:rPr lang="en-GB" dirty="0" smtClean="0">
                  <a:solidFill>
                    <a:schemeClr val="bg1"/>
                  </a:solidFill>
                </a:rPr>
              </a:br>
              <a:r>
                <a:rPr lang="en-GB" dirty="0" smtClean="0">
                  <a:solidFill>
                    <a:schemeClr val="bg1"/>
                  </a:solidFill>
                </a:rPr>
                <a:t>is </a:t>
              </a:r>
              <a:r>
                <a:rPr lang="en-GB" dirty="0">
                  <a:solidFill>
                    <a:schemeClr val="bg1"/>
                  </a:solidFill>
                </a:rPr>
                <a:t>special about them.</a:t>
              </a:r>
            </a:p>
          </p:txBody>
        </p:sp>
      </p:grpSp>
      <p:pic>
        <p:nvPicPr>
          <p:cNvPr id="12" name="Pairs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96800" y="612000"/>
            <a:ext cx="864000" cy="864000"/>
          </a:xfrm>
          <a:prstGeom prst="rect">
            <a:avLst/>
          </a:prstGeom>
        </p:spPr>
      </p:pic>
      <p:grpSp>
        <p:nvGrpSpPr>
          <p:cNvPr id="30" name="Group 29"/>
          <p:cNvGrpSpPr/>
          <p:nvPr/>
        </p:nvGrpSpPr>
        <p:grpSpPr>
          <a:xfrm>
            <a:off x="6799185" y="3199845"/>
            <a:ext cx="1690778" cy="1639580"/>
            <a:chOff x="5032264" y="1383401"/>
            <a:chExt cx="2190676" cy="1639580"/>
          </a:xfrm>
        </p:grpSpPr>
        <p:sp>
          <p:nvSpPr>
            <p:cNvPr id="31" name="Rounded Rectangle 30"/>
            <p:cNvSpPr/>
            <p:nvPr/>
          </p:nvSpPr>
          <p:spPr>
            <a:xfrm>
              <a:off x="5032264" y="1383401"/>
              <a:ext cx="2190676" cy="1639580"/>
            </a:xfrm>
            <a:prstGeom prst="round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2" name="Rectangle 31"/>
            <p:cNvSpPr/>
            <p:nvPr/>
          </p:nvSpPr>
          <p:spPr>
            <a:xfrm>
              <a:off x="5148452" y="1466614"/>
              <a:ext cx="1918226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GB" dirty="0">
                  <a:solidFill>
                    <a:schemeClr val="bg1"/>
                  </a:solidFill>
                </a:rPr>
                <a:t>It can make </a:t>
              </a:r>
              <a:r>
                <a:rPr lang="en-GB" dirty="0" smtClean="0">
                  <a:solidFill>
                    <a:schemeClr val="bg1"/>
                  </a:solidFill>
                </a:rPr>
                <a:t/>
              </a:r>
              <a:br>
                <a:rPr lang="en-GB" dirty="0" smtClean="0">
                  <a:solidFill>
                    <a:schemeClr val="bg1"/>
                  </a:solidFill>
                </a:rPr>
              </a:br>
              <a:r>
                <a:rPr lang="en-GB" dirty="0" smtClean="0">
                  <a:solidFill>
                    <a:schemeClr val="bg1"/>
                  </a:solidFill>
                </a:rPr>
                <a:t>us </a:t>
              </a:r>
              <a:r>
                <a:rPr lang="en-GB" dirty="0">
                  <a:solidFill>
                    <a:schemeClr val="bg1"/>
                  </a:solidFill>
                </a:rPr>
                <a:t>feel good when we </a:t>
              </a:r>
              <a:r>
                <a:rPr lang="en-GB" dirty="0" smtClean="0">
                  <a:solidFill>
                    <a:schemeClr val="bg1"/>
                  </a:solidFill>
                </a:rPr>
                <a:t/>
              </a:r>
              <a:br>
                <a:rPr lang="en-GB" dirty="0" smtClean="0">
                  <a:solidFill>
                    <a:schemeClr val="bg1"/>
                  </a:solidFill>
                </a:rPr>
              </a:br>
              <a:r>
                <a:rPr lang="en-GB" dirty="0" smtClean="0">
                  <a:solidFill>
                    <a:schemeClr val="bg1"/>
                  </a:solidFill>
                </a:rPr>
                <a:t>make </a:t>
              </a:r>
              <a:r>
                <a:rPr lang="en-GB" dirty="0">
                  <a:solidFill>
                    <a:schemeClr val="bg1"/>
                  </a:solidFill>
                </a:rPr>
                <a:t>others feel good!</a:t>
              </a: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133877" y="1584044"/>
            <a:ext cx="3373267" cy="1333696"/>
            <a:chOff x="5032264" y="1383401"/>
            <a:chExt cx="3373267" cy="1333696"/>
          </a:xfrm>
        </p:grpSpPr>
        <p:sp>
          <p:nvSpPr>
            <p:cNvPr id="37" name="Rounded Rectangle 36"/>
            <p:cNvSpPr/>
            <p:nvPr/>
          </p:nvSpPr>
          <p:spPr>
            <a:xfrm>
              <a:off x="5032264" y="1383401"/>
              <a:ext cx="3373267" cy="1333696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8" name="Rectangle 37"/>
            <p:cNvSpPr/>
            <p:nvPr/>
          </p:nvSpPr>
          <p:spPr>
            <a:xfrm>
              <a:off x="5297128" y="1580891"/>
              <a:ext cx="2800888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GB" dirty="0"/>
                <a:t>How did it feel to hear what your partner thinks is special about you?</a:t>
              </a: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6686093" y="3091544"/>
            <a:ext cx="1916962" cy="1813640"/>
            <a:chOff x="4875546" y="1340330"/>
            <a:chExt cx="2483734" cy="1813640"/>
          </a:xfrm>
        </p:grpSpPr>
        <p:sp>
          <p:nvSpPr>
            <p:cNvPr id="40" name="Rounded Rectangle 39"/>
            <p:cNvSpPr/>
            <p:nvPr/>
          </p:nvSpPr>
          <p:spPr>
            <a:xfrm>
              <a:off x="5032264" y="1340330"/>
              <a:ext cx="2190676" cy="1813640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1" name="Rectangle 40"/>
            <p:cNvSpPr/>
            <p:nvPr/>
          </p:nvSpPr>
          <p:spPr>
            <a:xfrm>
              <a:off x="4875546" y="1356574"/>
              <a:ext cx="2483734" cy="17543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GB" dirty="0"/>
                <a:t>How did it </a:t>
              </a:r>
              <a:r>
                <a:rPr lang="en-GB" dirty="0" smtClean="0"/>
                <a:t/>
              </a:r>
              <a:br>
                <a:rPr lang="en-GB" dirty="0" smtClean="0"/>
              </a:br>
              <a:r>
                <a:rPr lang="en-GB" dirty="0" smtClean="0"/>
                <a:t>feel </a:t>
              </a:r>
              <a:r>
                <a:rPr lang="en-GB" dirty="0"/>
                <a:t>to tell </a:t>
              </a:r>
              <a:r>
                <a:rPr lang="en-GB" dirty="0" smtClean="0"/>
                <a:t/>
              </a:r>
              <a:br>
                <a:rPr lang="en-GB" dirty="0" smtClean="0"/>
              </a:br>
              <a:r>
                <a:rPr lang="en-GB" dirty="0" smtClean="0"/>
                <a:t>your </a:t>
              </a:r>
              <a:r>
                <a:rPr lang="en-GB" dirty="0"/>
                <a:t>partner what you </a:t>
              </a:r>
              <a:r>
                <a:rPr lang="en-GB" dirty="0" smtClean="0"/>
                <a:t/>
              </a:r>
              <a:br>
                <a:rPr lang="en-GB" dirty="0" smtClean="0"/>
              </a:br>
              <a:r>
                <a:rPr lang="en-GB" dirty="0" smtClean="0"/>
                <a:t>think </a:t>
              </a:r>
              <a:r>
                <a:rPr lang="en-GB" dirty="0"/>
                <a:t>is special </a:t>
              </a:r>
              <a:r>
                <a:rPr lang="en-GB" dirty="0" smtClean="0"/>
                <a:t/>
              </a:r>
              <a:br>
                <a:rPr lang="en-GB" dirty="0" smtClean="0"/>
              </a:br>
              <a:r>
                <a:rPr lang="en-GB" dirty="0" smtClean="0"/>
                <a:t>about </a:t>
              </a:r>
              <a:r>
                <a:rPr lang="en-GB" dirty="0"/>
                <a:t>them?</a:t>
              </a: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3423580" y="5173192"/>
            <a:ext cx="4567558" cy="1004519"/>
            <a:chOff x="3423579" y="5055079"/>
            <a:chExt cx="4567558" cy="1004519"/>
          </a:xfrm>
        </p:grpSpPr>
        <p:sp>
          <p:nvSpPr>
            <p:cNvPr id="43" name="Round Same Side Corner Rectangle 42"/>
            <p:cNvSpPr/>
            <p:nvPr/>
          </p:nvSpPr>
          <p:spPr>
            <a:xfrm rot="5400000">
              <a:off x="5205098" y="3273560"/>
              <a:ext cx="1004519" cy="4567558"/>
            </a:xfrm>
            <a:prstGeom prst="round2SameRect">
              <a:avLst/>
            </a:prstGeom>
            <a:solidFill>
              <a:schemeClr val="bg1"/>
            </a:solidFill>
            <a:ln w="28575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4" name="Rectangle 43"/>
            <p:cNvSpPr/>
            <p:nvPr/>
          </p:nvSpPr>
          <p:spPr>
            <a:xfrm>
              <a:off x="4077817" y="5249714"/>
              <a:ext cx="384355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dirty="0"/>
                <a:t>Let’s do all we can to help others feel happy to be themselves! </a:t>
              </a:r>
            </a:p>
          </p:txBody>
        </p:sp>
      </p:grpSp>
      <p:pic>
        <p:nvPicPr>
          <p:cNvPr id="9" name="Picture 8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0930" y="2780928"/>
            <a:ext cx="3702517" cy="5517232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3138622" y="1518248"/>
            <a:ext cx="1569992" cy="1569992"/>
            <a:chOff x="4788025" y="4522833"/>
            <a:chExt cx="1569992" cy="1569992"/>
          </a:xfrm>
        </p:grpSpPr>
        <p:sp>
          <p:nvSpPr>
            <p:cNvPr id="4" name="Oval 3">
              <a:hlinkClick r:id="rId7" action="ppaction://hlinksldjump"/>
            </p:cNvPr>
            <p:cNvSpPr/>
            <p:nvPr/>
          </p:nvSpPr>
          <p:spPr>
            <a:xfrm>
              <a:off x="4788025" y="4522833"/>
              <a:ext cx="1569992" cy="156999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GB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5" name="Rectangle 4">
              <a:hlinkClick r:id="rId7" action="ppaction://hlinksldjump"/>
            </p:cNvPr>
            <p:cNvSpPr/>
            <p:nvPr/>
          </p:nvSpPr>
          <p:spPr>
            <a:xfrm>
              <a:off x="4788025" y="5184718"/>
              <a:ext cx="1569992" cy="24622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GB" sz="1600" b="1" dirty="0">
                  <a:solidFill>
                    <a:schemeClr val="bg1"/>
                  </a:solidFill>
                </a:rPr>
                <a:t>Consolidating</a:t>
              </a: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4742419" y="3253347"/>
            <a:ext cx="1577281" cy="1569992"/>
            <a:chOff x="6574042" y="4512842"/>
            <a:chExt cx="1577281" cy="1569992"/>
          </a:xfrm>
        </p:grpSpPr>
        <p:sp>
          <p:nvSpPr>
            <p:cNvPr id="7" name="Oval 6">
              <a:hlinkClick r:id="rId8" action="ppaction://hlinksldjump"/>
            </p:cNvPr>
            <p:cNvSpPr/>
            <p:nvPr/>
          </p:nvSpPr>
          <p:spPr>
            <a:xfrm>
              <a:off x="6574042" y="4512842"/>
              <a:ext cx="1569992" cy="156999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GB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8" name="Rectangle 7">
              <a:hlinkClick r:id="rId8" action="ppaction://hlinksldjump"/>
            </p:cNvPr>
            <p:cNvSpPr/>
            <p:nvPr/>
          </p:nvSpPr>
          <p:spPr>
            <a:xfrm>
              <a:off x="6581331" y="5184718"/>
              <a:ext cx="1569992" cy="24622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GB" sz="1600" b="1" dirty="0">
                  <a:solidFill>
                    <a:schemeClr val="bg1"/>
                  </a:solidFill>
                </a:rPr>
                <a:t>Reflecting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4941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>
          <a:xfrm>
            <a:off x="457198" y="436606"/>
            <a:ext cx="8220075" cy="5584682"/>
          </a:xfrm>
          <a:prstGeom prst="roundRect">
            <a:avLst>
              <a:gd name="adj" fmla="val 2203"/>
            </a:avLst>
          </a:prstGeom>
        </p:spPr>
        <p:txBody>
          <a:bodyPr/>
          <a:lstStyle/>
          <a:p>
            <a:r>
              <a:rPr lang="en-GB" sz="5400" dirty="0" smtClean="0">
                <a:latin typeface="Twinkl" pitchFamily="2" charset="0"/>
              </a:rPr>
              <a:t>Consolidating</a:t>
            </a:r>
            <a:endParaRPr lang="en-GB" sz="5400" dirty="0">
              <a:latin typeface="Twinkl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8299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539750" y="1262743"/>
            <a:ext cx="8064500" cy="5045982"/>
          </a:xfrm>
          <a:prstGeom prst="rect">
            <a:avLst/>
          </a:prstGeom>
          <a:solidFill>
            <a:srgbClr val="C598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+mn-lt"/>
              </a:rPr>
              <a:t>We Are All Stars</a:t>
            </a:r>
          </a:p>
        </p:txBody>
      </p:sp>
      <p:sp>
        <p:nvSpPr>
          <p:cNvPr id="7" name="Rectangle 6"/>
          <p:cNvSpPr/>
          <p:nvPr/>
        </p:nvSpPr>
        <p:spPr>
          <a:xfrm>
            <a:off x="3419475" y="1313543"/>
            <a:ext cx="342628" cy="4995182"/>
          </a:xfrm>
          <a:custGeom>
            <a:avLst/>
            <a:gdLst>
              <a:gd name="connsiteX0" fmla="*/ 0 w 342628"/>
              <a:gd name="connsiteY0" fmla="*/ 0 h 4976314"/>
              <a:gd name="connsiteX1" fmla="*/ 342628 w 342628"/>
              <a:gd name="connsiteY1" fmla="*/ 0 h 4976314"/>
              <a:gd name="connsiteX2" fmla="*/ 342628 w 342628"/>
              <a:gd name="connsiteY2" fmla="*/ 4976314 h 4976314"/>
              <a:gd name="connsiteX3" fmla="*/ 0 w 342628"/>
              <a:gd name="connsiteY3" fmla="*/ 4976314 h 4976314"/>
              <a:gd name="connsiteX4" fmla="*/ 0 w 342628"/>
              <a:gd name="connsiteY4" fmla="*/ 0 h 4976314"/>
              <a:gd name="connsiteX0" fmla="*/ 0 w 342628"/>
              <a:gd name="connsiteY0" fmla="*/ 80962 h 4976314"/>
              <a:gd name="connsiteX1" fmla="*/ 342628 w 342628"/>
              <a:gd name="connsiteY1" fmla="*/ 0 h 4976314"/>
              <a:gd name="connsiteX2" fmla="*/ 342628 w 342628"/>
              <a:gd name="connsiteY2" fmla="*/ 4976314 h 4976314"/>
              <a:gd name="connsiteX3" fmla="*/ 0 w 342628"/>
              <a:gd name="connsiteY3" fmla="*/ 4976314 h 4976314"/>
              <a:gd name="connsiteX4" fmla="*/ 0 w 342628"/>
              <a:gd name="connsiteY4" fmla="*/ 80962 h 4976314"/>
              <a:gd name="connsiteX0" fmla="*/ 0 w 342628"/>
              <a:gd name="connsiteY0" fmla="*/ 30863 h 4926215"/>
              <a:gd name="connsiteX1" fmla="*/ 329928 w 342628"/>
              <a:gd name="connsiteY1" fmla="*/ 0 h 4926215"/>
              <a:gd name="connsiteX2" fmla="*/ 342628 w 342628"/>
              <a:gd name="connsiteY2" fmla="*/ 4926215 h 4926215"/>
              <a:gd name="connsiteX3" fmla="*/ 0 w 342628"/>
              <a:gd name="connsiteY3" fmla="*/ 4926215 h 4926215"/>
              <a:gd name="connsiteX4" fmla="*/ 0 w 342628"/>
              <a:gd name="connsiteY4" fmla="*/ 30863 h 49262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2628" h="4926215">
                <a:moveTo>
                  <a:pt x="0" y="30863"/>
                </a:moveTo>
                <a:lnTo>
                  <a:pt x="329928" y="0"/>
                </a:lnTo>
                <a:cubicBezTo>
                  <a:pt x="334161" y="1642072"/>
                  <a:pt x="338395" y="3284143"/>
                  <a:pt x="342628" y="4926215"/>
                </a:cubicBezTo>
                <a:lnTo>
                  <a:pt x="0" y="4926215"/>
                </a:lnTo>
                <a:lnTo>
                  <a:pt x="0" y="30863"/>
                </a:lnTo>
                <a:close/>
              </a:path>
            </a:pathLst>
          </a:custGeom>
          <a:solidFill>
            <a:schemeClr val="bg2">
              <a:lumMod val="10000"/>
              <a:alpha val="2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27" name="Group 26"/>
          <p:cNvGrpSpPr/>
          <p:nvPr/>
        </p:nvGrpSpPr>
        <p:grpSpPr>
          <a:xfrm>
            <a:off x="615236" y="1382890"/>
            <a:ext cx="3001777" cy="2274709"/>
            <a:chOff x="615236" y="1382890"/>
            <a:chExt cx="3001777" cy="2274709"/>
          </a:xfrm>
        </p:grpSpPr>
        <p:sp>
          <p:nvSpPr>
            <p:cNvPr id="25" name="Round Same Side Corner Rectangle 24"/>
            <p:cNvSpPr/>
            <p:nvPr/>
          </p:nvSpPr>
          <p:spPr>
            <a:xfrm rot="16200000">
              <a:off x="978770" y="1019356"/>
              <a:ext cx="2274709" cy="3001777"/>
            </a:xfrm>
            <a:prstGeom prst="round2SameRect">
              <a:avLst>
                <a:gd name="adj1" fmla="val 7806"/>
                <a:gd name="adj2" fmla="val 0"/>
              </a:avLst>
            </a:prstGeom>
            <a:solidFill>
              <a:schemeClr val="bg1"/>
            </a:solidFill>
            <a:ln w="28575">
              <a:solidFill>
                <a:srgbClr val="63469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6" name="Rectangle 25"/>
            <p:cNvSpPr/>
            <p:nvPr/>
          </p:nvSpPr>
          <p:spPr>
            <a:xfrm>
              <a:off x="711064" y="1506262"/>
              <a:ext cx="2754007" cy="20313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dirty="0"/>
                <a:t>On the star on your </a:t>
              </a:r>
              <a:r>
                <a:rPr lang="en-GB" b="1" dirty="0" smtClean="0">
                  <a:solidFill>
                    <a:srgbClr val="00B0F0"/>
                  </a:solidFill>
                </a:rPr>
                <a:t>We </a:t>
              </a:r>
              <a:r>
                <a:rPr lang="en-GB" b="1" dirty="0">
                  <a:solidFill>
                    <a:srgbClr val="00B0F0"/>
                  </a:solidFill>
                </a:rPr>
                <a:t>Are All Stars Activity Sheet</a:t>
              </a:r>
              <a:r>
                <a:rPr lang="en-GB" dirty="0"/>
                <a:t>, draw a picture </a:t>
              </a:r>
              <a:r>
                <a:rPr lang="en-GB" dirty="0" smtClean="0"/>
                <a:t/>
              </a:r>
              <a:br>
                <a:rPr lang="en-GB" dirty="0" smtClean="0"/>
              </a:br>
              <a:r>
                <a:rPr lang="en-GB" dirty="0" smtClean="0"/>
                <a:t>of </a:t>
              </a:r>
              <a:r>
                <a:rPr lang="en-GB" dirty="0"/>
                <a:t>yourself in the centre and on each star point write or draw something  that makes you special. </a:t>
              </a:r>
            </a:p>
          </p:txBody>
        </p:sp>
      </p:grp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85148" y="1317020"/>
            <a:ext cx="4907922" cy="4991705"/>
          </a:xfrm>
          <a:prstGeom prst="rect">
            <a:avLst/>
          </a:prstGeom>
          <a:ln w="19050">
            <a:solidFill>
              <a:schemeClr val="bg2">
                <a:lumMod val="10000"/>
              </a:schemeClr>
            </a:solidFill>
          </a:ln>
        </p:spPr>
      </p:pic>
      <p:grpSp>
        <p:nvGrpSpPr>
          <p:cNvPr id="16" name="Group 15"/>
          <p:cNvGrpSpPr/>
          <p:nvPr/>
        </p:nvGrpSpPr>
        <p:grpSpPr>
          <a:xfrm>
            <a:off x="4790987" y="2362815"/>
            <a:ext cx="3503463" cy="2581613"/>
            <a:chOff x="5107372" y="2642038"/>
            <a:chExt cx="3503463" cy="2581613"/>
          </a:xfrm>
        </p:grpSpPr>
        <p:sp>
          <p:nvSpPr>
            <p:cNvPr id="8" name="Freeform 7"/>
            <p:cNvSpPr/>
            <p:nvPr/>
          </p:nvSpPr>
          <p:spPr>
            <a:xfrm>
              <a:off x="5107372" y="4381013"/>
              <a:ext cx="3503463" cy="842638"/>
            </a:xfrm>
            <a:custGeom>
              <a:avLst/>
              <a:gdLst>
                <a:gd name="connsiteX0" fmla="*/ 3808 w 3478764"/>
                <a:gd name="connsiteY0" fmla="*/ 200782 h 738133"/>
                <a:gd name="connsiteX1" fmla="*/ 194308 w 3478764"/>
                <a:gd name="connsiteY1" fmla="*/ 223642 h 738133"/>
                <a:gd name="connsiteX2" fmla="*/ 521968 w 3478764"/>
                <a:gd name="connsiteY2" fmla="*/ 200782 h 738133"/>
                <a:gd name="connsiteX3" fmla="*/ 796288 w 3478764"/>
                <a:gd name="connsiteY3" fmla="*/ 353182 h 738133"/>
                <a:gd name="connsiteX4" fmla="*/ 1009648 w 3478764"/>
                <a:gd name="connsiteY4" fmla="*/ 536062 h 738133"/>
                <a:gd name="connsiteX5" fmla="*/ 1200148 w 3478764"/>
                <a:gd name="connsiteY5" fmla="*/ 581782 h 738133"/>
                <a:gd name="connsiteX6" fmla="*/ 1276348 w 3478764"/>
                <a:gd name="connsiteY6" fmla="*/ 696082 h 738133"/>
                <a:gd name="connsiteX7" fmla="*/ 1497328 w 3478764"/>
                <a:gd name="connsiteY7" fmla="*/ 673222 h 738133"/>
                <a:gd name="connsiteX8" fmla="*/ 1855468 w 3478764"/>
                <a:gd name="connsiteY8" fmla="*/ 398902 h 738133"/>
                <a:gd name="connsiteX9" fmla="*/ 2510788 w 3478764"/>
                <a:gd name="connsiteY9" fmla="*/ 513202 h 738133"/>
                <a:gd name="connsiteX10" fmla="*/ 2922268 w 3478764"/>
                <a:gd name="connsiteY10" fmla="*/ 673222 h 738133"/>
                <a:gd name="connsiteX11" fmla="*/ 3478528 w 3478764"/>
                <a:gd name="connsiteY11" fmla="*/ 696082 h 738133"/>
                <a:gd name="connsiteX12" fmla="*/ 2853688 w 3478764"/>
                <a:gd name="connsiteY12" fmla="*/ 116962 h 738133"/>
                <a:gd name="connsiteX13" fmla="*/ 361948 w 3478764"/>
                <a:gd name="connsiteY13" fmla="*/ 2662 h 738133"/>
                <a:gd name="connsiteX14" fmla="*/ 3808 w 3478764"/>
                <a:gd name="connsiteY14" fmla="*/ 200782 h 738133"/>
                <a:gd name="connsiteX0" fmla="*/ 28507 w 3503463"/>
                <a:gd name="connsiteY0" fmla="*/ 305287 h 842638"/>
                <a:gd name="connsiteX1" fmla="*/ 219007 w 3503463"/>
                <a:gd name="connsiteY1" fmla="*/ 328147 h 842638"/>
                <a:gd name="connsiteX2" fmla="*/ 546667 w 3503463"/>
                <a:gd name="connsiteY2" fmla="*/ 305287 h 842638"/>
                <a:gd name="connsiteX3" fmla="*/ 820987 w 3503463"/>
                <a:gd name="connsiteY3" fmla="*/ 457687 h 842638"/>
                <a:gd name="connsiteX4" fmla="*/ 1034347 w 3503463"/>
                <a:gd name="connsiteY4" fmla="*/ 640567 h 842638"/>
                <a:gd name="connsiteX5" fmla="*/ 1224847 w 3503463"/>
                <a:gd name="connsiteY5" fmla="*/ 686287 h 842638"/>
                <a:gd name="connsiteX6" fmla="*/ 1301047 w 3503463"/>
                <a:gd name="connsiteY6" fmla="*/ 800587 h 842638"/>
                <a:gd name="connsiteX7" fmla="*/ 1522027 w 3503463"/>
                <a:gd name="connsiteY7" fmla="*/ 777727 h 842638"/>
                <a:gd name="connsiteX8" fmla="*/ 1880167 w 3503463"/>
                <a:gd name="connsiteY8" fmla="*/ 503407 h 842638"/>
                <a:gd name="connsiteX9" fmla="*/ 2535487 w 3503463"/>
                <a:gd name="connsiteY9" fmla="*/ 617707 h 842638"/>
                <a:gd name="connsiteX10" fmla="*/ 2946967 w 3503463"/>
                <a:gd name="connsiteY10" fmla="*/ 777727 h 842638"/>
                <a:gd name="connsiteX11" fmla="*/ 3503227 w 3503463"/>
                <a:gd name="connsiteY11" fmla="*/ 800587 h 842638"/>
                <a:gd name="connsiteX12" fmla="*/ 2878387 w 3503463"/>
                <a:gd name="connsiteY12" fmla="*/ 221467 h 842638"/>
                <a:gd name="connsiteX13" fmla="*/ 843847 w 3503463"/>
                <a:gd name="connsiteY13" fmla="*/ 487 h 842638"/>
                <a:gd name="connsiteX14" fmla="*/ 28507 w 3503463"/>
                <a:gd name="connsiteY14" fmla="*/ 305287 h 842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503463" h="842638">
                  <a:moveTo>
                    <a:pt x="28507" y="305287"/>
                  </a:moveTo>
                  <a:cubicBezTo>
                    <a:pt x="-75633" y="359897"/>
                    <a:pt x="132647" y="328147"/>
                    <a:pt x="219007" y="328147"/>
                  </a:cubicBezTo>
                  <a:cubicBezTo>
                    <a:pt x="305367" y="328147"/>
                    <a:pt x="446337" y="283697"/>
                    <a:pt x="546667" y="305287"/>
                  </a:cubicBezTo>
                  <a:cubicBezTo>
                    <a:pt x="646997" y="326877"/>
                    <a:pt x="739707" y="401807"/>
                    <a:pt x="820987" y="457687"/>
                  </a:cubicBezTo>
                  <a:cubicBezTo>
                    <a:pt x="902267" y="513567"/>
                    <a:pt x="967037" y="602467"/>
                    <a:pt x="1034347" y="640567"/>
                  </a:cubicBezTo>
                  <a:cubicBezTo>
                    <a:pt x="1101657" y="678667"/>
                    <a:pt x="1180397" y="659617"/>
                    <a:pt x="1224847" y="686287"/>
                  </a:cubicBezTo>
                  <a:cubicBezTo>
                    <a:pt x="1269297" y="712957"/>
                    <a:pt x="1251517" y="785347"/>
                    <a:pt x="1301047" y="800587"/>
                  </a:cubicBezTo>
                  <a:cubicBezTo>
                    <a:pt x="1350577" y="815827"/>
                    <a:pt x="1425507" y="827257"/>
                    <a:pt x="1522027" y="777727"/>
                  </a:cubicBezTo>
                  <a:cubicBezTo>
                    <a:pt x="1618547" y="728197"/>
                    <a:pt x="1711257" y="530077"/>
                    <a:pt x="1880167" y="503407"/>
                  </a:cubicBezTo>
                  <a:cubicBezTo>
                    <a:pt x="2049077" y="476737"/>
                    <a:pt x="2357687" y="571987"/>
                    <a:pt x="2535487" y="617707"/>
                  </a:cubicBezTo>
                  <a:cubicBezTo>
                    <a:pt x="2713287" y="663427"/>
                    <a:pt x="2785677" y="747247"/>
                    <a:pt x="2946967" y="777727"/>
                  </a:cubicBezTo>
                  <a:cubicBezTo>
                    <a:pt x="3108257" y="808207"/>
                    <a:pt x="3514657" y="893297"/>
                    <a:pt x="3503227" y="800587"/>
                  </a:cubicBezTo>
                  <a:cubicBezTo>
                    <a:pt x="3491797" y="707877"/>
                    <a:pt x="3397817" y="337037"/>
                    <a:pt x="2878387" y="221467"/>
                  </a:cubicBezTo>
                  <a:cubicBezTo>
                    <a:pt x="2358957" y="105897"/>
                    <a:pt x="1315017" y="-8403"/>
                    <a:pt x="843847" y="487"/>
                  </a:cubicBezTo>
                  <a:cubicBezTo>
                    <a:pt x="372677" y="9377"/>
                    <a:pt x="132647" y="250677"/>
                    <a:pt x="28507" y="305287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116199" y="2642038"/>
              <a:ext cx="3488051" cy="2526166"/>
            </a:xfrm>
            <a:prstGeom prst="rect">
              <a:avLst/>
            </a:prstGeom>
          </p:spPr>
        </p:pic>
      </p:grpSp>
      <p:sp>
        <p:nvSpPr>
          <p:cNvPr id="11" name="Rectangle 6"/>
          <p:cNvSpPr/>
          <p:nvPr/>
        </p:nvSpPr>
        <p:spPr>
          <a:xfrm>
            <a:off x="1190674" y="4147632"/>
            <a:ext cx="342628" cy="2161093"/>
          </a:xfrm>
          <a:custGeom>
            <a:avLst/>
            <a:gdLst>
              <a:gd name="connsiteX0" fmla="*/ 0 w 342628"/>
              <a:gd name="connsiteY0" fmla="*/ 0 h 4976314"/>
              <a:gd name="connsiteX1" fmla="*/ 342628 w 342628"/>
              <a:gd name="connsiteY1" fmla="*/ 0 h 4976314"/>
              <a:gd name="connsiteX2" fmla="*/ 342628 w 342628"/>
              <a:gd name="connsiteY2" fmla="*/ 4976314 h 4976314"/>
              <a:gd name="connsiteX3" fmla="*/ 0 w 342628"/>
              <a:gd name="connsiteY3" fmla="*/ 4976314 h 4976314"/>
              <a:gd name="connsiteX4" fmla="*/ 0 w 342628"/>
              <a:gd name="connsiteY4" fmla="*/ 0 h 4976314"/>
              <a:gd name="connsiteX0" fmla="*/ 0 w 342628"/>
              <a:gd name="connsiteY0" fmla="*/ 80962 h 4976314"/>
              <a:gd name="connsiteX1" fmla="*/ 342628 w 342628"/>
              <a:gd name="connsiteY1" fmla="*/ 0 h 4976314"/>
              <a:gd name="connsiteX2" fmla="*/ 342628 w 342628"/>
              <a:gd name="connsiteY2" fmla="*/ 4976314 h 4976314"/>
              <a:gd name="connsiteX3" fmla="*/ 0 w 342628"/>
              <a:gd name="connsiteY3" fmla="*/ 4976314 h 4976314"/>
              <a:gd name="connsiteX4" fmla="*/ 0 w 342628"/>
              <a:gd name="connsiteY4" fmla="*/ 80962 h 4976314"/>
              <a:gd name="connsiteX0" fmla="*/ 0 w 342628"/>
              <a:gd name="connsiteY0" fmla="*/ 30863 h 4926215"/>
              <a:gd name="connsiteX1" fmla="*/ 329928 w 342628"/>
              <a:gd name="connsiteY1" fmla="*/ 0 h 4926215"/>
              <a:gd name="connsiteX2" fmla="*/ 342628 w 342628"/>
              <a:gd name="connsiteY2" fmla="*/ 4926215 h 4926215"/>
              <a:gd name="connsiteX3" fmla="*/ 0 w 342628"/>
              <a:gd name="connsiteY3" fmla="*/ 4926215 h 4926215"/>
              <a:gd name="connsiteX4" fmla="*/ 0 w 342628"/>
              <a:gd name="connsiteY4" fmla="*/ 30863 h 49262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2628" h="4926215">
                <a:moveTo>
                  <a:pt x="0" y="30863"/>
                </a:moveTo>
                <a:lnTo>
                  <a:pt x="329928" y="0"/>
                </a:lnTo>
                <a:cubicBezTo>
                  <a:pt x="334161" y="1642072"/>
                  <a:pt x="338395" y="3284143"/>
                  <a:pt x="342628" y="4926215"/>
                </a:cubicBezTo>
                <a:lnTo>
                  <a:pt x="0" y="4926215"/>
                </a:lnTo>
                <a:lnTo>
                  <a:pt x="0" y="30863"/>
                </a:lnTo>
                <a:close/>
              </a:path>
            </a:pathLst>
          </a:custGeom>
          <a:solidFill>
            <a:schemeClr val="bg2">
              <a:lumMod val="10000"/>
              <a:alpha val="2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6"/>
          <p:cNvSpPr/>
          <p:nvPr/>
        </p:nvSpPr>
        <p:spPr>
          <a:xfrm>
            <a:off x="539750" y="4254313"/>
            <a:ext cx="342628" cy="424368"/>
          </a:xfrm>
          <a:custGeom>
            <a:avLst/>
            <a:gdLst>
              <a:gd name="connsiteX0" fmla="*/ 0 w 342628"/>
              <a:gd name="connsiteY0" fmla="*/ 0 h 4976314"/>
              <a:gd name="connsiteX1" fmla="*/ 342628 w 342628"/>
              <a:gd name="connsiteY1" fmla="*/ 0 h 4976314"/>
              <a:gd name="connsiteX2" fmla="*/ 342628 w 342628"/>
              <a:gd name="connsiteY2" fmla="*/ 4976314 h 4976314"/>
              <a:gd name="connsiteX3" fmla="*/ 0 w 342628"/>
              <a:gd name="connsiteY3" fmla="*/ 4976314 h 4976314"/>
              <a:gd name="connsiteX4" fmla="*/ 0 w 342628"/>
              <a:gd name="connsiteY4" fmla="*/ 0 h 4976314"/>
              <a:gd name="connsiteX0" fmla="*/ 0 w 342628"/>
              <a:gd name="connsiteY0" fmla="*/ 80962 h 4976314"/>
              <a:gd name="connsiteX1" fmla="*/ 342628 w 342628"/>
              <a:gd name="connsiteY1" fmla="*/ 0 h 4976314"/>
              <a:gd name="connsiteX2" fmla="*/ 342628 w 342628"/>
              <a:gd name="connsiteY2" fmla="*/ 4976314 h 4976314"/>
              <a:gd name="connsiteX3" fmla="*/ 0 w 342628"/>
              <a:gd name="connsiteY3" fmla="*/ 4976314 h 4976314"/>
              <a:gd name="connsiteX4" fmla="*/ 0 w 342628"/>
              <a:gd name="connsiteY4" fmla="*/ 80962 h 4976314"/>
              <a:gd name="connsiteX0" fmla="*/ 0 w 342628"/>
              <a:gd name="connsiteY0" fmla="*/ 30863 h 4926215"/>
              <a:gd name="connsiteX1" fmla="*/ 329928 w 342628"/>
              <a:gd name="connsiteY1" fmla="*/ 0 h 4926215"/>
              <a:gd name="connsiteX2" fmla="*/ 342628 w 342628"/>
              <a:gd name="connsiteY2" fmla="*/ 4926215 h 4926215"/>
              <a:gd name="connsiteX3" fmla="*/ 0 w 342628"/>
              <a:gd name="connsiteY3" fmla="*/ 4926215 h 4926215"/>
              <a:gd name="connsiteX4" fmla="*/ 0 w 342628"/>
              <a:gd name="connsiteY4" fmla="*/ 30863 h 49262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2628" h="4926215">
                <a:moveTo>
                  <a:pt x="0" y="30863"/>
                </a:moveTo>
                <a:lnTo>
                  <a:pt x="329928" y="0"/>
                </a:lnTo>
                <a:cubicBezTo>
                  <a:pt x="334161" y="1642072"/>
                  <a:pt x="338395" y="3284143"/>
                  <a:pt x="342628" y="4926215"/>
                </a:cubicBezTo>
                <a:lnTo>
                  <a:pt x="0" y="4926215"/>
                </a:lnTo>
                <a:lnTo>
                  <a:pt x="0" y="30863"/>
                </a:lnTo>
                <a:close/>
              </a:path>
            </a:pathLst>
          </a:custGeom>
          <a:solidFill>
            <a:schemeClr val="bg2">
              <a:lumMod val="10000"/>
              <a:alpha val="2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7210" y="4147632"/>
            <a:ext cx="940981" cy="2165537"/>
          </a:xfrm>
          <a:prstGeom prst="rect">
            <a:avLst/>
          </a:prstGeom>
        </p:spPr>
      </p:pic>
      <p:sp>
        <p:nvSpPr>
          <p:cNvPr id="14" name="Rectangle 6"/>
          <p:cNvSpPr/>
          <p:nvPr/>
        </p:nvSpPr>
        <p:spPr>
          <a:xfrm rot="21156319">
            <a:off x="1756690" y="5074623"/>
            <a:ext cx="342628" cy="1297266"/>
          </a:xfrm>
          <a:custGeom>
            <a:avLst/>
            <a:gdLst>
              <a:gd name="connsiteX0" fmla="*/ 0 w 342628"/>
              <a:gd name="connsiteY0" fmla="*/ 0 h 4976314"/>
              <a:gd name="connsiteX1" fmla="*/ 342628 w 342628"/>
              <a:gd name="connsiteY1" fmla="*/ 0 h 4976314"/>
              <a:gd name="connsiteX2" fmla="*/ 342628 w 342628"/>
              <a:gd name="connsiteY2" fmla="*/ 4976314 h 4976314"/>
              <a:gd name="connsiteX3" fmla="*/ 0 w 342628"/>
              <a:gd name="connsiteY3" fmla="*/ 4976314 h 4976314"/>
              <a:gd name="connsiteX4" fmla="*/ 0 w 342628"/>
              <a:gd name="connsiteY4" fmla="*/ 0 h 4976314"/>
              <a:gd name="connsiteX0" fmla="*/ 0 w 342628"/>
              <a:gd name="connsiteY0" fmla="*/ 80962 h 4976314"/>
              <a:gd name="connsiteX1" fmla="*/ 342628 w 342628"/>
              <a:gd name="connsiteY1" fmla="*/ 0 h 4976314"/>
              <a:gd name="connsiteX2" fmla="*/ 342628 w 342628"/>
              <a:gd name="connsiteY2" fmla="*/ 4976314 h 4976314"/>
              <a:gd name="connsiteX3" fmla="*/ 0 w 342628"/>
              <a:gd name="connsiteY3" fmla="*/ 4976314 h 4976314"/>
              <a:gd name="connsiteX4" fmla="*/ 0 w 342628"/>
              <a:gd name="connsiteY4" fmla="*/ 80962 h 4976314"/>
              <a:gd name="connsiteX0" fmla="*/ 0 w 342628"/>
              <a:gd name="connsiteY0" fmla="*/ 30863 h 4926215"/>
              <a:gd name="connsiteX1" fmla="*/ 329928 w 342628"/>
              <a:gd name="connsiteY1" fmla="*/ 0 h 4926215"/>
              <a:gd name="connsiteX2" fmla="*/ 342628 w 342628"/>
              <a:gd name="connsiteY2" fmla="*/ 4926215 h 4926215"/>
              <a:gd name="connsiteX3" fmla="*/ 0 w 342628"/>
              <a:gd name="connsiteY3" fmla="*/ 4926215 h 4926215"/>
              <a:gd name="connsiteX4" fmla="*/ 0 w 342628"/>
              <a:gd name="connsiteY4" fmla="*/ 30863 h 4926215"/>
              <a:gd name="connsiteX0" fmla="*/ 113474 w 342628"/>
              <a:gd name="connsiteY0" fmla="*/ 215145 h 4926215"/>
              <a:gd name="connsiteX1" fmla="*/ 329928 w 342628"/>
              <a:gd name="connsiteY1" fmla="*/ 0 h 4926215"/>
              <a:gd name="connsiteX2" fmla="*/ 342628 w 342628"/>
              <a:gd name="connsiteY2" fmla="*/ 4926215 h 4926215"/>
              <a:gd name="connsiteX3" fmla="*/ 0 w 342628"/>
              <a:gd name="connsiteY3" fmla="*/ 4926215 h 4926215"/>
              <a:gd name="connsiteX4" fmla="*/ 113474 w 342628"/>
              <a:gd name="connsiteY4" fmla="*/ 215145 h 4926215"/>
              <a:gd name="connsiteX0" fmla="*/ 113474 w 342628"/>
              <a:gd name="connsiteY0" fmla="*/ -2 h 4711068"/>
              <a:gd name="connsiteX1" fmla="*/ 321092 w 342628"/>
              <a:gd name="connsiteY1" fmla="*/ 905580 h 4711068"/>
              <a:gd name="connsiteX2" fmla="*/ 342628 w 342628"/>
              <a:gd name="connsiteY2" fmla="*/ 4711068 h 4711068"/>
              <a:gd name="connsiteX3" fmla="*/ 0 w 342628"/>
              <a:gd name="connsiteY3" fmla="*/ 4711068 h 4711068"/>
              <a:gd name="connsiteX4" fmla="*/ 113474 w 342628"/>
              <a:gd name="connsiteY4" fmla="*/ -2 h 4711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2628" h="4711068">
                <a:moveTo>
                  <a:pt x="113474" y="-2"/>
                </a:moveTo>
                <a:lnTo>
                  <a:pt x="321092" y="905580"/>
                </a:lnTo>
                <a:cubicBezTo>
                  <a:pt x="325325" y="2547652"/>
                  <a:pt x="338395" y="3068996"/>
                  <a:pt x="342628" y="4711068"/>
                </a:cubicBezTo>
                <a:lnTo>
                  <a:pt x="0" y="4711068"/>
                </a:lnTo>
                <a:lnTo>
                  <a:pt x="113474" y="-2"/>
                </a:lnTo>
                <a:close/>
              </a:path>
            </a:pathLst>
          </a:custGeom>
          <a:solidFill>
            <a:schemeClr val="bg2">
              <a:lumMod val="10000"/>
              <a:alpha val="2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635002">
            <a:off x="1305696" y="5467211"/>
            <a:ext cx="1268984" cy="518810"/>
          </a:xfrm>
          <a:prstGeom prst="rect">
            <a:avLst/>
          </a:prstGeom>
        </p:spPr>
      </p:pic>
      <p:pic>
        <p:nvPicPr>
          <p:cNvPr id="3" name="Individual Work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96800" y="612000"/>
            <a:ext cx="864000" cy="864000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539750" y="6308725"/>
            <a:ext cx="7941310" cy="798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20" name="Group 19"/>
          <p:cNvGrpSpPr/>
          <p:nvPr/>
        </p:nvGrpSpPr>
        <p:grpSpPr>
          <a:xfrm>
            <a:off x="8601075" y="4747"/>
            <a:ext cx="978284" cy="7333373"/>
            <a:chOff x="8601075" y="4747"/>
            <a:chExt cx="978284" cy="7333373"/>
          </a:xfrm>
        </p:grpSpPr>
        <p:pic>
          <p:nvPicPr>
            <p:cNvPr id="18" name="Picture 17"/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601075" y="4747"/>
              <a:ext cx="978284" cy="7333373"/>
            </a:xfrm>
            <a:prstGeom prst="rect">
              <a:avLst/>
            </a:prstGeom>
          </p:spPr>
        </p:pic>
        <p:sp>
          <p:nvSpPr>
            <p:cNvPr id="19" name="Rectangle 18"/>
            <p:cNvSpPr/>
            <p:nvPr/>
          </p:nvSpPr>
          <p:spPr>
            <a:xfrm>
              <a:off x="8604250" y="4314825"/>
              <a:ext cx="68757" cy="17406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1" name="Rectangle 20"/>
          <p:cNvSpPr/>
          <p:nvPr/>
        </p:nvSpPr>
        <p:spPr>
          <a:xfrm>
            <a:off x="4573391" y="4210927"/>
            <a:ext cx="29097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dirty="0"/>
              <a:t>What makes you special? </a:t>
            </a:r>
          </a:p>
        </p:txBody>
      </p:sp>
      <p:grpSp>
        <p:nvGrpSpPr>
          <p:cNvPr id="24" name="Group 23"/>
          <p:cNvGrpSpPr/>
          <p:nvPr/>
        </p:nvGrpSpPr>
        <p:grpSpPr>
          <a:xfrm>
            <a:off x="4519189" y="4888981"/>
            <a:ext cx="2838450" cy="733944"/>
            <a:chOff x="4362450" y="5438256"/>
            <a:chExt cx="2838450" cy="733944"/>
          </a:xfrm>
        </p:grpSpPr>
        <p:sp>
          <p:nvSpPr>
            <p:cNvPr id="22" name="Rounded Rectangle 21"/>
            <p:cNvSpPr/>
            <p:nvPr/>
          </p:nvSpPr>
          <p:spPr>
            <a:xfrm>
              <a:off x="4362450" y="5438256"/>
              <a:ext cx="2838450" cy="733944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" name="Rectangle 22"/>
            <p:cNvSpPr/>
            <p:nvPr/>
          </p:nvSpPr>
          <p:spPr>
            <a:xfrm>
              <a:off x="4380568" y="5484178"/>
              <a:ext cx="282033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dirty="0"/>
                <a:t>Take a few moments to think about this.</a:t>
              </a: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976955" y="3898808"/>
            <a:ext cx="2268131" cy="1107291"/>
            <a:chOff x="4243141" y="5438255"/>
            <a:chExt cx="2268131" cy="1107291"/>
          </a:xfrm>
        </p:grpSpPr>
        <p:sp>
          <p:nvSpPr>
            <p:cNvPr id="29" name="Rounded Rectangle 28"/>
            <p:cNvSpPr/>
            <p:nvPr/>
          </p:nvSpPr>
          <p:spPr>
            <a:xfrm>
              <a:off x="4243141" y="5438255"/>
              <a:ext cx="2268131" cy="1107291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0" name="Rectangle 29"/>
            <p:cNvSpPr/>
            <p:nvPr/>
          </p:nvSpPr>
          <p:spPr>
            <a:xfrm>
              <a:off x="4322871" y="5524260"/>
              <a:ext cx="2012085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dirty="0"/>
                <a:t>Remember all of these things make you marvellous!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38810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1.11111E-6 L 0.27344 1.11111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663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1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>
          <a:xfrm>
            <a:off x="457198" y="436606"/>
            <a:ext cx="8220075" cy="5584682"/>
          </a:xfrm>
          <a:prstGeom prst="roundRect">
            <a:avLst>
              <a:gd name="adj" fmla="val 2203"/>
            </a:avLst>
          </a:prstGeom>
        </p:spPr>
        <p:txBody>
          <a:bodyPr/>
          <a:lstStyle/>
          <a:p>
            <a:r>
              <a:rPr lang="en-GB" sz="5400" dirty="0" smtClean="0">
                <a:latin typeface="Twinkl" pitchFamily="2" charset="0"/>
              </a:rPr>
              <a:t>Reflecting</a:t>
            </a:r>
            <a:endParaRPr lang="en-GB" sz="5400" dirty="0">
              <a:latin typeface="Twinkl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3001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+mn-lt"/>
              </a:rPr>
              <a:t>Being Kind to Ourselves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4524" y="1473201"/>
            <a:ext cx="4308475" cy="6105177"/>
          </a:xfrm>
          <a:prstGeom prst="rect">
            <a:avLst/>
          </a:prstGeom>
        </p:spPr>
      </p:pic>
      <p:grpSp>
        <p:nvGrpSpPr>
          <p:cNvPr id="7" name="Group 6"/>
          <p:cNvGrpSpPr/>
          <p:nvPr/>
        </p:nvGrpSpPr>
        <p:grpSpPr>
          <a:xfrm>
            <a:off x="4819924" y="1530352"/>
            <a:ext cx="3685901" cy="739610"/>
            <a:chOff x="4819924" y="1530352"/>
            <a:chExt cx="3685901" cy="739610"/>
          </a:xfrm>
        </p:grpSpPr>
        <p:sp>
          <p:nvSpPr>
            <p:cNvPr id="5" name="Rounded Rectangle 4"/>
            <p:cNvSpPr/>
            <p:nvPr/>
          </p:nvSpPr>
          <p:spPr>
            <a:xfrm>
              <a:off x="4819924" y="1530352"/>
              <a:ext cx="3685901" cy="739610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" name="Rectangle 5"/>
            <p:cNvSpPr/>
            <p:nvPr/>
          </p:nvSpPr>
          <p:spPr>
            <a:xfrm>
              <a:off x="4933949" y="1566481"/>
              <a:ext cx="34671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dirty="0"/>
                <a:t>We are all special, we are all different and we are all unique!</a:t>
              </a: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4819924" y="2373331"/>
            <a:ext cx="3685901" cy="739610"/>
            <a:chOff x="4819924" y="1530352"/>
            <a:chExt cx="3685901" cy="739610"/>
          </a:xfrm>
        </p:grpSpPr>
        <p:sp>
          <p:nvSpPr>
            <p:cNvPr id="9" name="Rounded Rectangle 8"/>
            <p:cNvSpPr/>
            <p:nvPr/>
          </p:nvSpPr>
          <p:spPr>
            <a:xfrm>
              <a:off x="4819924" y="1530352"/>
              <a:ext cx="3685901" cy="739610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4933949" y="1566481"/>
              <a:ext cx="312420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dirty="0"/>
                <a:t>Unique means being unlike anything or anyone else.</a:t>
              </a: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3981724" y="3848099"/>
            <a:ext cx="4524101" cy="1895475"/>
            <a:chOff x="4819924" y="1520826"/>
            <a:chExt cx="4524101" cy="1895475"/>
          </a:xfrm>
        </p:grpSpPr>
        <p:sp>
          <p:nvSpPr>
            <p:cNvPr id="12" name="Rounded Rectangle 11"/>
            <p:cNvSpPr/>
            <p:nvPr/>
          </p:nvSpPr>
          <p:spPr>
            <a:xfrm>
              <a:off x="4819924" y="1520826"/>
              <a:ext cx="4524101" cy="1895475"/>
            </a:xfrm>
            <a:prstGeom prst="roundRect">
              <a:avLst>
                <a:gd name="adj" fmla="val 8124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4933949" y="1566481"/>
              <a:ext cx="4305301" cy="17543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dirty="0">
                  <a:solidFill>
                    <a:schemeClr val="bg1"/>
                  </a:solidFill>
                </a:rPr>
                <a:t>There can be times when we can feel different to our friends. This does not mean we need to change. Being happy to be ourselves is a way of being kind to ourselves. Not trying to be like anyone else can help us to feel happy inside. </a:t>
              </a: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3899174" y="4002471"/>
            <a:ext cx="4705076" cy="1591879"/>
            <a:chOff x="4819924" y="1520826"/>
            <a:chExt cx="4705076" cy="1591879"/>
          </a:xfrm>
        </p:grpSpPr>
        <p:sp>
          <p:nvSpPr>
            <p:cNvPr id="22" name="Rounded Rectangle 21"/>
            <p:cNvSpPr/>
            <p:nvPr/>
          </p:nvSpPr>
          <p:spPr>
            <a:xfrm>
              <a:off x="4819924" y="1520826"/>
              <a:ext cx="4638126" cy="1591879"/>
            </a:xfrm>
            <a:prstGeom prst="roundRect">
              <a:avLst>
                <a:gd name="adj" fmla="val 8124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" name="Rectangle 22"/>
            <p:cNvSpPr/>
            <p:nvPr/>
          </p:nvSpPr>
          <p:spPr>
            <a:xfrm>
              <a:off x="4933949" y="1576006"/>
              <a:ext cx="4591051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dirty="0">
                  <a:solidFill>
                    <a:schemeClr val="bg1"/>
                  </a:solidFill>
                </a:rPr>
                <a:t>Sit quietly and think of all the things that make you special. Nobody in this world is like you – you are totally unique</a:t>
              </a:r>
              <a:r>
                <a:rPr lang="en-GB" dirty="0" smtClean="0">
                  <a:solidFill>
                    <a:schemeClr val="bg1"/>
                  </a:solidFill>
                </a:rPr>
                <a:t>!</a:t>
              </a:r>
              <a:br>
                <a:rPr lang="en-GB" dirty="0" smtClean="0">
                  <a:solidFill>
                    <a:schemeClr val="bg1"/>
                  </a:solidFill>
                </a:rPr>
              </a:br>
              <a:endParaRPr lang="en-GB" dirty="0">
                <a:solidFill>
                  <a:schemeClr val="bg1"/>
                </a:solidFill>
              </a:endParaRPr>
            </a:p>
            <a:p>
              <a:r>
                <a:rPr lang="en-GB" dirty="0">
                  <a:solidFill>
                    <a:schemeClr val="bg1"/>
                  </a:solidFill>
                </a:rPr>
                <a:t>How does that make you feel?</a:t>
              </a: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5012149" y="4155902"/>
            <a:ext cx="3493676" cy="1358828"/>
            <a:chOff x="5993224" y="1539876"/>
            <a:chExt cx="3493676" cy="1358828"/>
          </a:xfrm>
        </p:grpSpPr>
        <p:sp>
          <p:nvSpPr>
            <p:cNvPr id="25" name="Rounded Rectangle 24"/>
            <p:cNvSpPr/>
            <p:nvPr/>
          </p:nvSpPr>
          <p:spPr>
            <a:xfrm>
              <a:off x="5993224" y="1539876"/>
              <a:ext cx="3464825" cy="1358828"/>
            </a:xfrm>
            <a:prstGeom prst="roundRect">
              <a:avLst>
                <a:gd name="adj" fmla="val 8124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6" name="Rectangle 25"/>
            <p:cNvSpPr/>
            <p:nvPr/>
          </p:nvSpPr>
          <p:spPr>
            <a:xfrm>
              <a:off x="6100901" y="1604581"/>
              <a:ext cx="3385999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dirty="0">
                  <a:solidFill>
                    <a:schemeClr val="bg1"/>
                  </a:solidFill>
                </a:rPr>
                <a:t>There are always ways for you to learn and grow but there </a:t>
              </a:r>
              <a:r>
                <a:rPr lang="en-GB" dirty="0" smtClean="0">
                  <a:solidFill>
                    <a:schemeClr val="bg1"/>
                  </a:solidFill>
                </a:rPr>
                <a:t/>
              </a:r>
              <a:br>
                <a:rPr lang="en-GB" dirty="0" smtClean="0">
                  <a:solidFill>
                    <a:schemeClr val="bg1"/>
                  </a:solidFill>
                </a:rPr>
              </a:br>
              <a:r>
                <a:rPr lang="en-GB" dirty="0" smtClean="0">
                  <a:solidFill>
                    <a:schemeClr val="bg1"/>
                  </a:solidFill>
                </a:rPr>
                <a:t>is </a:t>
              </a:r>
              <a:r>
                <a:rPr lang="en-GB" dirty="0">
                  <a:solidFill>
                    <a:schemeClr val="bg1"/>
                  </a:solidFill>
                </a:rPr>
                <a:t>so much that </a:t>
              </a:r>
              <a:r>
                <a:rPr lang="en-GB" dirty="0" smtClean="0">
                  <a:solidFill>
                    <a:schemeClr val="bg1"/>
                  </a:solidFill>
                </a:rPr>
                <a:t>makes </a:t>
              </a:r>
              <a:r>
                <a:rPr lang="en-GB" dirty="0">
                  <a:solidFill>
                    <a:schemeClr val="bg1"/>
                  </a:solidFill>
                </a:rPr>
                <a:t>you marvellous – enjoy being you!</a:t>
              </a:r>
            </a:p>
          </p:txBody>
        </p:sp>
      </p:grpSp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85725" y="4747"/>
            <a:ext cx="533400" cy="7333373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86800" y="4747"/>
            <a:ext cx="892559" cy="7333373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4525" y="1473200"/>
            <a:ext cx="2174876" cy="6105177"/>
          </a:xfrm>
          <a:prstGeom prst="rect">
            <a:avLst/>
          </a:prstGeom>
        </p:spPr>
      </p:pic>
      <p:pic>
        <p:nvPicPr>
          <p:cNvPr id="3" name="Whole Class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2800" y="543600"/>
            <a:ext cx="1238498" cy="86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3220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7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>
          <a:xfrm>
            <a:off x="457198" y="436606"/>
            <a:ext cx="8220075" cy="5584682"/>
          </a:xfrm>
          <a:prstGeom prst="roundRect">
            <a:avLst>
              <a:gd name="adj" fmla="val 2203"/>
            </a:avLst>
          </a:prstGeom>
        </p:spPr>
        <p:txBody>
          <a:bodyPr/>
          <a:lstStyle/>
          <a:p>
            <a:r>
              <a:rPr lang="en-GB" sz="5400" dirty="0" smtClean="0">
                <a:latin typeface="Twinkl" pitchFamily="2" charset="0"/>
              </a:rPr>
              <a:t>The Big Questions</a:t>
            </a:r>
            <a:endParaRPr lang="en-GB" sz="5400" dirty="0">
              <a:latin typeface="Twinkl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465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0000" y="543600"/>
            <a:ext cx="864000" cy="864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650" y="1407600"/>
            <a:ext cx="2444626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50030" y="2204864"/>
            <a:ext cx="2438320" cy="5644795"/>
          </a:xfrm>
          <a:prstGeom prst="rect">
            <a:avLst/>
          </a:prstGeom>
        </p:spPr>
      </p:pic>
      <p:grpSp>
        <p:nvGrpSpPr>
          <p:cNvPr id="6" name="Group 5"/>
          <p:cNvGrpSpPr/>
          <p:nvPr/>
        </p:nvGrpSpPr>
        <p:grpSpPr>
          <a:xfrm>
            <a:off x="3200276" y="1798108"/>
            <a:ext cx="1597719" cy="838804"/>
            <a:chOff x="3200276" y="1798108"/>
            <a:chExt cx="1597719" cy="838804"/>
          </a:xfrm>
        </p:grpSpPr>
        <p:sp>
          <p:nvSpPr>
            <p:cNvPr id="7" name="Rounded Rectangular Callout 6"/>
            <p:cNvSpPr/>
            <p:nvPr/>
          </p:nvSpPr>
          <p:spPr>
            <a:xfrm>
              <a:off x="3200276" y="1798108"/>
              <a:ext cx="1597719" cy="838804"/>
            </a:xfrm>
            <a:prstGeom prst="wedgeRoundRectCallout">
              <a:avLst>
                <a:gd name="adj1" fmla="val -64302"/>
                <a:gd name="adj2" fmla="val 32452"/>
                <a:gd name="adj3" fmla="val 16667"/>
              </a:avLst>
            </a:prstGeom>
            <a:solidFill>
              <a:schemeClr val="bg1"/>
            </a:solidFill>
            <a:ln w="28575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Rectangle 7"/>
            <p:cNvSpPr/>
            <p:nvPr/>
          </p:nvSpPr>
          <p:spPr>
            <a:xfrm>
              <a:off x="3279631" y="1881698"/>
              <a:ext cx="151836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dirty="0"/>
                <a:t>What makes </a:t>
              </a:r>
              <a:r>
                <a:rPr lang="en-GB" dirty="0" smtClean="0"/>
                <a:t/>
              </a:r>
              <a:br>
                <a:rPr lang="en-GB" dirty="0" smtClean="0"/>
              </a:br>
              <a:r>
                <a:rPr lang="en-GB" dirty="0" smtClean="0"/>
                <a:t>us </a:t>
              </a:r>
              <a:r>
                <a:rPr lang="en-GB" dirty="0"/>
                <a:t>special?</a:t>
              </a: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3200276" y="2852936"/>
            <a:ext cx="2636274" cy="819823"/>
            <a:chOff x="3200276" y="2852936"/>
            <a:chExt cx="2636274" cy="819823"/>
          </a:xfrm>
        </p:grpSpPr>
        <p:sp>
          <p:nvSpPr>
            <p:cNvPr id="10" name="Rounded Rectangular Callout 9"/>
            <p:cNvSpPr/>
            <p:nvPr/>
          </p:nvSpPr>
          <p:spPr>
            <a:xfrm>
              <a:off x="3200276" y="2852936"/>
              <a:ext cx="2636274" cy="819823"/>
            </a:xfrm>
            <a:prstGeom prst="wedgeRoundRectCallout">
              <a:avLst>
                <a:gd name="adj1" fmla="val 60159"/>
                <a:gd name="adj2" fmla="val 33643"/>
                <a:gd name="adj3" fmla="val 16667"/>
              </a:avLst>
            </a:prstGeom>
            <a:solidFill>
              <a:schemeClr val="bg1"/>
            </a:solidFill>
            <a:ln w="28575"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3279631" y="2936527"/>
              <a:ext cx="247756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dirty="0"/>
                <a:t>Why is it important to be kind to ourselves?</a:t>
              </a:r>
            </a:p>
          </p:txBody>
        </p:sp>
      </p:grp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57198" y="478895"/>
            <a:ext cx="8220075" cy="994306"/>
          </a:xfrm>
        </p:spPr>
        <p:txBody>
          <a:bodyPr/>
          <a:lstStyle/>
          <a:p>
            <a:r>
              <a:rPr lang="en-GB" dirty="0">
                <a:latin typeface="+mn-lt"/>
              </a:rPr>
              <a:t>The Big </a:t>
            </a:r>
            <a:r>
              <a:rPr lang="en-GB" dirty="0" smtClean="0">
                <a:latin typeface="+mn-lt"/>
              </a:rPr>
              <a:t>Questions</a:t>
            </a:r>
            <a:endParaRPr lang="en-GB" dirty="0">
              <a:latin typeface="+mn-lt"/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3372606" y="4798500"/>
            <a:ext cx="2359169" cy="923925"/>
            <a:chOff x="3387650" y="4810124"/>
            <a:chExt cx="2359169" cy="923925"/>
          </a:xfrm>
        </p:grpSpPr>
        <p:sp>
          <p:nvSpPr>
            <p:cNvPr id="13" name="Rounded Rectangle 12"/>
            <p:cNvSpPr/>
            <p:nvPr/>
          </p:nvSpPr>
          <p:spPr>
            <a:xfrm>
              <a:off x="3387650" y="4810124"/>
              <a:ext cx="2359169" cy="923925"/>
            </a:xfrm>
            <a:prstGeom prst="round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3387650" y="4948920"/>
              <a:ext cx="235916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GB" dirty="0">
                  <a:solidFill>
                    <a:schemeClr val="bg1"/>
                  </a:solidFill>
                  <a:sym typeface="Wingdings" panose="05000000000000000000" pitchFamily="2" charset="2"/>
                </a:rPr>
                <a:t>What have you learnt today?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82201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ounded Rectangle 24"/>
          <p:cNvSpPr/>
          <p:nvPr/>
        </p:nvSpPr>
        <p:spPr bwMode="auto">
          <a:xfrm>
            <a:off x="503239" y="2930434"/>
            <a:ext cx="8137524" cy="3414803"/>
          </a:xfrm>
          <a:prstGeom prst="roundRect">
            <a:avLst>
              <a:gd name="adj" fmla="val 6409"/>
            </a:avLst>
          </a:prstGeom>
          <a:solidFill>
            <a:srgbClr val="FFF9E7"/>
          </a:solidFill>
          <a:ln w="25400" cap="rnd">
            <a:solidFill>
              <a:srgbClr val="FEFB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sp>
        <p:nvSpPr>
          <p:cNvPr id="24" name="Rounded Rectangle 23"/>
          <p:cNvSpPr/>
          <p:nvPr/>
        </p:nvSpPr>
        <p:spPr bwMode="auto">
          <a:xfrm>
            <a:off x="503239" y="512763"/>
            <a:ext cx="8137524" cy="2193019"/>
          </a:xfrm>
          <a:prstGeom prst="roundRect">
            <a:avLst>
              <a:gd name="adj" fmla="val 6409"/>
            </a:avLst>
          </a:prstGeom>
          <a:solidFill>
            <a:srgbClr val="FFF9E7"/>
          </a:solidFill>
          <a:ln w="25400" cap="rnd">
            <a:solidFill>
              <a:srgbClr val="FEFB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628650" y="3071286"/>
            <a:ext cx="7886700" cy="540000"/>
          </a:xfrm>
          <a:prstGeom prst="rect">
            <a:avLst/>
          </a:prstGeom>
        </p:spPr>
        <p:txBody>
          <a:bodyPr lIns="0" tIns="0" rIns="0" bIns="0" anchor="ctr" anchorCtr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Sassoon Infant Md" panose="02000603050000020003" pitchFamily="50" charset="0"/>
                <a:ea typeface="+mj-ea"/>
                <a:cs typeface="+mj-cs"/>
              </a:defRPr>
            </a:lvl1pPr>
          </a:lstStyle>
          <a:p>
            <a:r>
              <a:rPr lang="en-US" sz="3600" dirty="0">
                <a:latin typeface="+mn-lt"/>
              </a:rPr>
              <a:t>Success Criteria</a:t>
            </a:r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628648" y="734785"/>
            <a:ext cx="7886700" cy="540000"/>
          </a:xfrm>
          <a:prstGeom prst="rect">
            <a:avLst/>
          </a:prstGeom>
        </p:spPr>
        <p:txBody>
          <a:bodyPr lIns="0" tIns="0" rIns="0" bIns="0" anchor="ctr" anchorCtr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Sassoon Infant Md" panose="02000603050000020003" pitchFamily="50" charset="0"/>
                <a:ea typeface="+mj-ea"/>
                <a:cs typeface="+mj-cs"/>
              </a:defRPr>
            </a:lvl1pPr>
          </a:lstStyle>
          <a:p>
            <a:r>
              <a:rPr lang="en-US" sz="3600" dirty="0">
                <a:latin typeface="+mn-lt"/>
              </a:rPr>
              <a:t>Aim</a:t>
            </a:r>
          </a:p>
        </p:txBody>
      </p:sp>
      <p:sp>
        <p:nvSpPr>
          <p:cNvPr id="16" name="Content Placeholder 1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I can talk about what makes me special.</a:t>
            </a:r>
          </a:p>
        </p:txBody>
      </p:sp>
      <p:sp>
        <p:nvSpPr>
          <p:cNvPr id="20" name="Content Placeholder 15"/>
          <p:cNvSpPr txBox="1">
            <a:spLocks/>
          </p:cNvSpPr>
          <p:nvPr/>
        </p:nvSpPr>
        <p:spPr>
          <a:xfrm>
            <a:off x="628650" y="3466802"/>
            <a:ext cx="7886700" cy="2410469"/>
          </a:xfrm>
          <a:prstGeom prst="rect">
            <a:avLst/>
          </a:prstGeom>
          <a:noFill/>
          <a:ln w="25400">
            <a:noFill/>
          </a:ln>
        </p:spPr>
        <p:txBody>
          <a:bodyPr vert="horz" lIns="180000" tIns="252000" rIns="252000" bIns="18000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latin typeface="Twinkl" pitchFamily="50" charset="0"/>
              </a:rPr>
              <a:t>I can identify my favourite things and things I am good at.</a:t>
            </a:r>
          </a:p>
          <a:p>
            <a:r>
              <a:rPr lang="en-GB" dirty="0">
                <a:latin typeface="Twinkl" pitchFamily="50" charset="0"/>
              </a:rPr>
              <a:t>I understand we are all different and that makes us special.</a:t>
            </a:r>
          </a:p>
          <a:p>
            <a:r>
              <a:rPr lang="en-GB" dirty="0">
                <a:latin typeface="Twinkl" pitchFamily="50" charset="0"/>
              </a:rPr>
              <a:t>I can tell others what I think is special about them and understand that this can make them feel happy.</a:t>
            </a:r>
          </a:p>
        </p:txBody>
      </p:sp>
    </p:spTree>
    <p:extLst>
      <p:ext uri="{BB962C8B-B14F-4D97-AF65-F5344CB8AC3E}">
        <p14:creationId xmlns:p14="http://schemas.microsoft.com/office/powerpoint/2010/main" val="3000288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8075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1886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ounded Rectangle 24"/>
          <p:cNvSpPr/>
          <p:nvPr/>
        </p:nvSpPr>
        <p:spPr bwMode="auto">
          <a:xfrm>
            <a:off x="503239" y="2930434"/>
            <a:ext cx="8137524" cy="3414803"/>
          </a:xfrm>
          <a:prstGeom prst="roundRect">
            <a:avLst>
              <a:gd name="adj" fmla="val 6409"/>
            </a:avLst>
          </a:prstGeom>
          <a:solidFill>
            <a:srgbClr val="FFF9E7"/>
          </a:solidFill>
          <a:ln w="25400" cap="rnd">
            <a:solidFill>
              <a:srgbClr val="FEFB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sp>
        <p:nvSpPr>
          <p:cNvPr id="24" name="Rounded Rectangle 23"/>
          <p:cNvSpPr/>
          <p:nvPr/>
        </p:nvSpPr>
        <p:spPr bwMode="auto">
          <a:xfrm>
            <a:off x="503239" y="512763"/>
            <a:ext cx="8137524" cy="2193019"/>
          </a:xfrm>
          <a:prstGeom prst="roundRect">
            <a:avLst>
              <a:gd name="adj" fmla="val 6409"/>
            </a:avLst>
          </a:prstGeom>
          <a:solidFill>
            <a:srgbClr val="FFF9E7"/>
          </a:solidFill>
          <a:ln w="25400" cap="rnd">
            <a:solidFill>
              <a:srgbClr val="FEFB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628650" y="3071286"/>
            <a:ext cx="7886700" cy="540000"/>
          </a:xfrm>
          <a:prstGeom prst="rect">
            <a:avLst/>
          </a:prstGeom>
        </p:spPr>
        <p:txBody>
          <a:bodyPr lIns="0" tIns="0" rIns="0" bIns="0" anchor="ctr" anchorCtr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Sassoon Infant Md" panose="02000603050000020003" pitchFamily="50" charset="0"/>
                <a:ea typeface="+mj-ea"/>
                <a:cs typeface="+mj-cs"/>
              </a:defRPr>
            </a:lvl1pPr>
          </a:lstStyle>
          <a:p>
            <a:r>
              <a:rPr lang="en-US" sz="3600" dirty="0">
                <a:latin typeface="+mn-lt"/>
              </a:rPr>
              <a:t>Success Criteria</a:t>
            </a:r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628648" y="734785"/>
            <a:ext cx="7886700" cy="540000"/>
          </a:xfrm>
          <a:prstGeom prst="rect">
            <a:avLst/>
          </a:prstGeom>
        </p:spPr>
        <p:txBody>
          <a:bodyPr lIns="0" tIns="0" rIns="0" bIns="0" anchor="ctr" anchorCtr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Sassoon Infant Md" panose="02000603050000020003" pitchFamily="50" charset="0"/>
                <a:ea typeface="+mj-ea"/>
                <a:cs typeface="+mj-cs"/>
              </a:defRPr>
            </a:lvl1pPr>
          </a:lstStyle>
          <a:p>
            <a:r>
              <a:rPr lang="en-US" sz="3600" dirty="0">
                <a:latin typeface="+mn-lt"/>
              </a:rPr>
              <a:t>Aim</a:t>
            </a:r>
          </a:p>
        </p:txBody>
      </p:sp>
      <p:sp>
        <p:nvSpPr>
          <p:cNvPr id="16" name="Content Placeholder 1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I can talk about what makes me special.</a:t>
            </a:r>
          </a:p>
        </p:txBody>
      </p:sp>
      <p:sp>
        <p:nvSpPr>
          <p:cNvPr id="20" name="Content Placeholder 15"/>
          <p:cNvSpPr txBox="1">
            <a:spLocks/>
          </p:cNvSpPr>
          <p:nvPr/>
        </p:nvSpPr>
        <p:spPr>
          <a:xfrm>
            <a:off x="628650" y="3466802"/>
            <a:ext cx="7886700" cy="2410469"/>
          </a:xfrm>
          <a:prstGeom prst="rect">
            <a:avLst/>
          </a:prstGeom>
          <a:noFill/>
          <a:ln w="25400">
            <a:noFill/>
          </a:ln>
        </p:spPr>
        <p:txBody>
          <a:bodyPr vert="horz" lIns="180000" tIns="252000" rIns="252000" bIns="18000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latin typeface="Twinkl" pitchFamily="50" charset="0"/>
              </a:rPr>
              <a:t>I can identify my favourite things and things I am good at.</a:t>
            </a:r>
          </a:p>
          <a:p>
            <a:r>
              <a:rPr lang="en-GB" dirty="0">
                <a:latin typeface="Twinkl" pitchFamily="50" charset="0"/>
              </a:rPr>
              <a:t>I understand we are all different and that makes us special.</a:t>
            </a:r>
          </a:p>
          <a:p>
            <a:r>
              <a:rPr lang="en-GB" dirty="0">
                <a:latin typeface="Twinkl" pitchFamily="50" charset="0"/>
              </a:rPr>
              <a:t>I can tell others what I think is special about them and understand that this can make them feel happy.</a:t>
            </a:r>
          </a:p>
        </p:txBody>
      </p:sp>
      <p:sp>
        <p:nvSpPr>
          <p:cNvPr id="9" name="TextBox 21"/>
          <p:cNvSpPr txBox="1">
            <a:spLocks noChangeArrowheads="1"/>
          </p:cNvSpPr>
          <p:nvPr/>
        </p:nvSpPr>
        <p:spPr bwMode="auto">
          <a:xfrm>
            <a:off x="2627784" y="6245477"/>
            <a:ext cx="3888432" cy="9757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GB" sz="800" baseline="30000" dirty="0">
                <a:latin typeface="Tuffy-TTF" panose="020B0603060100000000" pitchFamily="34" charset="0"/>
                <a:cs typeface="Arial" panose="020B0604020202020204" pitchFamily="34" charset="0"/>
              </a:rPr>
              <a:t>This resource is fully in line with the Learning Outcomes and Core Themes outlined in </a:t>
            </a:r>
            <a:r>
              <a:rPr lang="en-GB" sz="800" baseline="30000" dirty="0" smtClean="0">
                <a:latin typeface="Tuffy-TTF" panose="020B0603060100000000" pitchFamily="34" charset="0"/>
                <a:cs typeface="Arial" panose="020B0604020202020204" pitchFamily="34" charset="0"/>
              </a:rPr>
              <a:t>the PSHE Association’s </a:t>
            </a:r>
            <a:r>
              <a:rPr lang="en-GB" sz="800" b="1" u="sng" baseline="30000" dirty="0">
                <a:solidFill>
                  <a:schemeClr val="accent1"/>
                </a:solidFill>
                <a:latin typeface="Tuffy-TTF" panose="020B0603060100000000" pitchFamily="34" charset="0"/>
                <a:cs typeface="Arial" panose="020B0604020202020204" pitchFamily="34" charset="0"/>
                <a:hlinkClick r:id="rId2"/>
              </a:rPr>
              <a:t>Programme of Study</a:t>
            </a:r>
            <a:r>
              <a:rPr lang="en-GB" sz="800" baseline="30000" dirty="0" smtClean="0">
                <a:latin typeface="Tuffy-TTF" panose="020B0603060100000000" pitchFamily="34" charset="0"/>
                <a:cs typeface="Arial" panose="020B0604020202020204" pitchFamily="34" charset="0"/>
              </a:rPr>
              <a:t>.</a:t>
            </a:r>
            <a:endParaRPr lang="en-GB" sz="800" baseline="30000" dirty="0">
              <a:latin typeface="Tuffy-TTF" panose="020B0603060100000000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728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>
          <a:xfrm>
            <a:off x="457198" y="436606"/>
            <a:ext cx="8220075" cy="5584682"/>
          </a:xfrm>
          <a:prstGeom prst="roundRect">
            <a:avLst>
              <a:gd name="adj" fmla="val 2203"/>
            </a:avLst>
          </a:prstGeom>
        </p:spPr>
        <p:txBody>
          <a:bodyPr/>
          <a:lstStyle/>
          <a:p>
            <a:r>
              <a:rPr lang="en-GB" sz="5400" dirty="0" smtClean="0">
                <a:latin typeface="Twinkl" pitchFamily="2" charset="0"/>
              </a:rPr>
              <a:t>The Big Questions</a:t>
            </a:r>
            <a:endParaRPr lang="en-GB" sz="5400" dirty="0">
              <a:latin typeface="Twinkl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6237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+mn-lt"/>
              </a:rPr>
              <a:t>The Big </a:t>
            </a:r>
            <a:r>
              <a:rPr lang="en-GB" dirty="0" smtClean="0">
                <a:latin typeface="+mn-lt"/>
              </a:rPr>
              <a:t>Questions</a:t>
            </a:r>
            <a:endParaRPr lang="en-GB" dirty="0">
              <a:latin typeface="+mn-lt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0000" y="543600"/>
            <a:ext cx="864000" cy="864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650" y="1407600"/>
            <a:ext cx="2444626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50030" y="2204864"/>
            <a:ext cx="2438320" cy="5644795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3200276" y="1798108"/>
            <a:ext cx="1597719" cy="838804"/>
            <a:chOff x="3200276" y="1798108"/>
            <a:chExt cx="1597719" cy="838804"/>
          </a:xfrm>
        </p:grpSpPr>
        <p:sp>
          <p:nvSpPr>
            <p:cNvPr id="6" name="Rounded Rectangular Callout 5"/>
            <p:cNvSpPr/>
            <p:nvPr/>
          </p:nvSpPr>
          <p:spPr>
            <a:xfrm>
              <a:off x="3200276" y="1798108"/>
              <a:ext cx="1597719" cy="838804"/>
            </a:xfrm>
            <a:prstGeom prst="wedgeRoundRectCallout">
              <a:avLst>
                <a:gd name="adj1" fmla="val -64302"/>
                <a:gd name="adj2" fmla="val 32452"/>
                <a:gd name="adj3" fmla="val 16667"/>
              </a:avLst>
            </a:prstGeom>
            <a:solidFill>
              <a:schemeClr val="bg1"/>
            </a:solidFill>
            <a:ln w="28575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Rectangle 6"/>
            <p:cNvSpPr/>
            <p:nvPr/>
          </p:nvSpPr>
          <p:spPr>
            <a:xfrm>
              <a:off x="3279631" y="1881698"/>
              <a:ext cx="151836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dirty="0"/>
                <a:t>What makes </a:t>
              </a:r>
              <a:r>
                <a:rPr lang="en-GB" dirty="0" smtClean="0"/>
                <a:t/>
              </a:r>
              <a:br>
                <a:rPr lang="en-GB" dirty="0" smtClean="0"/>
              </a:br>
              <a:r>
                <a:rPr lang="en-GB" dirty="0" smtClean="0"/>
                <a:t>us </a:t>
              </a:r>
              <a:r>
                <a:rPr lang="en-GB" dirty="0"/>
                <a:t>special?</a:t>
              </a: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3200276" y="2852936"/>
            <a:ext cx="2636274" cy="819823"/>
            <a:chOff x="3200276" y="2852936"/>
            <a:chExt cx="2636274" cy="819823"/>
          </a:xfrm>
        </p:grpSpPr>
        <p:sp>
          <p:nvSpPr>
            <p:cNvPr id="8" name="Rounded Rectangular Callout 7"/>
            <p:cNvSpPr/>
            <p:nvPr/>
          </p:nvSpPr>
          <p:spPr>
            <a:xfrm>
              <a:off x="3200276" y="2852936"/>
              <a:ext cx="2636274" cy="819823"/>
            </a:xfrm>
            <a:prstGeom prst="wedgeRoundRectCallout">
              <a:avLst>
                <a:gd name="adj1" fmla="val 60159"/>
                <a:gd name="adj2" fmla="val 33643"/>
                <a:gd name="adj3" fmla="val 16667"/>
              </a:avLst>
            </a:prstGeom>
            <a:solidFill>
              <a:schemeClr val="bg1"/>
            </a:solidFill>
            <a:ln w="28575"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Rectangle 8"/>
            <p:cNvSpPr/>
            <p:nvPr/>
          </p:nvSpPr>
          <p:spPr>
            <a:xfrm>
              <a:off x="3279631" y="2936527"/>
              <a:ext cx="247756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dirty="0"/>
                <a:t>Why is it important to be kind to ourselves?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96969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>
          <a:xfrm>
            <a:off x="457198" y="436606"/>
            <a:ext cx="8220075" cy="5584682"/>
          </a:xfrm>
          <a:prstGeom prst="roundRect">
            <a:avLst>
              <a:gd name="adj" fmla="val 2203"/>
            </a:avLst>
          </a:prstGeom>
        </p:spPr>
        <p:txBody>
          <a:bodyPr/>
          <a:lstStyle/>
          <a:p>
            <a:r>
              <a:rPr lang="en-GB" sz="5400" dirty="0" smtClean="0">
                <a:latin typeface="Twinkl" pitchFamily="2" charset="0"/>
              </a:rPr>
              <a:t>Reconnecting</a:t>
            </a:r>
            <a:endParaRPr lang="en-GB" sz="5400" dirty="0">
              <a:latin typeface="Twinkl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4373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/>
          <p:cNvGrpSpPr/>
          <p:nvPr/>
        </p:nvGrpSpPr>
        <p:grpSpPr>
          <a:xfrm>
            <a:off x="4931024" y="3501751"/>
            <a:ext cx="3457326" cy="1223393"/>
            <a:chOff x="4931025" y="1988841"/>
            <a:chExt cx="3457326" cy="1223393"/>
          </a:xfrm>
        </p:grpSpPr>
        <p:sp>
          <p:nvSpPr>
            <p:cNvPr id="27" name="Round Same Side Corner Rectangle 26"/>
            <p:cNvSpPr/>
            <p:nvPr/>
          </p:nvSpPr>
          <p:spPr>
            <a:xfrm rot="5400000">
              <a:off x="6047990" y="871876"/>
              <a:ext cx="1223393" cy="3457324"/>
            </a:xfrm>
            <a:prstGeom prst="round2SameRect">
              <a:avLst>
                <a:gd name="adj1" fmla="val 12319"/>
                <a:gd name="adj2" fmla="val 0"/>
              </a:avLst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8" name="Rectangle 27"/>
            <p:cNvSpPr/>
            <p:nvPr/>
          </p:nvSpPr>
          <p:spPr>
            <a:xfrm>
              <a:off x="5077332" y="2011905"/>
              <a:ext cx="3311019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dirty="0"/>
                <a:t>We all like different things, </a:t>
              </a:r>
              <a:r>
                <a:rPr lang="en-GB" dirty="0" smtClean="0"/>
                <a:t>we </a:t>
              </a:r>
              <a:r>
                <a:rPr lang="en-GB" dirty="0"/>
                <a:t>are all interested in different things and we are all good </a:t>
              </a:r>
              <a:r>
                <a:rPr lang="en-GB" dirty="0" smtClean="0"/>
                <a:t/>
              </a:r>
              <a:br>
                <a:rPr lang="en-GB" dirty="0" smtClean="0"/>
              </a:br>
              <a:r>
                <a:rPr lang="en-GB" dirty="0" smtClean="0"/>
                <a:t>at </a:t>
              </a:r>
              <a:r>
                <a:rPr lang="en-GB" dirty="0"/>
                <a:t>different things.</a:t>
              </a: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4644008" y="1340765"/>
            <a:ext cx="2908792" cy="543198"/>
            <a:chOff x="4644008" y="1340765"/>
            <a:chExt cx="2908792" cy="543198"/>
          </a:xfrm>
        </p:grpSpPr>
        <p:sp>
          <p:nvSpPr>
            <p:cNvPr id="20" name="Round Same Side Corner Rectangle 19"/>
            <p:cNvSpPr/>
            <p:nvPr/>
          </p:nvSpPr>
          <p:spPr>
            <a:xfrm rot="5400000">
              <a:off x="5826805" y="157968"/>
              <a:ext cx="543198" cy="2908792"/>
            </a:xfrm>
            <a:prstGeom prst="round2Same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5077332" y="1435034"/>
              <a:ext cx="229101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dirty="0"/>
                <a:t>We are all different. </a:t>
              </a: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4644008" y="1988840"/>
            <a:ext cx="2908792" cy="700927"/>
            <a:chOff x="4644008" y="1988840"/>
            <a:chExt cx="2908792" cy="700927"/>
          </a:xfrm>
        </p:grpSpPr>
        <p:sp>
          <p:nvSpPr>
            <p:cNvPr id="22" name="Round Same Side Corner Rectangle 21"/>
            <p:cNvSpPr/>
            <p:nvPr/>
          </p:nvSpPr>
          <p:spPr>
            <a:xfrm rot="5400000">
              <a:off x="5747940" y="884908"/>
              <a:ext cx="700927" cy="2908792"/>
            </a:xfrm>
            <a:prstGeom prst="round2SameRect">
              <a:avLst>
                <a:gd name="adj1" fmla="val 12319"/>
                <a:gd name="adj2" fmla="val 0"/>
              </a:avLst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" name="Rectangle 22"/>
            <p:cNvSpPr/>
            <p:nvPr/>
          </p:nvSpPr>
          <p:spPr>
            <a:xfrm>
              <a:off x="5077332" y="2011905"/>
              <a:ext cx="237498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dirty="0"/>
                <a:t>This makes the world </a:t>
              </a:r>
              <a:r>
                <a:rPr lang="en-GB" dirty="0" smtClean="0"/>
                <a:t/>
              </a:r>
              <a:br>
                <a:rPr lang="en-GB" dirty="0" smtClean="0"/>
              </a:br>
              <a:r>
                <a:rPr lang="en-GB" dirty="0" smtClean="0"/>
                <a:t>an </a:t>
              </a:r>
              <a:r>
                <a:rPr lang="en-GB" dirty="0"/>
                <a:t>exciting place! </a:t>
              </a: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+mn-lt"/>
              </a:rPr>
              <a:t>All About Me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39750" y="1346670"/>
            <a:ext cx="4391275" cy="2802410"/>
          </a:xfrm>
          <a:custGeom>
            <a:avLst/>
            <a:gdLst>
              <a:gd name="connsiteX0" fmla="*/ 0 w 4391275"/>
              <a:gd name="connsiteY0" fmla="*/ 0 h 2664297"/>
              <a:gd name="connsiteX1" fmla="*/ 4391275 w 4391275"/>
              <a:gd name="connsiteY1" fmla="*/ 0 h 2664297"/>
              <a:gd name="connsiteX2" fmla="*/ 4391275 w 4391275"/>
              <a:gd name="connsiteY2" fmla="*/ 2664297 h 2664297"/>
              <a:gd name="connsiteX3" fmla="*/ 0 w 4391275"/>
              <a:gd name="connsiteY3" fmla="*/ 2664297 h 2664297"/>
              <a:gd name="connsiteX4" fmla="*/ 0 w 4391275"/>
              <a:gd name="connsiteY4" fmla="*/ 0 h 2664297"/>
              <a:gd name="connsiteX0" fmla="*/ 0 w 4391275"/>
              <a:gd name="connsiteY0" fmla="*/ 0 h 2664297"/>
              <a:gd name="connsiteX1" fmla="*/ 4391275 w 4391275"/>
              <a:gd name="connsiteY1" fmla="*/ 0 h 2664297"/>
              <a:gd name="connsiteX2" fmla="*/ 4391275 w 4391275"/>
              <a:gd name="connsiteY2" fmla="*/ 1944630 h 2664297"/>
              <a:gd name="connsiteX3" fmla="*/ 0 w 4391275"/>
              <a:gd name="connsiteY3" fmla="*/ 2664297 h 2664297"/>
              <a:gd name="connsiteX4" fmla="*/ 0 w 4391275"/>
              <a:gd name="connsiteY4" fmla="*/ 0 h 2664297"/>
              <a:gd name="connsiteX0" fmla="*/ 0 w 4391275"/>
              <a:gd name="connsiteY0" fmla="*/ 138113 h 2802410"/>
              <a:gd name="connsiteX1" fmla="*/ 4391275 w 4391275"/>
              <a:gd name="connsiteY1" fmla="*/ 0 h 2802410"/>
              <a:gd name="connsiteX2" fmla="*/ 4391275 w 4391275"/>
              <a:gd name="connsiteY2" fmla="*/ 2082743 h 2802410"/>
              <a:gd name="connsiteX3" fmla="*/ 0 w 4391275"/>
              <a:gd name="connsiteY3" fmla="*/ 2802410 h 2802410"/>
              <a:gd name="connsiteX4" fmla="*/ 0 w 4391275"/>
              <a:gd name="connsiteY4" fmla="*/ 138113 h 2802410"/>
              <a:gd name="connsiteX0" fmla="*/ 4763 w 4391275"/>
              <a:gd name="connsiteY0" fmla="*/ 0 h 2821460"/>
              <a:gd name="connsiteX1" fmla="*/ 4391275 w 4391275"/>
              <a:gd name="connsiteY1" fmla="*/ 19050 h 2821460"/>
              <a:gd name="connsiteX2" fmla="*/ 4391275 w 4391275"/>
              <a:gd name="connsiteY2" fmla="*/ 2101793 h 2821460"/>
              <a:gd name="connsiteX3" fmla="*/ 0 w 4391275"/>
              <a:gd name="connsiteY3" fmla="*/ 2821460 h 2821460"/>
              <a:gd name="connsiteX4" fmla="*/ 4763 w 4391275"/>
              <a:gd name="connsiteY4" fmla="*/ 0 h 2821460"/>
              <a:gd name="connsiteX0" fmla="*/ 4763 w 4391275"/>
              <a:gd name="connsiteY0" fmla="*/ 0 h 2802410"/>
              <a:gd name="connsiteX1" fmla="*/ 4391275 w 4391275"/>
              <a:gd name="connsiteY1" fmla="*/ 0 h 2802410"/>
              <a:gd name="connsiteX2" fmla="*/ 4391275 w 4391275"/>
              <a:gd name="connsiteY2" fmla="*/ 2082743 h 2802410"/>
              <a:gd name="connsiteX3" fmla="*/ 0 w 4391275"/>
              <a:gd name="connsiteY3" fmla="*/ 2802410 h 2802410"/>
              <a:gd name="connsiteX4" fmla="*/ 4763 w 4391275"/>
              <a:gd name="connsiteY4" fmla="*/ 0 h 2802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91275" h="2802410">
                <a:moveTo>
                  <a:pt x="4763" y="0"/>
                </a:moveTo>
                <a:lnTo>
                  <a:pt x="4391275" y="0"/>
                </a:lnTo>
                <a:lnTo>
                  <a:pt x="4391275" y="2082743"/>
                </a:lnTo>
                <a:lnTo>
                  <a:pt x="0" y="2802410"/>
                </a:lnTo>
                <a:cubicBezTo>
                  <a:pt x="1588" y="1861923"/>
                  <a:pt x="3175" y="940487"/>
                  <a:pt x="4763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32" name="Group 31"/>
          <p:cNvGrpSpPr/>
          <p:nvPr/>
        </p:nvGrpSpPr>
        <p:grpSpPr>
          <a:xfrm>
            <a:off x="4931022" y="4813215"/>
            <a:ext cx="3457327" cy="543198"/>
            <a:chOff x="4644007" y="1340765"/>
            <a:chExt cx="3457327" cy="543198"/>
          </a:xfrm>
        </p:grpSpPr>
        <p:sp>
          <p:nvSpPr>
            <p:cNvPr id="33" name="Round Same Side Corner Rectangle 32"/>
            <p:cNvSpPr/>
            <p:nvPr/>
          </p:nvSpPr>
          <p:spPr>
            <a:xfrm rot="5400000">
              <a:off x="6101072" y="-116300"/>
              <a:ext cx="543198" cy="3457327"/>
            </a:xfrm>
            <a:prstGeom prst="round2Same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4" name="Rectangle 33"/>
            <p:cNvSpPr/>
            <p:nvPr/>
          </p:nvSpPr>
          <p:spPr>
            <a:xfrm>
              <a:off x="4818702" y="1426921"/>
              <a:ext cx="278473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dirty="0"/>
                <a:t>This makes us all special!</a:t>
              </a: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5004048" y="1340767"/>
            <a:ext cx="3600202" cy="4967957"/>
            <a:chOff x="5004048" y="1340767"/>
            <a:chExt cx="3600202" cy="4967957"/>
          </a:xfrm>
        </p:grpSpPr>
        <p:sp>
          <p:nvSpPr>
            <p:cNvPr id="11" name="Rectangle 10"/>
            <p:cNvSpPr/>
            <p:nvPr/>
          </p:nvSpPr>
          <p:spPr>
            <a:xfrm>
              <a:off x="5004048" y="1340767"/>
              <a:ext cx="3600202" cy="4967957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109667" y="1428838"/>
              <a:ext cx="3388964" cy="4791813"/>
            </a:xfrm>
            <a:prstGeom prst="rect">
              <a:avLst/>
            </a:prstGeom>
            <a:ln w="12700">
              <a:noFill/>
            </a:ln>
          </p:spPr>
        </p:pic>
      </p:grpSp>
      <p:grpSp>
        <p:nvGrpSpPr>
          <p:cNvPr id="37" name="Group 36" hidden="1"/>
          <p:cNvGrpSpPr/>
          <p:nvPr/>
        </p:nvGrpSpPr>
        <p:grpSpPr>
          <a:xfrm>
            <a:off x="646985" y="2796738"/>
            <a:ext cx="4644080" cy="1028006"/>
            <a:chOff x="683570" y="5229202"/>
            <a:chExt cx="4644080" cy="1028006"/>
          </a:xfrm>
        </p:grpSpPr>
        <p:sp>
          <p:nvSpPr>
            <p:cNvPr id="35" name="Round Same Side Corner Rectangle 34"/>
            <p:cNvSpPr/>
            <p:nvPr/>
          </p:nvSpPr>
          <p:spPr>
            <a:xfrm rot="16200000">
              <a:off x="2359715" y="3553057"/>
              <a:ext cx="1028006" cy="4380296"/>
            </a:xfrm>
            <a:prstGeom prst="round2SameRect">
              <a:avLst/>
            </a:prstGeom>
            <a:solidFill>
              <a:schemeClr val="bg1"/>
            </a:solidFill>
            <a:ln w="28575"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6" name="Rectangle 35"/>
            <p:cNvSpPr/>
            <p:nvPr/>
          </p:nvSpPr>
          <p:spPr>
            <a:xfrm>
              <a:off x="755650" y="5286054"/>
              <a:ext cx="4572000" cy="92333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en-GB" dirty="0"/>
                <a:t>Use your </a:t>
              </a:r>
              <a:r>
                <a:rPr lang="en-GB" b="1" dirty="0">
                  <a:solidFill>
                    <a:srgbClr val="00B0F0"/>
                  </a:solidFill>
                </a:rPr>
                <a:t>All About Me Activity Sheet </a:t>
              </a:r>
              <a:r>
                <a:rPr lang="en-GB" b="1" dirty="0" smtClean="0">
                  <a:solidFill>
                    <a:srgbClr val="00B0F0"/>
                  </a:solidFill>
                </a:rPr>
                <a:t/>
              </a:r>
              <a:br>
                <a:rPr lang="en-GB" b="1" dirty="0" smtClean="0">
                  <a:solidFill>
                    <a:srgbClr val="00B0F0"/>
                  </a:solidFill>
                </a:rPr>
              </a:br>
              <a:r>
                <a:rPr lang="en-GB" dirty="0" smtClean="0"/>
                <a:t>to </a:t>
              </a:r>
              <a:r>
                <a:rPr lang="en-GB" dirty="0"/>
                <a:t>help you think of all of the </a:t>
              </a:r>
              <a:r>
                <a:rPr lang="en-GB" dirty="0" smtClean="0"/>
                <a:t/>
              </a:r>
              <a:br>
                <a:rPr lang="en-GB" dirty="0" smtClean="0"/>
              </a:br>
              <a:r>
                <a:rPr lang="en-GB" dirty="0" smtClean="0"/>
                <a:t>wonderful </a:t>
              </a:r>
              <a:r>
                <a:rPr lang="en-GB" dirty="0"/>
                <a:t>things about yourself.</a:t>
              </a: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539750" y="3506315"/>
            <a:ext cx="4391275" cy="2802410"/>
            <a:chOff x="539750" y="3506315"/>
            <a:chExt cx="4391275" cy="2802410"/>
          </a:xfrm>
        </p:grpSpPr>
        <p:sp>
          <p:nvSpPr>
            <p:cNvPr id="17" name="Rectangle 12"/>
            <p:cNvSpPr/>
            <p:nvPr/>
          </p:nvSpPr>
          <p:spPr>
            <a:xfrm flipH="1" flipV="1">
              <a:off x="539750" y="3506315"/>
              <a:ext cx="4391275" cy="2802410"/>
            </a:xfrm>
            <a:custGeom>
              <a:avLst/>
              <a:gdLst>
                <a:gd name="connsiteX0" fmla="*/ 0 w 4391275"/>
                <a:gd name="connsiteY0" fmla="*/ 0 h 2664297"/>
                <a:gd name="connsiteX1" fmla="*/ 4391275 w 4391275"/>
                <a:gd name="connsiteY1" fmla="*/ 0 h 2664297"/>
                <a:gd name="connsiteX2" fmla="*/ 4391275 w 4391275"/>
                <a:gd name="connsiteY2" fmla="*/ 2664297 h 2664297"/>
                <a:gd name="connsiteX3" fmla="*/ 0 w 4391275"/>
                <a:gd name="connsiteY3" fmla="*/ 2664297 h 2664297"/>
                <a:gd name="connsiteX4" fmla="*/ 0 w 4391275"/>
                <a:gd name="connsiteY4" fmla="*/ 0 h 2664297"/>
                <a:gd name="connsiteX0" fmla="*/ 0 w 4391275"/>
                <a:gd name="connsiteY0" fmla="*/ 0 h 2664297"/>
                <a:gd name="connsiteX1" fmla="*/ 4391275 w 4391275"/>
                <a:gd name="connsiteY1" fmla="*/ 0 h 2664297"/>
                <a:gd name="connsiteX2" fmla="*/ 4391275 w 4391275"/>
                <a:gd name="connsiteY2" fmla="*/ 1944630 h 2664297"/>
                <a:gd name="connsiteX3" fmla="*/ 0 w 4391275"/>
                <a:gd name="connsiteY3" fmla="*/ 2664297 h 2664297"/>
                <a:gd name="connsiteX4" fmla="*/ 0 w 4391275"/>
                <a:gd name="connsiteY4" fmla="*/ 0 h 2664297"/>
                <a:gd name="connsiteX0" fmla="*/ 0 w 4391275"/>
                <a:gd name="connsiteY0" fmla="*/ 138113 h 2802410"/>
                <a:gd name="connsiteX1" fmla="*/ 4391275 w 4391275"/>
                <a:gd name="connsiteY1" fmla="*/ 0 h 2802410"/>
                <a:gd name="connsiteX2" fmla="*/ 4391275 w 4391275"/>
                <a:gd name="connsiteY2" fmla="*/ 2082743 h 2802410"/>
                <a:gd name="connsiteX3" fmla="*/ 0 w 4391275"/>
                <a:gd name="connsiteY3" fmla="*/ 2802410 h 2802410"/>
                <a:gd name="connsiteX4" fmla="*/ 0 w 4391275"/>
                <a:gd name="connsiteY4" fmla="*/ 138113 h 2802410"/>
                <a:gd name="connsiteX0" fmla="*/ 4763 w 4391275"/>
                <a:gd name="connsiteY0" fmla="*/ 0 h 2821460"/>
                <a:gd name="connsiteX1" fmla="*/ 4391275 w 4391275"/>
                <a:gd name="connsiteY1" fmla="*/ 19050 h 2821460"/>
                <a:gd name="connsiteX2" fmla="*/ 4391275 w 4391275"/>
                <a:gd name="connsiteY2" fmla="*/ 2101793 h 2821460"/>
                <a:gd name="connsiteX3" fmla="*/ 0 w 4391275"/>
                <a:gd name="connsiteY3" fmla="*/ 2821460 h 2821460"/>
                <a:gd name="connsiteX4" fmla="*/ 4763 w 4391275"/>
                <a:gd name="connsiteY4" fmla="*/ 0 h 2821460"/>
                <a:gd name="connsiteX0" fmla="*/ 4763 w 4391275"/>
                <a:gd name="connsiteY0" fmla="*/ 0 h 2802410"/>
                <a:gd name="connsiteX1" fmla="*/ 4391275 w 4391275"/>
                <a:gd name="connsiteY1" fmla="*/ 0 h 2802410"/>
                <a:gd name="connsiteX2" fmla="*/ 4391275 w 4391275"/>
                <a:gd name="connsiteY2" fmla="*/ 2082743 h 2802410"/>
                <a:gd name="connsiteX3" fmla="*/ 0 w 4391275"/>
                <a:gd name="connsiteY3" fmla="*/ 2802410 h 2802410"/>
                <a:gd name="connsiteX4" fmla="*/ 4763 w 4391275"/>
                <a:gd name="connsiteY4" fmla="*/ 0 h 2802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91275" h="2802410">
                  <a:moveTo>
                    <a:pt x="4763" y="0"/>
                  </a:moveTo>
                  <a:lnTo>
                    <a:pt x="4391275" y="0"/>
                  </a:lnTo>
                  <a:lnTo>
                    <a:pt x="4391275" y="2082743"/>
                  </a:lnTo>
                  <a:lnTo>
                    <a:pt x="0" y="2802410"/>
                  </a:lnTo>
                  <a:cubicBezTo>
                    <a:pt x="1588" y="1861923"/>
                    <a:pt x="3175" y="940487"/>
                    <a:pt x="4763" y="0"/>
                  </a:cubicBezTo>
                  <a:close/>
                </a:path>
              </a:pathLst>
            </a:custGeom>
            <a:blipFill dpi="0" rotWithShape="0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3" name="Picture 2"/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260944" y="3940742"/>
              <a:ext cx="1346877" cy="2366925"/>
            </a:xfrm>
            <a:prstGeom prst="rect">
              <a:avLst/>
            </a:prstGeom>
          </p:spPr>
        </p:pic>
      </p:grpSp>
      <p:pic>
        <p:nvPicPr>
          <p:cNvPr id="29" name="Individual Work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96800" y="612000"/>
            <a:ext cx="864000" cy="86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934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8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50"/>
                            </p:stCondLst>
                            <p:childTnLst>
                              <p:par>
                                <p:cTn id="5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>
          <a:xfrm>
            <a:off x="457198" y="436606"/>
            <a:ext cx="8220075" cy="5584682"/>
          </a:xfrm>
          <a:prstGeom prst="roundRect">
            <a:avLst>
              <a:gd name="adj" fmla="val 2203"/>
            </a:avLst>
          </a:prstGeom>
        </p:spPr>
        <p:txBody>
          <a:bodyPr/>
          <a:lstStyle/>
          <a:p>
            <a:r>
              <a:rPr lang="en-GB" sz="5400" dirty="0" smtClean="0">
                <a:latin typeface="Twinkl" pitchFamily="2" charset="0"/>
              </a:rPr>
              <a:t>Exploring</a:t>
            </a:r>
            <a:endParaRPr lang="en-GB" sz="5400" dirty="0">
              <a:latin typeface="Twinkl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6910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8649" y="1407600"/>
            <a:ext cx="4025799" cy="490172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9750" y="1412776"/>
            <a:ext cx="4032250" cy="374441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+mn-lt"/>
              </a:rPr>
              <a:t>Only One Me</a:t>
            </a:r>
          </a:p>
        </p:txBody>
      </p:sp>
      <p:pic>
        <p:nvPicPr>
          <p:cNvPr id="5" name="Whole Class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2800" y="543600"/>
            <a:ext cx="1238498" cy="864000"/>
          </a:xfrm>
          <a:prstGeom prst="rect">
            <a:avLst/>
          </a:prstGeom>
        </p:spPr>
      </p:pic>
      <p:grpSp>
        <p:nvGrpSpPr>
          <p:cNvPr id="11" name="Group 10"/>
          <p:cNvGrpSpPr/>
          <p:nvPr/>
        </p:nvGrpSpPr>
        <p:grpSpPr>
          <a:xfrm>
            <a:off x="646057" y="1506153"/>
            <a:ext cx="2664296" cy="2880320"/>
            <a:chOff x="646057" y="1506153"/>
            <a:chExt cx="2664296" cy="2880320"/>
          </a:xfrm>
        </p:grpSpPr>
        <p:sp>
          <p:nvSpPr>
            <p:cNvPr id="7" name="Round Same Side Corner Rectangle 6"/>
            <p:cNvSpPr/>
            <p:nvPr/>
          </p:nvSpPr>
          <p:spPr>
            <a:xfrm>
              <a:off x="646057" y="1506153"/>
              <a:ext cx="2664296" cy="2880320"/>
            </a:xfrm>
            <a:prstGeom prst="round2SameRect">
              <a:avLst>
                <a:gd name="adj1" fmla="val 8495"/>
                <a:gd name="adj2" fmla="val 0"/>
              </a:avLst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Rectangle 7"/>
            <p:cNvSpPr/>
            <p:nvPr/>
          </p:nvSpPr>
          <p:spPr>
            <a:xfrm>
              <a:off x="737192" y="1581198"/>
              <a:ext cx="2466656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dirty="0"/>
                <a:t>What a lot of fabulous things you like and are good at!</a:t>
              </a:r>
            </a:p>
          </p:txBody>
        </p:sp>
      </p:grpSp>
      <p:sp>
        <p:nvSpPr>
          <p:cNvPr id="9" name="Rectangle 8"/>
          <p:cNvSpPr/>
          <p:nvPr/>
        </p:nvSpPr>
        <p:spPr>
          <a:xfrm>
            <a:off x="756557" y="2566722"/>
            <a:ext cx="208725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/>
              <a:t>None of us are exactly the same as anyone else.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9552" y="3564172"/>
            <a:ext cx="4032448" cy="274514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4189130" y="4862376"/>
            <a:ext cx="1607006" cy="1446944"/>
          </a:xfrm>
          <a:prstGeom prst="rect">
            <a:avLst/>
          </a:prstGeom>
        </p:spPr>
      </p:pic>
      <p:grpSp>
        <p:nvGrpSpPr>
          <p:cNvPr id="23" name="Group 22"/>
          <p:cNvGrpSpPr/>
          <p:nvPr/>
        </p:nvGrpSpPr>
        <p:grpSpPr>
          <a:xfrm>
            <a:off x="4572000" y="1486523"/>
            <a:ext cx="3672408" cy="646333"/>
            <a:chOff x="4572000" y="1556792"/>
            <a:chExt cx="3672408" cy="646333"/>
          </a:xfrm>
        </p:grpSpPr>
        <p:sp>
          <p:nvSpPr>
            <p:cNvPr id="21" name="Round Same Side Corner Rectangle 20"/>
            <p:cNvSpPr/>
            <p:nvPr/>
          </p:nvSpPr>
          <p:spPr>
            <a:xfrm rot="5400000">
              <a:off x="6049034" y="79759"/>
              <a:ext cx="646332" cy="3600399"/>
            </a:xfrm>
            <a:prstGeom prst="round2Same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" name="Rectangle 21"/>
            <p:cNvSpPr/>
            <p:nvPr/>
          </p:nvSpPr>
          <p:spPr>
            <a:xfrm>
              <a:off x="4644008" y="1556792"/>
              <a:ext cx="36004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dirty="0"/>
                <a:t>We are all individuals and this </a:t>
              </a:r>
              <a:r>
                <a:rPr lang="en-GB" dirty="0" smtClean="0"/>
                <a:t/>
              </a:r>
              <a:br>
                <a:rPr lang="en-GB" dirty="0" smtClean="0"/>
              </a:br>
              <a:r>
                <a:rPr lang="en-GB" dirty="0" smtClean="0"/>
                <a:t>is </a:t>
              </a:r>
              <a:r>
                <a:rPr lang="en-GB" dirty="0"/>
                <a:t>what makes us special. </a:t>
              </a: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4562470" y="2271600"/>
            <a:ext cx="3681937" cy="1754326"/>
            <a:chOff x="4571999" y="1556792"/>
            <a:chExt cx="3681937" cy="1754326"/>
          </a:xfrm>
        </p:grpSpPr>
        <p:sp>
          <p:nvSpPr>
            <p:cNvPr id="25" name="Round Same Side Corner Rectangle 24"/>
            <p:cNvSpPr/>
            <p:nvPr/>
          </p:nvSpPr>
          <p:spPr>
            <a:xfrm rot="5400000">
              <a:off x="5499801" y="628990"/>
              <a:ext cx="1754326" cy="3609929"/>
            </a:xfrm>
            <a:prstGeom prst="round2SameRect">
              <a:avLst>
                <a:gd name="adj1" fmla="val 7437"/>
                <a:gd name="adj2" fmla="val 0"/>
              </a:avLst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6" name="Rectangle 25"/>
            <p:cNvSpPr/>
            <p:nvPr/>
          </p:nvSpPr>
          <p:spPr>
            <a:xfrm>
              <a:off x="4644007" y="1556792"/>
              <a:ext cx="3609929" cy="17543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dirty="0"/>
                <a:t>There is only one you! This is very exciting – we can all </a:t>
              </a:r>
              <a:r>
                <a:rPr lang="en-GB" dirty="0" smtClean="0"/>
                <a:t/>
              </a:r>
              <a:br>
                <a:rPr lang="en-GB" dirty="0" smtClean="0"/>
              </a:br>
              <a:r>
                <a:rPr lang="en-GB" dirty="0" smtClean="0"/>
                <a:t>bring </a:t>
              </a:r>
              <a:r>
                <a:rPr lang="en-GB" dirty="0"/>
                <a:t>something different </a:t>
              </a:r>
              <a:r>
                <a:rPr lang="en-GB" dirty="0" smtClean="0"/>
                <a:t/>
              </a:r>
              <a:br>
                <a:rPr lang="en-GB" dirty="0" smtClean="0"/>
              </a:br>
              <a:r>
                <a:rPr lang="en-GB" dirty="0" smtClean="0"/>
                <a:t>and special </a:t>
              </a:r>
              <a:r>
                <a:rPr lang="en-GB" dirty="0"/>
                <a:t>to wherever </a:t>
              </a:r>
              <a:r>
                <a:rPr lang="en-GB" dirty="0" smtClean="0"/>
                <a:t/>
              </a:r>
              <a:br>
                <a:rPr lang="en-GB" dirty="0" smtClean="0"/>
              </a:br>
              <a:r>
                <a:rPr lang="en-GB" dirty="0" smtClean="0"/>
                <a:t>we are </a:t>
              </a:r>
              <a:r>
                <a:rPr lang="en-GB" dirty="0"/>
                <a:t>and whatever we </a:t>
              </a:r>
              <a:r>
                <a:rPr lang="en-GB" dirty="0" smtClean="0"/>
                <a:t/>
              </a:r>
              <a:br>
                <a:rPr lang="en-GB" dirty="0" smtClean="0"/>
              </a:br>
              <a:r>
                <a:rPr lang="en-GB" dirty="0" smtClean="0"/>
                <a:t>are </a:t>
              </a:r>
              <a:r>
                <a:rPr lang="en-GB" dirty="0"/>
                <a:t>doing.</a:t>
              </a:r>
            </a:p>
          </p:txBody>
        </p:sp>
      </p:grp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/>
          <a:stretch/>
        </p:blipFill>
        <p:spPr>
          <a:xfrm>
            <a:off x="5796136" y="2808311"/>
            <a:ext cx="2808312" cy="3501009"/>
          </a:xfrm>
          <a:prstGeom prst="rect">
            <a:avLst/>
          </a:prstGeom>
        </p:spPr>
      </p:pic>
      <p:cxnSp>
        <p:nvCxnSpPr>
          <p:cNvPr id="20" name="Straight Connector 19"/>
          <p:cNvCxnSpPr/>
          <p:nvPr/>
        </p:nvCxnSpPr>
        <p:spPr>
          <a:xfrm>
            <a:off x="4567235" y="1407600"/>
            <a:ext cx="0" cy="490112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Group 26"/>
          <p:cNvGrpSpPr/>
          <p:nvPr/>
        </p:nvGrpSpPr>
        <p:grpSpPr>
          <a:xfrm>
            <a:off x="3959932" y="4448016"/>
            <a:ext cx="4212467" cy="646333"/>
            <a:chOff x="4572000" y="1556792"/>
            <a:chExt cx="4212467" cy="646333"/>
          </a:xfrm>
        </p:grpSpPr>
        <p:sp>
          <p:nvSpPr>
            <p:cNvPr id="28" name="Round Same Side Corner Rectangle 27"/>
            <p:cNvSpPr/>
            <p:nvPr/>
          </p:nvSpPr>
          <p:spPr>
            <a:xfrm rot="5400000">
              <a:off x="6355068" y="-226275"/>
              <a:ext cx="646332" cy="4212467"/>
            </a:xfrm>
            <a:prstGeom prst="round2Same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9" name="Rectangle 28"/>
            <p:cNvSpPr/>
            <p:nvPr/>
          </p:nvSpPr>
          <p:spPr>
            <a:xfrm>
              <a:off x="5040052" y="1556792"/>
              <a:ext cx="36004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dirty="0"/>
                <a:t>We don’t need to be like anyone else, we just need to be ourselves. </a:t>
              </a: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3959932" y="5193270"/>
            <a:ext cx="4212468" cy="646333"/>
            <a:chOff x="4572000" y="1556792"/>
            <a:chExt cx="4212468" cy="646333"/>
          </a:xfrm>
        </p:grpSpPr>
        <p:sp>
          <p:nvSpPr>
            <p:cNvPr id="31" name="Round Same Side Corner Rectangle 30"/>
            <p:cNvSpPr/>
            <p:nvPr/>
          </p:nvSpPr>
          <p:spPr>
            <a:xfrm rot="5400000">
              <a:off x="6355068" y="-226275"/>
              <a:ext cx="646332" cy="4212467"/>
            </a:xfrm>
            <a:prstGeom prst="round2Same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2" name="Rectangle 31"/>
            <p:cNvSpPr/>
            <p:nvPr/>
          </p:nvSpPr>
          <p:spPr>
            <a:xfrm>
              <a:off x="5040052" y="1556792"/>
              <a:ext cx="374441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dirty="0"/>
                <a:t>Being ourselves can help us to feel happy inside. </a:t>
              </a: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58901" y="2708919"/>
            <a:ext cx="1825067" cy="3600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7818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heme/theme1.xml><?xml version="1.0" encoding="utf-8"?>
<a:theme xmlns:a="http://schemas.openxmlformats.org/drawingml/2006/main" name="Office Theme">
  <a:themeElements>
    <a:clrScheme name="Custom 2">
      <a:dk1>
        <a:srgbClr val="1C1C1C"/>
      </a:dk1>
      <a:lt1>
        <a:sysClr val="window" lastClr="FFFFFF"/>
      </a:lt1>
      <a:dk2>
        <a:srgbClr val="4A4A4A"/>
      </a:dk2>
      <a:lt2>
        <a:srgbClr val="F4F2F2"/>
      </a:lt2>
      <a:accent1>
        <a:srgbClr val="00A7E7"/>
      </a:accent1>
      <a:accent2>
        <a:srgbClr val="F0821A"/>
      </a:accent2>
      <a:accent3>
        <a:srgbClr val="8C368C"/>
      </a:accent3>
      <a:accent4>
        <a:srgbClr val="009640"/>
      </a:accent4>
      <a:accent5>
        <a:srgbClr val="31B7BC"/>
      </a:accent5>
      <a:accent6>
        <a:srgbClr val="F9B000"/>
      </a:accent6>
      <a:hlink>
        <a:srgbClr val="00B0F0"/>
      </a:hlink>
      <a:folHlink>
        <a:srgbClr val="757070"/>
      </a:folHlink>
    </a:clrScheme>
    <a:fontScheme name="Custom 1">
      <a:majorFont>
        <a:latin typeface="Twinkl Sb"/>
        <a:ea typeface=""/>
        <a:cs typeface=""/>
      </a:majorFont>
      <a:minorFont>
        <a:latin typeface="Twink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18A0DB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Lesson Presentation Template V3" id="{53A60B04-3F35-4B12-9676-15614EEAFFBE}" vid="{A95E2AE9-83D5-490C-8126-9547A377CDD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247</TotalTime>
  <Words>571</Words>
  <Application>Microsoft Office PowerPoint</Application>
  <PresentationFormat>On-screen Show (4:3)</PresentationFormat>
  <Paragraphs>67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6" baseType="lpstr">
      <vt:lpstr>Arial</vt:lpstr>
      <vt:lpstr>Wingdings</vt:lpstr>
      <vt:lpstr>Sassoon Infant Rg</vt:lpstr>
      <vt:lpstr>Twinkl</vt:lpstr>
      <vt:lpstr>Calibri</vt:lpstr>
      <vt:lpstr>Twinkl SemiBold</vt:lpstr>
      <vt:lpstr>Tuffy-TTF</vt:lpstr>
      <vt:lpstr>Office Theme</vt:lpstr>
      <vt:lpstr>PowerPoint Presentation</vt:lpstr>
      <vt:lpstr>PowerPoint Presentation</vt:lpstr>
      <vt:lpstr>PowerPoint Presentation</vt:lpstr>
      <vt:lpstr>The Big Questions</vt:lpstr>
      <vt:lpstr>The Big Questions</vt:lpstr>
      <vt:lpstr>Reconnecting</vt:lpstr>
      <vt:lpstr>All About Me</vt:lpstr>
      <vt:lpstr>Exploring</vt:lpstr>
      <vt:lpstr>Only One Me</vt:lpstr>
      <vt:lpstr>Helping Others to Feel Good</vt:lpstr>
      <vt:lpstr>Consolidating</vt:lpstr>
      <vt:lpstr>We Are All Stars</vt:lpstr>
      <vt:lpstr>Reflecting</vt:lpstr>
      <vt:lpstr>Being Kind to Ourselves</vt:lpstr>
      <vt:lpstr>The Big Questions</vt:lpstr>
      <vt:lpstr>The Big Questions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PSHE and Citizenship</dc:title>
  <dc:creator>Philip Tinkler</dc:creator>
  <cp:lastModifiedBy>Philip Tinkler</cp:lastModifiedBy>
  <cp:revision>27</cp:revision>
  <dcterms:created xsi:type="dcterms:W3CDTF">2019-04-09T11:49:23Z</dcterms:created>
  <dcterms:modified xsi:type="dcterms:W3CDTF">2019-04-17T08:41:12Z</dcterms:modified>
</cp:coreProperties>
</file>