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11"/>
  </p:notesMasterIdLst>
  <p:handoutMasterIdLst>
    <p:handoutMasterId r:id="rId12"/>
  </p:handoutMasterIdLst>
  <p:sldIdLst>
    <p:sldId id="268" r:id="rId3"/>
    <p:sldId id="264" r:id="rId4"/>
    <p:sldId id="271" r:id="rId5"/>
    <p:sldId id="272" r:id="rId6"/>
    <p:sldId id="273" r:id="rId7"/>
    <p:sldId id="274" r:id="rId8"/>
    <p:sldId id="275" r:id="rId9"/>
    <p:sldId id="276"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Roboto" panose="020F0502020204030204" pitchFamily="34" charset="0"/>
      <p:regular r:id="rId17"/>
      <p:bold r:id="rId18"/>
      <p:italic r:id="rId19"/>
      <p:boldItalic r:id="rId20"/>
    </p:embeddedFont>
    <p:embeddedFont>
      <p:font typeface="Twinkl" panose="02000000000000000000" pitchFamily="2" charset="77"/>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215"/>
    <a:srgbClr val="B3D457"/>
    <a:srgbClr val="72A9CA"/>
    <a:srgbClr val="21A6F9"/>
    <a:srgbClr val="4DB1E3"/>
    <a:srgbClr val="E34192"/>
    <a:srgbClr val="18A0DB"/>
    <a:srgbClr val="DE1E5A"/>
    <a:srgbClr val="BC0105"/>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821" y="67"/>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19/01/2025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19/01/2025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early-years-topics/early-years-places/early-years-under-the-sea"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early-years-topics/early-years-places/early-years-under-the-sea"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2A1EF4BC-9181-4619-BD81-A65364B0E015}"/>
              </a:ext>
            </a:extLst>
          </p:cNvPr>
          <p:cNvSpPr/>
          <p:nvPr userDrawn="1"/>
        </p:nvSpPr>
        <p:spPr>
          <a:xfrm>
            <a:off x="140677" y="5811715"/>
            <a:ext cx="1512277" cy="104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4"/>
            <a:extLst>
              <a:ext uri="{FF2B5EF4-FFF2-40B4-BE49-F238E27FC236}">
                <a16:creationId xmlns:a16="http://schemas.microsoft.com/office/drawing/2014/main" id="{34AB4FF7-C0BA-416B-9428-683E729BF8DE}"/>
              </a:ext>
            </a:extLst>
          </p:cNvPr>
          <p:cNvSpPr/>
          <p:nvPr userDrawn="1"/>
        </p:nvSpPr>
        <p:spPr>
          <a:xfrm>
            <a:off x="8343900" y="5978769"/>
            <a:ext cx="800100" cy="791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51537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90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40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Click r:id="rId4"/>
            <a:extLst>
              <a:ext uri="{FF2B5EF4-FFF2-40B4-BE49-F238E27FC236}">
                <a16:creationId xmlns:a16="http://schemas.microsoft.com/office/drawing/2014/main" id="{07A785B8-3A32-4FFC-9360-45D3100FEB5D}"/>
              </a:ext>
            </a:extLst>
          </p:cNvPr>
          <p:cNvSpPr/>
          <p:nvPr userDrawn="1"/>
        </p:nvSpPr>
        <p:spPr>
          <a:xfrm>
            <a:off x="140677" y="5811715"/>
            <a:ext cx="1512277" cy="104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4"/>
            <a:extLst>
              <a:ext uri="{FF2B5EF4-FFF2-40B4-BE49-F238E27FC236}">
                <a16:creationId xmlns:a16="http://schemas.microsoft.com/office/drawing/2014/main" id="{13398013-B431-4DE6-9BF0-6966EB24ACFB}"/>
              </a:ext>
            </a:extLst>
          </p:cNvPr>
          <p:cNvSpPr/>
          <p:nvPr userDrawn="1"/>
        </p:nvSpPr>
        <p:spPr>
          <a:xfrm>
            <a:off x="8343900" y="5978769"/>
            <a:ext cx="800100" cy="791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imation 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tx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F08215"/>
                </a:solidFill>
                <a:latin typeface="Roboto" panose="02000000000000000000" pitchFamily="2" charset="0"/>
                <a:ea typeface="Roboto" panose="02000000000000000000" pitchFamily="2" charset="0"/>
              </a:rPr>
              <a:t>Disclaimer/s</a:t>
            </a:r>
            <a:endParaRPr lang="en-GB" sz="2800" b="1" dirty="0">
              <a:solidFill>
                <a:srgbClr val="F08215"/>
              </a:solidFill>
            </a:endParaRPr>
          </a:p>
        </p:txBody>
      </p:sp>
    </p:spTree>
    <p:extLst>
      <p:ext uri="{BB962C8B-B14F-4D97-AF65-F5344CB8AC3E}">
        <p14:creationId xmlns:p14="http://schemas.microsoft.com/office/powerpoint/2010/main" val="138645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3" r:id="rId4"/>
    <p:sldLayoutId id="2147483674" r:id="rId5"/>
    <p:sldLayoutId id="2147483663" r:id="rId6"/>
    <p:sldLayoutId id="2147483666" r:id="rId7"/>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3BC58E-D4F5-44D9-9B21-2FA0594DFC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793" y="602037"/>
            <a:ext cx="1651247" cy="1831953"/>
          </a:xfrm>
          <a:prstGeom prst="rect">
            <a:avLst/>
          </a:prstGeom>
        </p:spPr>
      </p:pic>
      <p:pic>
        <p:nvPicPr>
          <p:cNvPr id="8" name="Picture 7">
            <a:extLst>
              <a:ext uri="{FF2B5EF4-FFF2-40B4-BE49-F238E27FC236}">
                <a16:creationId xmlns:a16="http://schemas.microsoft.com/office/drawing/2014/main" id="{2C185231-3EA8-4279-91EB-3AD4711702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6916" y="2684074"/>
            <a:ext cx="3105096" cy="2339334"/>
          </a:xfrm>
          <a:prstGeom prst="rect">
            <a:avLst/>
          </a:prstGeom>
        </p:spPr>
      </p:pic>
      <p:pic>
        <p:nvPicPr>
          <p:cNvPr id="9" name="Picture 8">
            <a:extLst>
              <a:ext uri="{FF2B5EF4-FFF2-40B4-BE49-F238E27FC236}">
                <a16:creationId xmlns:a16="http://schemas.microsoft.com/office/drawing/2014/main" id="{1C613BAB-8F62-457F-8F1C-6543F6AD9F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688236" y="5695125"/>
            <a:ext cx="1436703" cy="890358"/>
          </a:xfrm>
          <a:prstGeom prst="rect">
            <a:avLst/>
          </a:prstGeom>
        </p:spPr>
      </p:pic>
      <p:pic>
        <p:nvPicPr>
          <p:cNvPr id="10" name="Picture 9">
            <a:extLst>
              <a:ext uri="{FF2B5EF4-FFF2-40B4-BE49-F238E27FC236}">
                <a16:creationId xmlns:a16="http://schemas.microsoft.com/office/drawing/2014/main" id="{80802132-55E5-469E-A7E9-F9D4A6DAF44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342660" y="4752734"/>
            <a:ext cx="2814726" cy="1884782"/>
          </a:xfrm>
          <a:prstGeom prst="rect">
            <a:avLst/>
          </a:prstGeom>
        </p:spPr>
      </p:pic>
      <p:pic>
        <p:nvPicPr>
          <p:cNvPr id="11" name="Picture 10">
            <a:extLst>
              <a:ext uri="{FF2B5EF4-FFF2-40B4-BE49-F238E27FC236}">
                <a16:creationId xmlns:a16="http://schemas.microsoft.com/office/drawing/2014/main" id="{854227F5-60F8-452D-BD67-3FFA2177026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157386" y="2524425"/>
            <a:ext cx="831419" cy="1541548"/>
          </a:xfrm>
          <a:prstGeom prst="rect">
            <a:avLst/>
          </a:prstGeom>
        </p:spPr>
      </p:pic>
      <p:sp>
        <p:nvSpPr>
          <p:cNvPr id="7" name="Speech Bubble: Rectangle with Corners Rounded 6">
            <a:extLst>
              <a:ext uri="{FF2B5EF4-FFF2-40B4-BE49-F238E27FC236}">
                <a16:creationId xmlns:a16="http://schemas.microsoft.com/office/drawing/2014/main" id="{2D8C3224-B13A-42CC-9636-7C86ED205D32}"/>
              </a:ext>
            </a:extLst>
          </p:cNvPr>
          <p:cNvSpPr/>
          <p:nvPr/>
        </p:nvSpPr>
        <p:spPr>
          <a:xfrm>
            <a:off x="3933635" y="3295199"/>
            <a:ext cx="2348293" cy="1273642"/>
          </a:xfrm>
          <a:prstGeom prst="wedgeRoundRectCallout">
            <a:avLst>
              <a:gd name="adj1" fmla="val -6815"/>
              <a:gd name="adj2" fmla="val 73987"/>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We all live in a very special place. Can you guess where our home is?</a:t>
            </a:r>
          </a:p>
        </p:txBody>
      </p:sp>
      <p:sp>
        <p:nvSpPr>
          <p:cNvPr id="13" name="Speech Bubble: Rectangle with Corners Rounded 12">
            <a:extLst>
              <a:ext uri="{FF2B5EF4-FFF2-40B4-BE49-F238E27FC236}">
                <a16:creationId xmlns:a16="http://schemas.microsoft.com/office/drawing/2014/main" id="{704F0199-ABE0-4C08-B86D-682B5C280EC1}"/>
              </a:ext>
            </a:extLst>
          </p:cNvPr>
          <p:cNvSpPr/>
          <p:nvPr/>
        </p:nvSpPr>
        <p:spPr>
          <a:xfrm>
            <a:off x="6059438" y="1271082"/>
            <a:ext cx="2195896" cy="1069450"/>
          </a:xfrm>
          <a:prstGeom prst="wedgeRoundRectCallout">
            <a:avLst>
              <a:gd name="adj1" fmla="val -6815"/>
              <a:gd name="adj2" fmla="val 73987"/>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We all live under the sea. This is our special habitat.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250" fill="hold"/>
                                        <p:tgtEl>
                                          <p:spTgt spid="9"/>
                                        </p:tgtEl>
                                        <p:attrNameLst>
                                          <p:attrName>ppt_x</p:attrName>
                                        </p:attrNameLst>
                                      </p:cBhvr>
                                      <p:tavLst>
                                        <p:tav tm="0">
                                          <p:val>
                                            <p:strVal val="0-#ppt_w/2"/>
                                          </p:val>
                                        </p:tav>
                                        <p:tav tm="100000">
                                          <p:val>
                                            <p:strVal val="#ppt_x"/>
                                          </p:val>
                                        </p:tav>
                                      </p:tavLst>
                                    </p:anim>
                                    <p:anim calcmode="lin" valueType="num">
                                      <p:cBhvr additive="base">
                                        <p:cTn id="14" dur="125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42" presetClass="entr" presetSubtype="0" fill="hold" nodeType="afterEffect">
                                  <p:stCondLst>
                                    <p:cond delay="25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3750"/>
                            </p:stCondLst>
                            <p:childTnLst>
                              <p:par>
                                <p:cTn id="22" presetID="42" presetClass="entr" presetSubtype="0" fill="hold"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5000"/>
                            </p:stCondLst>
                            <p:childTnLst>
                              <p:par>
                                <p:cTn id="28" presetID="2" presetClass="entr" presetSubtype="4" fill="hold" nodeType="afterEffect">
                                  <p:stCondLst>
                                    <p:cond delay="25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750" fill="hold"/>
                                        <p:tgtEl>
                                          <p:spTgt spid="10"/>
                                        </p:tgtEl>
                                        <p:attrNameLst>
                                          <p:attrName>ppt_x</p:attrName>
                                        </p:attrNameLst>
                                      </p:cBhvr>
                                      <p:tavLst>
                                        <p:tav tm="0">
                                          <p:val>
                                            <p:strVal val="#ppt_x"/>
                                          </p:val>
                                        </p:tav>
                                        <p:tav tm="100000">
                                          <p:val>
                                            <p:strVal val="#ppt_x"/>
                                          </p:val>
                                        </p:tav>
                                      </p:tavLst>
                                    </p:anim>
                                    <p:anim calcmode="lin" valueType="num">
                                      <p:cBhvr additive="base">
                                        <p:cTn id="31" dur="750" fill="hold"/>
                                        <p:tgtEl>
                                          <p:spTgt spid="10"/>
                                        </p:tgtEl>
                                        <p:attrNameLst>
                                          <p:attrName>ppt_y</p:attrName>
                                        </p:attrNameLst>
                                      </p:cBhvr>
                                      <p:tavLst>
                                        <p:tav tm="0">
                                          <p:val>
                                            <p:strVal val="1+#ppt_h/2"/>
                                          </p:val>
                                        </p:tav>
                                        <p:tav tm="100000">
                                          <p:val>
                                            <p:strVal val="#ppt_y"/>
                                          </p:val>
                                        </p:tav>
                                      </p:tavLst>
                                    </p:anim>
                                  </p:childTnLst>
                                </p:cTn>
                              </p:par>
                            </p:childTnLst>
                          </p:cTn>
                        </p:par>
                        <p:par>
                          <p:cTn id="32" fill="hold">
                            <p:stCondLst>
                              <p:cond delay="6000"/>
                            </p:stCondLst>
                            <p:childTnLst>
                              <p:par>
                                <p:cTn id="33" presetID="10" presetClass="entr" presetSubtype="0" fill="hold" grpId="0" nodeType="afterEffect">
                                  <p:stCondLst>
                                    <p:cond delay="5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7000"/>
                            </p:stCondLst>
                            <p:childTnLst>
                              <p:par>
                                <p:cTn id="37" presetID="10" presetClass="entr" presetSubtype="0" fill="hold" grpId="0" nodeType="afterEffect">
                                  <p:stCondLst>
                                    <p:cond delay="75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802132-55E5-469E-A7E9-F9D4A6DAF44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1919" y="322248"/>
            <a:ext cx="2558755" cy="1713380"/>
          </a:xfrm>
          <a:prstGeom prst="rect">
            <a:avLst/>
          </a:prstGeom>
        </p:spPr>
      </p:pic>
      <p:pic>
        <p:nvPicPr>
          <p:cNvPr id="11" name="Picture 10">
            <a:extLst>
              <a:ext uri="{FF2B5EF4-FFF2-40B4-BE49-F238E27FC236}">
                <a16:creationId xmlns:a16="http://schemas.microsoft.com/office/drawing/2014/main" id="{854227F5-60F8-452D-BD67-3FFA217702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95457" y="4737968"/>
            <a:ext cx="1729520" cy="1918791"/>
          </a:xfrm>
          <a:prstGeom prst="rect">
            <a:avLst/>
          </a:prstGeom>
        </p:spPr>
      </p:pic>
      <p:sp>
        <p:nvSpPr>
          <p:cNvPr id="13" name="Speech Bubble: Rectangle with Corners Rounded 12">
            <a:extLst>
              <a:ext uri="{FF2B5EF4-FFF2-40B4-BE49-F238E27FC236}">
                <a16:creationId xmlns:a16="http://schemas.microsoft.com/office/drawing/2014/main" id="{704F0199-ABE0-4C08-B86D-682B5C280EC1}"/>
              </a:ext>
            </a:extLst>
          </p:cNvPr>
          <p:cNvSpPr/>
          <p:nvPr/>
        </p:nvSpPr>
        <p:spPr>
          <a:xfrm>
            <a:off x="5829223" y="3527107"/>
            <a:ext cx="2106240" cy="1210861"/>
          </a:xfrm>
          <a:prstGeom prst="wedgeRoundRectCallout">
            <a:avLst>
              <a:gd name="adj1" fmla="val 41673"/>
              <a:gd name="adj2" fmla="val 71290"/>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On maps, the seas and oceans are shown with the colour blue.</a:t>
            </a:r>
          </a:p>
        </p:txBody>
      </p:sp>
      <p:sp>
        <p:nvSpPr>
          <p:cNvPr id="7" name="Speech Bubble: Rectangle with Corners Rounded 6">
            <a:extLst>
              <a:ext uri="{FF2B5EF4-FFF2-40B4-BE49-F238E27FC236}">
                <a16:creationId xmlns:a16="http://schemas.microsoft.com/office/drawing/2014/main" id="{2D8C3224-B13A-42CC-9636-7C86ED205D32}"/>
              </a:ext>
            </a:extLst>
          </p:cNvPr>
          <p:cNvSpPr/>
          <p:nvPr/>
        </p:nvSpPr>
        <p:spPr>
          <a:xfrm>
            <a:off x="3084563" y="156416"/>
            <a:ext cx="3797780" cy="1713380"/>
          </a:xfrm>
          <a:prstGeom prst="wedgeRoundRectCallout">
            <a:avLst>
              <a:gd name="adj1" fmla="val -60702"/>
              <a:gd name="adj2" fmla="val -11783"/>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You know that we live in the sea now, but I wonder if you could find the sea on a map.</a:t>
            </a:r>
            <a:r>
              <a:rPr lang="en-US" dirty="0">
                <a:solidFill>
                  <a:schemeClr val="tx1"/>
                </a:solidFill>
                <a:ea typeface="Roboto"/>
                <a:cs typeface="Roboto"/>
                <a:sym typeface="Roboto"/>
              </a:rPr>
              <a:t> This is a map of the world. Do you know which parts are the sea?</a:t>
            </a:r>
            <a:endParaRPr lang="en-GB" dirty="0">
              <a:solidFill>
                <a:schemeClr val="tx1"/>
              </a:solidFill>
            </a:endParaRPr>
          </a:p>
        </p:txBody>
      </p:sp>
    </p:spTree>
    <p:extLst>
      <p:ext uri="{BB962C8B-B14F-4D97-AF65-F5344CB8AC3E}">
        <p14:creationId xmlns:p14="http://schemas.microsoft.com/office/powerpoint/2010/main" val="208313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802132-55E5-469E-A7E9-F9D4A6DAF44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1919" y="322248"/>
            <a:ext cx="2558755" cy="1713380"/>
          </a:xfrm>
          <a:prstGeom prst="rect">
            <a:avLst/>
          </a:prstGeom>
        </p:spPr>
      </p:pic>
      <p:pic>
        <p:nvPicPr>
          <p:cNvPr id="11" name="Picture 10">
            <a:extLst>
              <a:ext uri="{FF2B5EF4-FFF2-40B4-BE49-F238E27FC236}">
                <a16:creationId xmlns:a16="http://schemas.microsoft.com/office/drawing/2014/main" id="{854227F5-60F8-452D-BD67-3FFA217702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7195457" y="5161452"/>
            <a:ext cx="1729520" cy="1071823"/>
          </a:xfrm>
          <a:prstGeom prst="rect">
            <a:avLst/>
          </a:prstGeom>
        </p:spPr>
      </p:pic>
      <p:sp>
        <p:nvSpPr>
          <p:cNvPr id="13" name="Speech Bubble: Rectangle with Corners Rounded 12">
            <a:extLst>
              <a:ext uri="{FF2B5EF4-FFF2-40B4-BE49-F238E27FC236}">
                <a16:creationId xmlns:a16="http://schemas.microsoft.com/office/drawing/2014/main" id="{704F0199-ABE0-4C08-B86D-682B5C280EC1}"/>
              </a:ext>
            </a:extLst>
          </p:cNvPr>
          <p:cNvSpPr/>
          <p:nvPr/>
        </p:nvSpPr>
        <p:spPr>
          <a:xfrm>
            <a:off x="5089217" y="4472800"/>
            <a:ext cx="2106240" cy="960625"/>
          </a:xfrm>
          <a:prstGeom prst="wedgeRoundRectCallout">
            <a:avLst>
              <a:gd name="adj1" fmla="val 41673"/>
              <a:gd name="adj2" fmla="val 71290"/>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On lots of maps, the land is green.</a:t>
            </a:r>
          </a:p>
        </p:txBody>
      </p:sp>
      <p:sp>
        <p:nvSpPr>
          <p:cNvPr id="12" name="Speech Bubble: Rectangle with Corners Rounded 11">
            <a:extLst>
              <a:ext uri="{FF2B5EF4-FFF2-40B4-BE49-F238E27FC236}">
                <a16:creationId xmlns:a16="http://schemas.microsoft.com/office/drawing/2014/main" id="{23A4692E-3306-4E3D-9ABE-6007B358F264}"/>
              </a:ext>
            </a:extLst>
          </p:cNvPr>
          <p:cNvSpPr/>
          <p:nvPr/>
        </p:nvSpPr>
        <p:spPr>
          <a:xfrm>
            <a:off x="3051904" y="452988"/>
            <a:ext cx="2880809" cy="1451900"/>
          </a:xfrm>
          <a:prstGeom prst="wedgeRoundRectCallout">
            <a:avLst>
              <a:gd name="adj1" fmla="val -62031"/>
              <a:gd name="adj2" fmla="val -12087"/>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On a map, the seas and oceans are blue. What do you think the green parts are on this map?</a:t>
            </a:r>
          </a:p>
        </p:txBody>
      </p:sp>
    </p:spTree>
    <p:extLst>
      <p:ext uri="{BB962C8B-B14F-4D97-AF65-F5344CB8AC3E}">
        <p14:creationId xmlns:p14="http://schemas.microsoft.com/office/powerpoint/2010/main" val="368888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802132-55E5-469E-A7E9-F9D4A6DAF44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88119" y="245294"/>
            <a:ext cx="2030538" cy="1359678"/>
          </a:xfrm>
          <a:prstGeom prst="rect">
            <a:avLst/>
          </a:prstGeom>
        </p:spPr>
      </p:pic>
      <p:sp>
        <p:nvSpPr>
          <p:cNvPr id="7" name="Speech Bubble: Rectangle with Corners Rounded 6">
            <a:extLst>
              <a:ext uri="{FF2B5EF4-FFF2-40B4-BE49-F238E27FC236}">
                <a16:creationId xmlns:a16="http://schemas.microsoft.com/office/drawing/2014/main" id="{9D77BECB-ACFC-4379-B0FC-17865E38E5C1}"/>
              </a:ext>
            </a:extLst>
          </p:cNvPr>
          <p:cNvSpPr/>
          <p:nvPr/>
        </p:nvSpPr>
        <p:spPr>
          <a:xfrm>
            <a:off x="2714447" y="587829"/>
            <a:ext cx="3294468" cy="939155"/>
          </a:xfrm>
          <a:prstGeom prst="wedgeRoundRectCallout">
            <a:avLst>
              <a:gd name="adj1" fmla="val -59057"/>
              <a:gd name="adj2" fmla="val -17882"/>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ea typeface="Roboto"/>
                <a:cs typeface="Roboto"/>
                <a:sym typeface="Roboto"/>
              </a:rPr>
              <a:t>Can you sort the creatures below? Who lives on the land and who lives in the sea? </a:t>
            </a:r>
          </a:p>
        </p:txBody>
      </p:sp>
      <p:sp>
        <p:nvSpPr>
          <p:cNvPr id="3" name="Rectangle: Rounded Corners 2">
            <a:extLst>
              <a:ext uri="{FF2B5EF4-FFF2-40B4-BE49-F238E27FC236}">
                <a16:creationId xmlns:a16="http://schemas.microsoft.com/office/drawing/2014/main" id="{75F3FAD1-25FB-417C-813C-C143A61BC379}"/>
              </a:ext>
            </a:extLst>
          </p:cNvPr>
          <p:cNvSpPr/>
          <p:nvPr/>
        </p:nvSpPr>
        <p:spPr>
          <a:xfrm>
            <a:off x="5617415" y="1698171"/>
            <a:ext cx="2942248" cy="4572000"/>
          </a:xfrm>
          <a:prstGeom prst="roundRect">
            <a:avLst/>
          </a:prstGeom>
          <a:solidFill>
            <a:srgbClr val="B3D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F6D42D2A-85D5-4295-AAAD-20CCA5FD2F30}"/>
              </a:ext>
            </a:extLst>
          </p:cNvPr>
          <p:cNvSpPr/>
          <p:nvPr/>
        </p:nvSpPr>
        <p:spPr>
          <a:xfrm>
            <a:off x="584337" y="1698171"/>
            <a:ext cx="2942248" cy="4572000"/>
          </a:xfrm>
          <a:prstGeom prst="roundRect">
            <a:avLst/>
          </a:prstGeom>
          <a:solidFill>
            <a:srgbClr val="72A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7C79C6F-FCF1-487F-AE31-38E88A8862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0417" y="5059633"/>
            <a:ext cx="1558269" cy="1083039"/>
          </a:xfrm>
          <a:prstGeom prst="rect">
            <a:avLst/>
          </a:prstGeom>
        </p:spPr>
      </p:pic>
      <p:pic>
        <p:nvPicPr>
          <p:cNvPr id="14" name="Picture 13">
            <a:extLst>
              <a:ext uri="{FF2B5EF4-FFF2-40B4-BE49-F238E27FC236}">
                <a16:creationId xmlns:a16="http://schemas.microsoft.com/office/drawing/2014/main" id="{B96B07B9-539A-4884-88BC-54482E17C2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690114" y="2673139"/>
            <a:ext cx="890671" cy="988143"/>
          </a:xfrm>
          <a:prstGeom prst="rect">
            <a:avLst/>
          </a:prstGeom>
        </p:spPr>
      </p:pic>
      <p:pic>
        <p:nvPicPr>
          <p:cNvPr id="15" name="Picture 14">
            <a:extLst>
              <a:ext uri="{FF2B5EF4-FFF2-40B4-BE49-F238E27FC236}">
                <a16:creationId xmlns:a16="http://schemas.microsoft.com/office/drawing/2014/main" id="{F9B23E68-7E67-4B96-ADBE-86269DCAEB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58627" y="3842163"/>
            <a:ext cx="598761" cy="1110172"/>
          </a:xfrm>
          <a:prstGeom prst="rect">
            <a:avLst/>
          </a:prstGeom>
        </p:spPr>
      </p:pic>
      <p:pic>
        <p:nvPicPr>
          <p:cNvPr id="16" name="Picture 15">
            <a:extLst>
              <a:ext uri="{FF2B5EF4-FFF2-40B4-BE49-F238E27FC236}">
                <a16:creationId xmlns:a16="http://schemas.microsoft.com/office/drawing/2014/main" id="{71A67311-DCEF-499F-B78F-9EEC47E4DA9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533299" y="4107992"/>
            <a:ext cx="1260144" cy="1083039"/>
          </a:xfrm>
          <a:prstGeom prst="rect">
            <a:avLst/>
          </a:prstGeom>
        </p:spPr>
      </p:pic>
      <p:pic>
        <p:nvPicPr>
          <p:cNvPr id="17" name="Picture 16">
            <a:extLst>
              <a:ext uri="{FF2B5EF4-FFF2-40B4-BE49-F238E27FC236}">
                <a16:creationId xmlns:a16="http://schemas.microsoft.com/office/drawing/2014/main" id="{C77ECD89-DA5B-4D28-8660-46B7458C5D4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13069" y="1638825"/>
            <a:ext cx="2004346" cy="853434"/>
          </a:xfrm>
          <a:prstGeom prst="rect">
            <a:avLst/>
          </a:prstGeom>
        </p:spPr>
      </p:pic>
      <p:pic>
        <p:nvPicPr>
          <p:cNvPr id="18" name="Picture 17">
            <a:extLst>
              <a:ext uri="{FF2B5EF4-FFF2-40B4-BE49-F238E27FC236}">
                <a16:creationId xmlns:a16="http://schemas.microsoft.com/office/drawing/2014/main" id="{B74CCE3D-44A1-4B54-8BBB-BF54EB2F746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587729" y="2525782"/>
            <a:ext cx="1027168" cy="636559"/>
          </a:xfrm>
          <a:prstGeom prst="rect">
            <a:avLst/>
          </a:prstGeom>
        </p:spPr>
      </p:pic>
      <p:pic>
        <p:nvPicPr>
          <p:cNvPr id="19" name="Picture 18">
            <a:extLst>
              <a:ext uri="{FF2B5EF4-FFF2-40B4-BE49-F238E27FC236}">
                <a16:creationId xmlns:a16="http://schemas.microsoft.com/office/drawing/2014/main" id="{E59B5BE6-5E70-41CA-84A0-A5854666BE8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558591" y="3221939"/>
            <a:ext cx="998279" cy="819946"/>
          </a:xfrm>
          <a:prstGeom prst="rect">
            <a:avLst/>
          </a:prstGeom>
        </p:spPr>
      </p:pic>
      <p:sp>
        <p:nvSpPr>
          <p:cNvPr id="20" name="TextBox 19">
            <a:extLst>
              <a:ext uri="{FF2B5EF4-FFF2-40B4-BE49-F238E27FC236}">
                <a16:creationId xmlns:a16="http://schemas.microsoft.com/office/drawing/2014/main" id="{9D09C098-C3BA-4380-8C26-F8E0F9B0DDB0}"/>
              </a:ext>
            </a:extLst>
          </p:cNvPr>
          <p:cNvSpPr txBox="1"/>
          <p:nvPr/>
        </p:nvSpPr>
        <p:spPr>
          <a:xfrm>
            <a:off x="1164771" y="1776159"/>
            <a:ext cx="1663975" cy="461665"/>
          </a:xfrm>
          <a:prstGeom prst="rect">
            <a:avLst/>
          </a:prstGeom>
          <a:noFill/>
        </p:spPr>
        <p:txBody>
          <a:bodyPr wrap="square" rtlCol="0">
            <a:spAutoFit/>
          </a:bodyPr>
          <a:lstStyle/>
          <a:p>
            <a:pPr algn="ctr"/>
            <a:r>
              <a:rPr lang="en-GB" sz="2400" dirty="0"/>
              <a:t>sea</a:t>
            </a:r>
            <a:endParaRPr lang="en-GB" dirty="0"/>
          </a:p>
        </p:txBody>
      </p:sp>
      <p:sp>
        <p:nvSpPr>
          <p:cNvPr id="21" name="TextBox 20">
            <a:extLst>
              <a:ext uri="{FF2B5EF4-FFF2-40B4-BE49-F238E27FC236}">
                <a16:creationId xmlns:a16="http://schemas.microsoft.com/office/drawing/2014/main" id="{095CA329-9E19-4B0F-B84C-7FFD5DCA6E59}"/>
              </a:ext>
            </a:extLst>
          </p:cNvPr>
          <p:cNvSpPr txBox="1"/>
          <p:nvPr/>
        </p:nvSpPr>
        <p:spPr>
          <a:xfrm>
            <a:off x="6315254" y="1776158"/>
            <a:ext cx="1663975" cy="461665"/>
          </a:xfrm>
          <a:prstGeom prst="rect">
            <a:avLst/>
          </a:prstGeom>
          <a:noFill/>
        </p:spPr>
        <p:txBody>
          <a:bodyPr wrap="square" rtlCol="0">
            <a:spAutoFit/>
          </a:bodyPr>
          <a:lstStyle/>
          <a:p>
            <a:pPr algn="ctr"/>
            <a:r>
              <a:rPr lang="en-GB" sz="2400" dirty="0"/>
              <a:t>land</a:t>
            </a:r>
            <a:endParaRPr lang="en-GB" dirty="0"/>
          </a:p>
        </p:txBody>
      </p:sp>
      <p:sp>
        <p:nvSpPr>
          <p:cNvPr id="12" name="Speech Bubble: Rectangle with Corners Rounded 11">
            <a:extLst>
              <a:ext uri="{FF2B5EF4-FFF2-40B4-BE49-F238E27FC236}">
                <a16:creationId xmlns:a16="http://schemas.microsoft.com/office/drawing/2014/main" id="{23A4692E-3306-4E3D-9ABE-6007B358F264}"/>
              </a:ext>
            </a:extLst>
          </p:cNvPr>
          <p:cNvSpPr/>
          <p:nvPr/>
        </p:nvSpPr>
        <p:spPr>
          <a:xfrm>
            <a:off x="2828746" y="475988"/>
            <a:ext cx="3762553" cy="1713380"/>
          </a:xfrm>
          <a:prstGeom prst="wedgeRoundRectCallout">
            <a:avLst>
              <a:gd name="adj1" fmla="val -62899"/>
              <a:gd name="adj2" fmla="val -24794"/>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ea typeface="Roboto"/>
                <a:cs typeface="Roboto"/>
                <a:sym typeface="Roboto"/>
              </a:rPr>
              <a:t>Sea creatures live in the sea, which is the blue parts of a map. Lots of my animal friends live on the land. These are often the green parts of the map. </a:t>
            </a:r>
          </a:p>
        </p:txBody>
      </p:sp>
    </p:spTree>
    <p:extLst>
      <p:ext uri="{BB962C8B-B14F-4D97-AF65-F5344CB8AC3E}">
        <p14:creationId xmlns:p14="http://schemas.microsoft.com/office/powerpoint/2010/main" val="79994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xit" presetSubtype="0" fill="hold" grpId="1"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2.5E-6 2.59259E-6 L -0.31354 0.11967 " pathEditMode="relative" rAng="0" ptsTypes="AA">
                                      <p:cBhvr>
                                        <p:cTn id="27" dur="2000" fill="hold"/>
                                        <p:tgtEl>
                                          <p:spTgt spid="17"/>
                                        </p:tgtEl>
                                        <p:attrNameLst>
                                          <p:attrName>ppt_x</p:attrName>
                                          <p:attrName>ppt_y</p:attrName>
                                        </p:attrNameLst>
                                      </p:cBhvr>
                                      <p:rCtr x="-15677" y="5972"/>
                                    </p:animMotion>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2.5E-6 -3.33333E-6 L -0.17518 0.15278 " pathEditMode="relative" rAng="0" ptsTypes="AA">
                                      <p:cBhvr>
                                        <p:cTn id="32" dur="2000" fill="hold"/>
                                        <p:tgtEl>
                                          <p:spTgt spid="18"/>
                                        </p:tgtEl>
                                        <p:attrNameLst>
                                          <p:attrName>ppt_x</p:attrName>
                                          <p:attrName>ppt_y</p:attrName>
                                        </p:attrNameLst>
                                      </p:cBhvr>
                                      <p:rCtr x="-8767" y="7639"/>
                                    </p:animMotion>
                                  </p:childTnLst>
                                </p:cTn>
                              </p:par>
                            </p:childTnLst>
                          </p:cTn>
                        </p:par>
                      </p:childTnLst>
                    </p:cTn>
                  </p:par>
                </p:childTnLst>
              </p:cTn>
              <p:nextCondLst>
                <p:cond evt="onClick" delay="0">
                  <p:tgtEl>
                    <p:spTgt spid="18"/>
                  </p:tgtEl>
                </p:cond>
              </p:nextCondLst>
            </p:seq>
            <p:seq concurrent="1" nextAc="seek">
              <p:cTn id="33" restart="whenNotActive" fill="hold" evtFilter="cancelBubble" nodeType="interactiveSeq">
                <p:stCondLst>
                  <p:cond evt="onClick" delay="0">
                    <p:tgtEl>
                      <p:spTgt spid="14"/>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3.05556E-6 4.81481E-6 L -0.41268 0.23981 " pathEditMode="relative" rAng="0" ptsTypes="AA">
                                      <p:cBhvr>
                                        <p:cTn id="37" dur="2000" fill="hold"/>
                                        <p:tgtEl>
                                          <p:spTgt spid="14"/>
                                        </p:tgtEl>
                                        <p:attrNameLst>
                                          <p:attrName>ppt_x</p:attrName>
                                          <p:attrName>ppt_y</p:attrName>
                                        </p:attrNameLst>
                                      </p:cBhvr>
                                      <p:rCtr x="-20573" y="12060"/>
                                    </p:animMotion>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2.5E-6 -3.7037E-6 L -0.26718 0.14607 " pathEditMode="relative" rAng="0" ptsTypes="AA">
                                      <p:cBhvr>
                                        <p:cTn id="42" dur="2000" fill="hold"/>
                                        <p:tgtEl>
                                          <p:spTgt spid="15"/>
                                        </p:tgtEl>
                                        <p:attrNameLst>
                                          <p:attrName>ppt_x</p:attrName>
                                          <p:attrName>ppt_y</p:attrName>
                                        </p:attrNameLst>
                                      </p:cBhvr>
                                      <p:rCtr x="-13368" y="7292"/>
                                    </p:animMotion>
                                  </p:childTnLst>
                                </p:cTn>
                              </p:par>
                            </p:childTnLst>
                          </p:cTn>
                        </p:par>
                      </p:childTnLst>
                    </p:cTn>
                  </p:par>
                </p:childTnLst>
              </p:cTn>
              <p:nextCondLst>
                <p:cond evt="onClick" delay="0">
                  <p:tgtEl>
                    <p:spTgt spid="15"/>
                  </p:tgtEl>
                </p:cond>
              </p:nextCondLst>
            </p:seq>
            <p:seq concurrent="1" nextAc="seek">
              <p:cTn id="43" restart="whenNotActive" fill="hold" evtFilter="cancelBubble" nodeType="interactiveSeq">
                <p:stCondLst>
                  <p:cond evt="onClick" delay="0">
                    <p:tgtEl>
                      <p:spTgt spid="19"/>
                    </p:tgtEl>
                  </p:cond>
                </p:stCondLst>
                <p:endSync evt="end" delay="0">
                  <p:rtn val="all"/>
                </p:endSync>
                <p:childTnLst>
                  <p:par>
                    <p:cTn id="44" fill="hold">
                      <p:stCondLst>
                        <p:cond delay="0"/>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0 3.7037E-7 L 0.25868 -0.10301 " pathEditMode="relative" rAng="0" ptsTypes="AA">
                                      <p:cBhvr>
                                        <p:cTn id="47" dur="2000" fill="hold"/>
                                        <p:tgtEl>
                                          <p:spTgt spid="19"/>
                                        </p:tgtEl>
                                        <p:attrNameLst>
                                          <p:attrName>ppt_x</p:attrName>
                                          <p:attrName>ppt_y</p:attrName>
                                        </p:attrNameLst>
                                      </p:cBhvr>
                                      <p:rCtr x="12934" y="-5162"/>
                                    </p:animMotion>
                                  </p:child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1.66667E-6 7.40741E-7 L 0.36267 -0.12315 " pathEditMode="relative" rAng="0" ptsTypes="AA">
                                      <p:cBhvr>
                                        <p:cTn id="52" dur="2000" fill="hold"/>
                                        <p:tgtEl>
                                          <p:spTgt spid="16"/>
                                        </p:tgtEl>
                                        <p:attrNameLst>
                                          <p:attrName>ppt_x</p:attrName>
                                          <p:attrName>ppt_y</p:attrName>
                                        </p:attrNameLst>
                                      </p:cBhvr>
                                      <p:rCtr x="18125" y="-6157"/>
                                    </p:animMotion>
                                  </p:child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6 3.33333E-6 L 0.26198 -0.06436 " pathEditMode="relative" rAng="0" ptsTypes="AA">
                                      <p:cBhvr>
                                        <p:cTn id="57" dur="2000" fill="hold"/>
                                        <p:tgtEl>
                                          <p:spTgt spid="8"/>
                                        </p:tgtEl>
                                        <p:attrNameLst>
                                          <p:attrName>ppt_x</p:attrName>
                                          <p:attrName>ppt_y</p:attrName>
                                        </p:attrNameLst>
                                      </p:cBhvr>
                                      <p:rCtr x="13090" y="-3218"/>
                                    </p:animMotion>
                                  </p:childTnLst>
                                </p:cTn>
                              </p:par>
                            </p:childTnLst>
                          </p:cTn>
                        </p:par>
                      </p:childTnLst>
                    </p:cTn>
                  </p:par>
                </p:childTnLst>
              </p:cTn>
              <p:nextCondLst>
                <p:cond evt="onClick" delay="0">
                  <p:tgtEl>
                    <p:spTgt spid="8"/>
                  </p:tgtEl>
                </p:cond>
              </p:nextCondLst>
            </p:seq>
          </p:childTnLst>
        </p:cTn>
      </p:par>
    </p:tnLst>
    <p:bldLst>
      <p:bldP spid="7" grpId="0"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Up 19">
            <a:extLst>
              <a:ext uri="{FF2B5EF4-FFF2-40B4-BE49-F238E27FC236}">
                <a16:creationId xmlns:a16="http://schemas.microsoft.com/office/drawing/2014/main" id="{5F53B7E2-4A36-4381-AE35-4BA88FF2561E}"/>
              </a:ext>
            </a:extLst>
          </p:cNvPr>
          <p:cNvSpPr/>
          <p:nvPr/>
        </p:nvSpPr>
        <p:spPr>
          <a:xfrm rot="7316777">
            <a:off x="1920802" y="832919"/>
            <a:ext cx="511628" cy="2546391"/>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Up 15">
            <a:extLst>
              <a:ext uri="{FF2B5EF4-FFF2-40B4-BE49-F238E27FC236}">
                <a16:creationId xmlns:a16="http://schemas.microsoft.com/office/drawing/2014/main" id="{2E1F2A09-8AC1-4F67-8694-B53FDC123CBC}"/>
              </a:ext>
            </a:extLst>
          </p:cNvPr>
          <p:cNvSpPr/>
          <p:nvPr/>
        </p:nvSpPr>
        <p:spPr>
          <a:xfrm rot="16200000">
            <a:off x="7138255" y="1960329"/>
            <a:ext cx="511628" cy="1487104"/>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Up 3">
            <a:extLst>
              <a:ext uri="{FF2B5EF4-FFF2-40B4-BE49-F238E27FC236}">
                <a16:creationId xmlns:a16="http://schemas.microsoft.com/office/drawing/2014/main" id="{33F8E3F0-405E-4901-A588-BFC658DDC684}"/>
              </a:ext>
            </a:extLst>
          </p:cNvPr>
          <p:cNvSpPr/>
          <p:nvPr/>
        </p:nvSpPr>
        <p:spPr>
          <a:xfrm>
            <a:off x="6734792" y="4775894"/>
            <a:ext cx="511628" cy="1487104"/>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turtle">
            <a:extLst>
              <a:ext uri="{FF2B5EF4-FFF2-40B4-BE49-F238E27FC236}">
                <a16:creationId xmlns:a16="http://schemas.microsoft.com/office/drawing/2014/main" id="{80802132-55E5-469E-A7E9-F9D4A6DAF44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3146" y="5704114"/>
            <a:ext cx="2054683" cy="1375846"/>
          </a:xfrm>
          <a:prstGeom prst="rect">
            <a:avLst/>
          </a:prstGeom>
        </p:spPr>
      </p:pic>
      <p:pic>
        <p:nvPicPr>
          <p:cNvPr id="11" name="whale">
            <a:extLst>
              <a:ext uri="{FF2B5EF4-FFF2-40B4-BE49-F238E27FC236}">
                <a16:creationId xmlns:a16="http://schemas.microsoft.com/office/drawing/2014/main" id="{854227F5-60F8-452D-BD67-3FFA217702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53000" y="5019570"/>
            <a:ext cx="4004634" cy="2265805"/>
          </a:xfrm>
          <a:prstGeom prst="rect">
            <a:avLst/>
          </a:prstGeom>
        </p:spPr>
      </p:pic>
      <p:sp>
        <p:nvSpPr>
          <p:cNvPr id="13" name="Speech Bubble: Rectangle with Corners Rounded 12">
            <a:extLst>
              <a:ext uri="{FF2B5EF4-FFF2-40B4-BE49-F238E27FC236}">
                <a16:creationId xmlns:a16="http://schemas.microsoft.com/office/drawing/2014/main" id="{704F0199-ABE0-4C08-B86D-682B5C280EC1}"/>
              </a:ext>
            </a:extLst>
          </p:cNvPr>
          <p:cNvSpPr/>
          <p:nvPr/>
        </p:nvSpPr>
        <p:spPr>
          <a:xfrm>
            <a:off x="4223658" y="4290101"/>
            <a:ext cx="1747815" cy="971587"/>
          </a:xfrm>
          <a:prstGeom prst="wedgeRoundRectCallout">
            <a:avLst>
              <a:gd name="adj1" fmla="val 17383"/>
              <a:gd name="adj2" fmla="val 78013"/>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Could we live here, in this blue area? </a:t>
            </a:r>
          </a:p>
        </p:txBody>
      </p:sp>
      <p:sp>
        <p:nvSpPr>
          <p:cNvPr id="12" name="Speech Bubble: Rectangle with Corners Rounded 11">
            <a:extLst>
              <a:ext uri="{FF2B5EF4-FFF2-40B4-BE49-F238E27FC236}">
                <a16:creationId xmlns:a16="http://schemas.microsoft.com/office/drawing/2014/main" id="{23A4692E-3306-4E3D-9ABE-6007B358F264}"/>
              </a:ext>
            </a:extLst>
          </p:cNvPr>
          <p:cNvSpPr/>
          <p:nvPr/>
        </p:nvSpPr>
        <p:spPr>
          <a:xfrm>
            <a:off x="1732230" y="5261688"/>
            <a:ext cx="2303867" cy="971587"/>
          </a:xfrm>
          <a:prstGeom prst="wedgeRoundRectCallout">
            <a:avLst>
              <a:gd name="adj1" fmla="val -46911"/>
              <a:gd name="adj2" fmla="val 80907"/>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wonder where my sea creature friends and I could live? </a:t>
            </a:r>
          </a:p>
        </p:txBody>
      </p:sp>
      <p:sp>
        <p:nvSpPr>
          <p:cNvPr id="9" name="Speech Bubble: Rectangle with Corners Rounded 8">
            <a:extLst>
              <a:ext uri="{FF2B5EF4-FFF2-40B4-BE49-F238E27FC236}">
                <a16:creationId xmlns:a16="http://schemas.microsoft.com/office/drawing/2014/main" id="{1D09273D-978D-47AD-BD59-C13B377FFA36}"/>
              </a:ext>
            </a:extLst>
          </p:cNvPr>
          <p:cNvSpPr/>
          <p:nvPr/>
        </p:nvSpPr>
        <p:spPr>
          <a:xfrm>
            <a:off x="4223658" y="4290100"/>
            <a:ext cx="1747815" cy="971587"/>
          </a:xfrm>
          <a:prstGeom prst="wedgeRoundRectCallout">
            <a:avLst>
              <a:gd name="adj1" fmla="val 17383"/>
              <a:gd name="adj2" fmla="val 78013"/>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Yes, we could live here. This is the sea.</a:t>
            </a:r>
          </a:p>
        </p:txBody>
      </p:sp>
      <p:pic>
        <p:nvPicPr>
          <p:cNvPr id="14" name="jellyfish">
            <a:extLst>
              <a:ext uri="{FF2B5EF4-FFF2-40B4-BE49-F238E27FC236}">
                <a16:creationId xmlns:a16="http://schemas.microsoft.com/office/drawing/2014/main" id="{8BB0116D-8083-42B5-ADFA-2B62CC8812C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0749" y="2436369"/>
            <a:ext cx="1608452" cy="1784474"/>
          </a:xfrm>
          <a:prstGeom prst="rect">
            <a:avLst/>
          </a:prstGeom>
        </p:spPr>
      </p:pic>
      <p:sp>
        <p:nvSpPr>
          <p:cNvPr id="15" name="Speech Bubble: Rectangle with Corners Rounded 14">
            <a:extLst>
              <a:ext uri="{FF2B5EF4-FFF2-40B4-BE49-F238E27FC236}">
                <a16:creationId xmlns:a16="http://schemas.microsoft.com/office/drawing/2014/main" id="{A79AA02D-8C8B-4635-9AD0-6EBDD58428A3}"/>
              </a:ext>
            </a:extLst>
          </p:cNvPr>
          <p:cNvSpPr/>
          <p:nvPr/>
        </p:nvSpPr>
        <p:spPr>
          <a:xfrm>
            <a:off x="6786584" y="1188393"/>
            <a:ext cx="1747815" cy="971587"/>
          </a:xfrm>
          <a:prstGeom prst="wedgeRoundRectCallout">
            <a:avLst>
              <a:gd name="adj1" fmla="val 17383"/>
              <a:gd name="adj2" fmla="val 78013"/>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Could we live here, in this green area? </a:t>
            </a:r>
          </a:p>
        </p:txBody>
      </p:sp>
      <p:sp>
        <p:nvSpPr>
          <p:cNvPr id="17" name="Speech Bubble: Rectangle with Corners Rounded 16">
            <a:extLst>
              <a:ext uri="{FF2B5EF4-FFF2-40B4-BE49-F238E27FC236}">
                <a16:creationId xmlns:a16="http://schemas.microsoft.com/office/drawing/2014/main" id="{342C2144-3269-4EFC-9725-B927A1D27525}"/>
              </a:ext>
            </a:extLst>
          </p:cNvPr>
          <p:cNvSpPr/>
          <p:nvPr/>
        </p:nvSpPr>
        <p:spPr>
          <a:xfrm>
            <a:off x="6650517" y="890092"/>
            <a:ext cx="1883882" cy="1269888"/>
          </a:xfrm>
          <a:prstGeom prst="wedgeRoundRectCallout">
            <a:avLst>
              <a:gd name="adj1" fmla="val 19694"/>
              <a:gd name="adj2" fmla="val 69441"/>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No, we could not live here. This green part is the land.</a:t>
            </a:r>
          </a:p>
        </p:txBody>
      </p:sp>
      <p:pic>
        <p:nvPicPr>
          <p:cNvPr id="18" name="whale">
            <a:extLst>
              <a:ext uri="{FF2B5EF4-FFF2-40B4-BE49-F238E27FC236}">
                <a16:creationId xmlns:a16="http://schemas.microsoft.com/office/drawing/2014/main" id="{F4869A08-D261-4235-BAB9-7EEE86880E6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478970" y="534656"/>
            <a:ext cx="947057" cy="1755953"/>
          </a:xfrm>
          <a:prstGeom prst="rect">
            <a:avLst/>
          </a:prstGeom>
        </p:spPr>
      </p:pic>
      <p:sp>
        <p:nvSpPr>
          <p:cNvPr id="19" name="Speech Bubble: Rectangle with Corners Rounded 18">
            <a:extLst>
              <a:ext uri="{FF2B5EF4-FFF2-40B4-BE49-F238E27FC236}">
                <a16:creationId xmlns:a16="http://schemas.microsoft.com/office/drawing/2014/main" id="{20269A7C-89A1-44A5-8426-54BB1E56EF0E}"/>
              </a:ext>
            </a:extLst>
          </p:cNvPr>
          <p:cNvSpPr/>
          <p:nvPr/>
        </p:nvSpPr>
        <p:spPr>
          <a:xfrm>
            <a:off x="1907952" y="337228"/>
            <a:ext cx="1747815" cy="971587"/>
          </a:xfrm>
          <a:prstGeom prst="wedgeRoundRectCallout">
            <a:avLst>
              <a:gd name="adj1" fmla="val -65452"/>
              <a:gd name="adj2" fmla="val 26474"/>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Could we live here, in this blue area? </a:t>
            </a:r>
          </a:p>
        </p:txBody>
      </p:sp>
      <p:sp>
        <p:nvSpPr>
          <p:cNvPr id="21" name="Speech Bubble: Rectangle with Corners Rounded 20">
            <a:extLst>
              <a:ext uri="{FF2B5EF4-FFF2-40B4-BE49-F238E27FC236}">
                <a16:creationId xmlns:a16="http://schemas.microsoft.com/office/drawing/2014/main" id="{E653EA40-CB35-4B4F-AE44-CBFF650018DD}"/>
              </a:ext>
            </a:extLst>
          </p:cNvPr>
          <p:cNvSpPr/>
          <p:nvPr/>
        </p:nvSpPr>
        <p:spPr>
          <a:xfrm>
            <a:off x="1851537" y="338136"/>
            <a:ext cx="1877403" cy="1155814"/>
          </a:xfrm>
          <a:prstGeom prst="wedgeRoundRectCallout">
            <a:avLst>
              <a:gd name="adj1" fmla="val -62053"/>
              <a:gd name="adj2" fmla="val 13969"/>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Yes. This blue area is the sea. We could live here.</a:t>
            </a:r>
          </a:p>
        </p:txBody>
      </p:sp>
    </p:spTree>
    <p:extLst>
      <p:ext uri="{BB962C8B-B14F-4D97-AF65-F5344CB8AC3E}">
        <p14:creationId xmlns:p14="http://schemas.microsoft.com/office/powerpoint/2010/main" val="54880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500" fill="hold"/>
                                        <p:tgtEl>
                                          <p:spTgt spid="11"/>
                                        </p:tgtEl>
                                        <p:attrNameLst>
                                          <p:attrName>ppt_x</p:attrName>
                                        </p:attrNameLst>
                                      </p:cBhvr>
                                      <p:tavLst>
                                        <p:tav tm="0">
                                          <p:val>
                                            <p:strVal val="1+#ppt_w/2"/>
                                          </p:val>
                                        </p:tav>
                                        <p:tav tm="100000">
                                          <p:val>
                                            <p:strVal val="#ppt_x"/>
                                          </p:val>
                                        </p:tav>
                                      </p:tavLst>
                                    </p:anim>
                                    <p:anim calcmode="lin" valueType="num">
                                      <p:cBhvr additive="base">
                                        <p:cTn id="19" dur="15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22" presetClass="entr" presetSubtype="4" fill="hold" grpId="0" nodeType="withEffect">
                                  <p:stCondLst>
                                    <p:cond delay="25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1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1500" fill="hold"/>
                                        <p:tgtEl>
                                          <p:spTgt spid="14"/>
                                        </p:tgtEl>
                                        <p:attrNameLst>
                                          <p:attrName>ppt_x</p:attrName>
                                        </p:attrNameLst>
                                      </p:cBhvr>
                                      <p:tavLst>
                                        <p:tav tm="0">
                                          <p:val>
                                            <p:strVal val="1+#ppt_w/2"/>
                                          </p:val>
                                        </p:tav>
                                        <p:tav tm="100000">
                                          <p:val>
                                            <p:strVal val="#ppt_x"/>
                                          </p:val>
                                        </p:tav>
                                      </p:tavLst>
                                    </p:anim>
                                    <p:anim calcmode="lin" valueType="num">
                                      <p:cBhvr additive="base">
                                        <p:cTn id="37" dur="1500" fill="hold"/>
                                        <p:tgtEl>
                                          <p:spTgt spid="14"/>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10" presetClass="entr" presetSubtype="0" fill="hold" grpId="0" nodeType="afterEffect">
                                  <p:stCondLst>
                                    <p:cond delay="25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22" presetClass="entr" presetSubtype="4" fill="hold" grpId="0" nodeType="withEffect">
                                  <p:stCondLst>
                                    <p:cond delay="25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1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xit" presetSubtype="0" fill="hold" grpId="1"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1000" fill="hold"/>
                                        <p:tgtEl>
                                          <p:spTgt spid="18"/>
                                        </p:tgtEl>
                                        <p:attrNameLst>
                                          <p:attrName>ppt_x</p:attrName>
                                        </p:attrNameLst>
                                      </p:cBhvr>
                                      <p:tavLst>
                                        <p:tav tm="0">
                                          <p:val>
                                            <p:strVal val="0-#ppt_w/2"/>
                                          </p:val>
                                        </p:tav>
                                        <p:tav tm="100000">
                                          <p:val>
                                            <p:strVal val="#ppt_x"/>
                                          </p:val>
                                        </p:tav>
                                      </p:tavLst>
                                    </p:anim>
                                    <p:anim calcmode="lin" valueType="num">
                                      <p:cBhvr additive="base">
                                        <p:cTn id="58" dur="1000" fill="hold"/>
                                        <p:tgtEl>
                                          <p:spTgt spid="18"/>
                                        </p:tgtEl>
                                        <p:attrNameLst>
                                          <p:attrName>ppt_y</p:attrName>
                                        </p:attrNameLst>
                                      </p:cBhvr>
                                      <p:tavLst>
                                        <p:tav tm="0">
                                          <p:val>
                                            <p:strVal val="#ppt_y"/>
                                          </p:val>
                                        </p:tav>
                                        <p:tav tm="100000">
                                          <p:val>
                                            <p:strVal val="#ppt_y"/>
                                          </p:val>
                                        </p:tav>
                                      </p:tavLst>
                                    </p:anim>
                                  </p:childTnLst>
                                </p:cTn>
                              </p:par>
                            </p:childTnLst>
                          </p:cTn>
                        </p:par>
                        <p:par>
                          <p:cTn id="59" fill="hold">
                            <p:stCondLst>
                              <p:cond delay="1000"/>
                            </p:stCondLst>
                            <p:childTnLst>
                              <p:par>
                                <p:cTn id="60" presetID="10" presetClass="entr" presetSubtype="0" fill="hold" grpId="0" nodeType="afterEffect">
                                  <p:stCondLst>
                                    <p:cond delay="25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22" presetClass="entr" presetSubtype="4" fill="hold" grpId="0" nodeType="withEffect">
                                  <p:stCondLst>
                                    <p:cond delay="250"/>
                                  </p:stCondLst>
                                  <p:childTnLst>
                                    <p:set>
                                      <p:cBhvr>
                                        <p:cTn id="64" dur="1" fill="hold">
                                          <p:stCondLst>
                                            <p:cond delay="0"/>
                                          </p:stCondLst>
                                        </p:cTn>
                                        <p:tgtEl>
                                          <p:spTgt spid="20"/>
                                        </p:tgtEl>
                                        <p:attrNameLst>
                                          <p:attrName>style.visibility</p:attrName>
                                        </p:attrNameLst>
                                      </p:cBhvr>
                                      <p:to>
                                        <p:strVal val="visible"/>
                                      </p:to>
                                    </p:set>
                                    <p:animEffect transition="in" filter="wipe(down)">
                                      <p:cBhvr>
                                        <p:cTn id="65" dur="1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par>
                                <p:cTn id="71" presetID="10" presetClass="exit" presetSubtype="0" fill="hold" grpId="1" nodeType="withEffect">
                                  <p:stCondLst>
                                    <p:cond delay="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4" grpId="0" animBg="1"/>
      <p:bldP spid="13" grpId="0" animBg="1"/>
      <p:bldP spid="12" grpId="0" animBg="1"/>
      <p:bldP spid="9" grpId="0" animBg="1"/>
      <p:bldP spid="15" grpId="0" animBg="1"/>
      <p:bldP spid="15" grpId="1" animBg="1"/>
      <p:bldP spid="17" grpId="0" animBg="1"/>
      <p:bldP spid="19" grpId="0" animBg="1"/>
      <p:bldP spid="19" grpId="1"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802132-55E5-469E-A7E9-F9D4A6DAF44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4833" y="296021"/>
            <a:ext cx="2994540" cy="2005188"/>
          </a:xfrm>
          <a:prstGeom prst="rect">
            <a:avLst/>
          </a:prstGeom>
        </p:spPr>
      </p:pic>
      <p:sp>
        <p:nvSpPr>
          <p:cNvPr id="7" name="Speech Bubble: Rectangle with Corners Rounded 6">
            <a:extLst>
              <a:ext uri="{FF2B5EF4-FFF2-40B4-BE49-F238E27FC236}">
                <a16:creationId xmlns:a16="http://schemas.microsoft.com/office/drawing/2014/main" id="{9D77BECB-ACFC-4379-B0FC-17865E38E5C1}"/>
              </a:ext>
            </a:extLst>
          </p:cNvPr>
          <p:cNvSpPr/>
          <p:nvPr/>
        </p:nvSpPr>
        <p:spPr>
          <a:xfrm>
            <a:off x="848116" y="2699657"/>
            <a:ext cx="2994541" cy="3037113"/>
          </a:xfrm>
          <a:prstGeom prst="wedgeRoundRectCallout">
            <a:avLst>
              <a:gd name="adj1" fmla="val -29612"/>
              <a:gd name="adj2" fmla="val -64835"/>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ea typeface="Roboto"/>
                <a:cs typeface="Roboto"/>
                <a:sym typeface="Roboto"/>
              </a:rPr>
              <a:t>Now you know how to find the seas and oceans on a map.</a:t>
            </a:r>
          </a:p>
          <a:p>
            <a:pPr lvl="0"/>
            <a:endParaRPr lang="en-GB" dirty="0">
              <a:solidFill>
                <a:schemeClr val="tx1"/>
              </a:solidFill>
              <a:ea typeface="Roboto"/>
              <a:cs typeface="Roboto"/>
              <a:sym typeface="Roboto"/>
            </a:endParaRPr>
          </a:p>
          <a:p>
            <a:pPr lvl="0"/>
            <a:r>
              <a:rPr lang="en-GB" dirty="0">
                <a:solidFill>
                  <a:schemeClr val="tx1"/>
                </a:solidFill>
                <a:ea typeface="Roboto"/>
                <a:cs typeface="Roboto"/>
                <a:sym typeface="Roboto"/>
              </a:rPr>
              <a:t>Next time you look at a map, see if you can spot some blue parts that are water and imagine which creatures might be living in there!</a:t>
            </a:r>
          </a:p>
        </p:txBody>
      </p:sp>
      <p:pic>
        <p:nvPicPr>
          <p:cNvPr id="17" name="Picture 16">
            <a:extLst>
              <a:ext uri="{FF2B5EF4-FFF2-40B4-BE49-F238E27FC236}">
                <a16:creationId xmlns:a16="http://schemas.microsoft.com/office/drawing/2014/main" id="{C77ECD89-DA5B-4D28-8660-46B7458C5D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17449" y="2301209"/>
            <a:ext cx="4091349" cy="5219175"/>
          </a:xfrm>
          <a:prstGeom prst="rect">
            <a:avLst/>
          </a:prstGeom>
        </p:spPr>
      </p:pic>
    </p:spTree>
    <p:extLst>
      <p:ext uri="{BB962C8B-B14F-4D97-AF65-F5344CB8AC3E}">
        <p14:creationId xmlns:p14="http://schemas.microsoft.com/office/powerpoint/2010/main" val="323447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649317"/>
      </p:ext>
    </p:extLst>
  </p:cSld>
  <p:clrMapOvr>
    <a:masterClrMapping/>
  </p:clrMapOvr>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60BD1D9F08E24389ED26F613DA2D42" ma:contentTypeVersion="15" ma:contentTypeDescription="Create a new document." ma:contentTypeScope="" ma:versionID="8786c2c7882f5bf821a52b31a47265fb">
  <xsd:schema xmlns:xsd="http://www.w3.org/2001/XMLSchema" xmlns:xs="http://www.w3.org/2001/XMLSchema" xmlns:p="http://schemas.microsoft.com/office/2006/metadata/properties" xmlns:ns2="a8cb2c5c-afd3-4524-9a9a-7ef7c1e5e309" xmlns:ns3="d574feef-7c53-49f3-9a0e-cc7744a6cf41" targetNamespace="http://schemas.microsoft.com/office/2006/metadata/properties" ma:root="true" ma:fieldsID="201e31de5a300b6c6d44062f4e93a0d3" ns2:_="" ns3:_="">
    <xsd:import namespace="a8cb2c5c-afd3-4524-9a9a-7ef7c1e5e309"/>
    <xsd:import namespace="d574feef-7c53-49f3-9a0e-cc7744a6cf4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cb2c5c-afd3-4524-9a9a-7ef7c1e5e3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5acb547-e68f-4851-913e-d94120a6af49" ma:termSetId="09814cd3-568e-fe90-9814-8d621ff8fb84" ma:anchorId="fba54fb3-c3e1-fe81-a776-ca4b69148c4d" ma:open="true" ma:isKeyword="false">
      <xsd:complexType>
        <xsd:sequence>
          <xsd:element ref="pc:Terms" minOccurs="0" maxOccurs="1"/>
        </xsd:sequence>
      </xsd:complex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74feef-7c53-49f3-9a0e-cc7744a6cf4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f6fe074-161c-44d4-839e-e75f9394e6e4}" ma:internalName="TaxCatchAll" ma:showField="CatchAllData" ma:web="d574feef-7c53-49f3-9a0e-cc7744a6cf4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574feef-7c53-49f3-9a0e-cc7744a6cf41" xsi:nil="true"/>
    <lcf76f155ced4ddcb4097134ff3c332f xmlns="a8cb2c5c-afd3-4524-9a9a-7ef7c1e5e30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1617E0-93B2-45AA-972B-E5491C0C2A23}"/>
</file>

<file path=customXml/itemProps2.xml><?xml version="1.0" encoding="utf-8"?>
<ds:datastoreItem xmlns:ds="http://schemas.openxmlformats.org/officeDocument/2006/customXml" ds:itemID="{FB64264E-90D0-4A93-B659-DA7C9942C343}"/>
</file>

<file path=customXml/itemProps3.xml><?xml version="1.0" encoding="utf-8"?>
<ds:datastoreItem xmlns:ds="http://schemas.openxmlformats.org/officeDocument/2006/customXml" ds:itemID="{45384D23-2216-49EA-BAB7-67FA53A84362}"/>
</file>

<file path=docProps/app.xml><?xml version="1.0" encoding="utf-8"?>
<Properties xmlns="http://schemas.openxmlformats.org/officeDocument/2006/extended-properties" xmlns:vt="http://schemas.openxmlformats.org/officeDocument/2006/docPropsVTypes">
  <Template>PowerPoint Template</Template>
  <TotalTime>45</TotalTime>
  <Words>300</Words>
  <Application>Microsoft Office PowerPoint</Application>
  <PresentationFormat>On-screen Show (4:3)</PresentationFormat>
  <Paragraphs>20</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Leather</dc:creator>
  <cp:lastModifiedBy>Catherine Stafford (Brookfields Staff)</cp:lastModifiedBy>
  <cp:revision>5</cp:revision>
  <dcterms:created xsi:type="dcterms:W3CDTF">2022-04-20T09:36:24Z</dcterms:created>
  <dcterms:modified xsi:type="dcterms:W3CDTF">2025-01-19T20:48:12Z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0x010100CA60BD1D9F08E24389ED26F613DA2D42</vt:lpwstr>
  </property>
</Properties>
</file>