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1" r:id="rId2"/>
  </p:sldMasterIdLst>
  <p:notesMasterIdLst>
    <p:notesMasterId r:id="rId17"/>
  </p:notesMasterIdLst>
  <p:handoutMasterIdLst>
    <p:handoutMasterId r:id="rId18"/>
  </p:handoutMasterIdLst>
  <p:sldIdLst>
    <p:sldId id="283" r:id="rId3"/>
    <p:sldId id="281" r:id="rId4"/>
    <p:sldId id="282" r:id="rId5"/>
    <p:sldId id="299" r:id="rId6"/>
    <p:sldId id="273" r:id="rId7"/>
    <p:sldId id="271" r:id="rId8"/>
    <p:sldId id="277" r:id="rId9"/>
    <p:sldId id="300" r:id="rId10"/>
    <p:sldId id="274" r:id="rId11"/>
    <p:sldId id="275" r:id="rId12"/>
    <p:sldId id="276" r:id="rId13"/>
    <p:sldId id="272" r:id="rId14"/>
    <p:sldId id="27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7095" autoAdjust="0"/>
    <p:restoredTop sz="94660"/>
  </p:normalViewPr>
  <p:slideViewPr>
    <p:cSldViewPr snapToGrid="0">
      <p:cViewPr varScale="1">
        <p:scale>
          <a:sx n="103" d="100"/>
          <a:sy n="103" d="100"/>
        </p:scale>
        <p:origin x="138" y="378"/>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D8D59-AE35-4742-AACF-898C740564B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0A65A2-0BBF-494F-A687-04A1F83F0F9B}">
      <dgm:prSet/>
      <dgm:spPr/>
      <dgm:t>
        <a:bodyPr/>
        <a:lstStyle/>
        <a:p>
          <a:pPr>
            <a:lnSpc>
              <a:spcPct val="100000"/>
            </a:lnSpc>
          </a:pPr>
          <a:r>
            <a:rPr lang="en-US" b="1"/>
            <a:t>Communication </a:t>
          </a:r>
          <a:r>
            <a:rPr lang="en-US"/>
            <a:t>– This is the exchanging of messages and incorporates both verbal and non-verbal communication.</a:t>
          </a:r>
        </a:p>
      </dgm:t>
    </dgm:pt>
    <dgm:pt modelId="{43B24F95-6871-4899-A392-21AB05899BBD}" type="parTrans" cxnId="{614637DA-A337-496B-945F-5382F19C3F76}">
      <dgm:prSet/>
      <dgm:spPr/>
      <dgm:t>
        <a:bodyPr/>
        <a:lstStyle/>
        <a:p>
          <a:endParaRPr lang="en-US"/>
        </a:p>
      </dgm:t>
    </dgm:pt>
    <dgm:pt modelId="{42BE0B5B-1BA6-448E-ACC9-8B39A74B73FD}" type="sibTrans" cxnId="{614637DA-A337-496B-945F-5382F19C3F76}">
      <dgm:prSet/>
      <dgm:spPr/>
      <dgm:t>
        <a:bodyPr/>
        <a:lstStyle/>
        <a:p>
          <a:endParaRPr lang="en-US"/>
        </a:p>
      </dgm:t>
    </dgm:pt>
    <dgm:pt modelId="{DE7EFB45-2F2D-4456-8F37-5502A567C3CC}">
      <dgm:prSet/>
      <dgm:spPr/>
      <dgm:t>
        <a:bodyPr/>
        <a:lstStyle/>
        <a:p>
          <a:pPr>
            <a:lnSpc>
              <a:spcPct val="100000"/>
            </a:lnSpc>
          </a:pPr>
          <a:r>
            <a:rPr lang="en-US" b="1"/>
            <a:t>Language </a:t>
          </a:r>
          <a:r>
            <a:rPr lang="en-US"/>
            <a:t>– This can be separated into two areas:</a:t>
          </a:r>
        </a:p>
      </dgm:t>
    </dgm:pt>
    <dgm:pt modelId="{D8132066-5B82-4131-B12E-333D253038C2}" type="parTrans" cxnId="{BB4D7A16-69C8-40BD-B8AA-10918ECBC636}">
      <dgm:prSet/>
      <dgm:spPr/>
      <dgm:t>
        <a:bodyPr/>
        <a:lstStyle/>
        <a:p>
          <a:endParaRPr lang="en-US"/>
        </a:p>
      </dgm:t>
    </dgm:pt>
    <dgm:pt modelId="{972816D9-26C0-4669-8379-79F66C0A5385}" type="sibTrans" cxnId="{BB4D7A16-69C8-40BD-B8AA-10918ECBC636}">
      <dgm:prSet/>
      <dgm:spPr/>
      <dgm:t>
        <a:bodyPr/>
        <a:lstStyle/>
        <a:p>
          <a:endParaRPr lang="en-US"/>
        </a:p>
      </dgm:t>
    </dgm:pt>
    <dgm:pt modelId="{50532C11-92A4-43ED-8D15-EAB8BB271CB9}">
      <dgm:prSet/>
      <dgm:spPr/>
      <dgm:t>
        <a:bodyPr/>
        <a:lstStyle/>
        <a:p>
          <a:pPr>
            <a:lnSpc>
              <a:spcPct val="100000"/>
            </a:lnSpc>
          </a:pPr>
          <a:r>
            <a:rPr lang="en-US" b="1"/>
            <a:t>- Receptive skills</a:t>
          </a:r>
          <a:r>
            <a:rPr lang="en-US"/>
            <a:t>: our understanding of words and sentences</a:t>
          </a:r>
        </a:p>
      </dgm:t>
    </dgm:pt>
    <dgm:pt modelId="{FA84DE19-BD85-4D43-BF9D-938E333CD8E9}" type="parTrans" cxnId="{7F0300ED-9C9B-43DE-89C7-7BB996A67373}">
      <dgm:prSet/>
      <dgm:spPr/>
      <dgm:t>
        <a:bodyPr/>
        <a:lstStyle/>
        <a:p>
          <a:endParaRPr lang="en-US"/>
        </a:p>
      </dgm:t>
    </dgm:pt>
    <dgm:pt modelId="{EF7A150E-2132-4D02-A175-7880C9D8A1BB}" type="sibTrans" cxnId="{7F0300ED-9C9B-43DE-89C7-7BB996A67373}">
      <dgm:prSet/>
      <dgm:spPr/>
      <dgm:t>
        <a:bodyPr/>
        <a:lstStyle/>
        <a:p>
          <a:endParaRPr lang="en-US"/>
        </a:p>
      </dgm:t>
    </dgm:pt>
    <dgm:pt modelId="{359CE86E-3AAA-4660-A2C1-7FA20C144E21}">
      <dgm:prSet/>
      <dgm:spPr/>
      <dgm:t>
        <a:bodyPr/>
        <a:lstStyle/>
        <a:p>
          <a:pPr>
            <a:lnSpc>
              <a:spcPct val="100000"/>
            </a:lnSpc>
          </a:pPr>
          <a:r>
            <a:rPr lang="en-US"/>
            <a:t>- </a:t>
          </a:r>
          <a:r>
            <a:rPr lang="en-US" b="1"/>
            <a:t>Expressive skills</a:t>
          </a:r>
          <a:r>
            <a:rPr lang="en-US"/>
            <a:t>:the words and sentences we use</a:t>
          </a:r>
        </a:p>
      </dgm:t>
    </dgm:pt>
    <dgm:pt modelId="{447A1FFC-E104-4817-9597-ECA135F7F7AD}" type="parTrans" cxnId="{F07745C9-1733-45A5-B0BD-9449FFB51C28}">
      <dgm:prSet/>
      <dgm:spPr/>
      <dgm:t>
        <a:bodyPr/>
        <a:lstStyle/>
        <a:p>
          <a:endParaRPr lang="en-US"/>
        </a:p>
      </dgm:t>
    </dgm:pt>
    <dgm:pt modelId="{D4EC6429-3D44-4A65-A6C3-166B406BC7A4}" type="sibTrans" cxnId="{F07745C9-1733-45A5-B0BD-9449FFB51C28}">
      <dgm:prSet/>
      <dgm:spPr/>
      <dgm:t>
        <a:bodyPr/>
        <a:lstStyle/>
        <a:p>
          <a:endParaRPr lang="en-US"/>
        </a:p>
      </dgm:t>
    </dgm:pt>
    <dgm:pt modelId="{E4953CA5-EADE-4C74-B7FF-1B46145023DA}">
      <dgm:prSet/>
      <dgm:spPr/>
      <dgm:t>
        <a:bodyPr/>
        <a:lstStyle/>
        <a:p>
          <a:pPr>
            <a:lnSpc>
              <a:spcPct val="100000"/>
            </a:lnSpc>
          </a:pPr>
          <a:r>
            <a:rPr lang="en-US" b="1"/>
            <a:t>Speech </a:t>
          </a:r>
          <a:r>
            <a:rPr lang="en-US"/>
            <a:t>– This is the sounds that we use to form our words.</a:t>
          </a:r>
        </a:p>
      </dgm:t>
    </dgm:pt>
    <dgm:pt modelId="{3AF794F6-C962-482E-9D01-90A545385186}" type="parTrans" cxnId="{4509D77B-30A3-40DF-8F50-C8333620C019}">
      <dgm:prSet/>
      <dgm:spPr/>
      <dgm:t>
        <a:bodyPr/>
        <a:lstStyle/>
        <a:p>
          <a:endParaRPr lang="en-US"/>
        </a:p>
      </dgm:t>
    </dgm:pt>
    <dgm:pt modelId="{8B6FDE2C-E097-4BB7-BA1A-7A1910859583}" type="sibTrans" cxnId="{4509D77B-30A3-40DF-8F50-C8333620C019}">
      <dgm:prSet/>
      <dgm:spPr/>
      <dgm:t>
        <a:bodyPr/>
        <a:lstStyle/>
        <a:p>
          <a:endParaRPr lang="en-US"/>
        </a:p>
      </dgm:t>
    </dgm:pt>
    <dgm:pt modelId="{724CD348-06A4-4799-B009-76E309B11836}" type="pres">
      <dgm:prSet presAssocID="{36CD8D59-AE35-4742-AACF-898C740564B7}" presName="root" presStyleCnt="0">
        <dgm:presLayoutVars>
          <dgm:dir/>
          <dgm:resizeHandles val="exact"/>
        </dgm:presLayoutVars>
      </dgm:prSet>
      <dgm:spPr/>
      <dgm:t>
        <a:bodyPr/>
        <a:lstStyle/>
        <a:p>
          <a:endParaRPr lang="en-US"/>
        </a:p>
      </dgm:t>
    </dgm:pt>
    <dgm:pt modelId="{6CEA3DFC-16FB-457A-A391-39CAB0BFEE4B}" type="pres">
      <dgm:prSet presAssocID="{E40A65A2-0BBF-494F-A687-04A1F83F0F9B}" presName="compNode" presStyleCnt="0"/>
      <dgm:spPr/>
    </dgm:pt>
    <dgm:pt modelId="{91842D0F-AF61-47B9-A908-4D4A2925A349}" type="pres">
      <dgm:prSet presAssocID="{E40A65A2-0BBF-494F-A687-04A1F83F0F9B}" presName="bgRect" presStyleLbl="bgShp" presStyleIdx="0" presStyleCnt="3"/>
      <dgm:spPr/>
    </dgm:pt>
    <dgm:pt modelId="{C2F16E9D-A1C4-4F64-9651-B8748C16B85E}" type="pres">
      <dgm:prSet presAssocID="{E40A65A2-0BBF-494F-A687-04A1F83F0F9B}"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Subtitles"/>
        </a:ext>
      </dgm:extLst>
    </dgm:pt>
    <dgm:pt modelId="{9C70AFC5-22FE-4E19-8444-11B590A639C6}" type="pres">
      <dgm:prSet presAssocID="{E40A65A2-0BBF-494F-A687-04A1F83F0F9B}" presName="spaceRect" presStyleCnt="0"/>
      <dgm:spPr/>
    </dgm:pt>
    <dgm:pt modelId="{F102B2B8-C3FA-4482-B80B-C2E18B98C25F}" type="pres">
      <dgm:prSet presAssocID="{E40A65A2-0BBF-494F-A687-04A1F83F0F9B}" presName="parTx" presStyleLbl="revTx" presStyleIdx="0" presStyleCnt="4">
        <dgm:presLayoutVars>
          <dgm:chMax val="0"/>
          <dgm:chPref val="0"/>
        </dgm:presLayoutVars>
      </dgm:prSet>
      <dgm:spPr/>
      <dgm:t>
        <a:bodyPr/>
        <a:lstStyle/>
        <a:p>
          <a:endParaRPr lang="en-US"/>
        </a:p>
      </dgm:t>
    </dgm:pt>
    <dgm:pt modelId="{E700BE20-CC52-4AF8-B71B-A2B5450155B6}" type="pres">
      <dgm:prSet presAssocID="{42BE0B5B-1BA6-448E-ACC9-8B39A74B73FD}" presName="sibTrans" presStyleCnt="0"/>
      <dgm:spPr/>
    </dgm:pt>
    <dgm:pt modelId="{547D3124-E6AC-4297-B47E-A2D667FB2150}" type="pres">
      <dgm:prSet presAssocID="{DE7EFB45-2F2D-4456-8F37-5502A567C3CC}" presName="compNode" presStyleCnt="0"/>
      <dgm:spPr/>
    </dgm:pt>
    <dgm:pt modelId="{F11456D0-CEFE-4E19-A5A9-E47B01DD3A10}" type="pres">
      <dgm:prSet presAssocID="{DE7EFB45-2F2D-4456-8F37-5502A567C3CC}" presName="bgRect" presStyleLbl="bgShp" presStyleIdx="1" presStyleCnt="3"/>
      <dgm:spPr/>
    </dgm:pt>
    <dgm:pt modelId="{C14F1794-BF98-4766-ACB3-EF57F64EE3B5}" type="pres">
      <dgm:prSet presAssocID="{DE7EFB45-2F2D-4456-8F37-5502A567C3CC}"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Pencil"/>
        </a:ext>
      </dgm:extLst>
    </dgm:pt>
    <dgm:pt modelId="{02942908-586D-452E-9061-18AFBAF62AC5}" type="pres">
      <dgm:prSet presAssocID="{DE7EFB45-2F2D-4456-8F37-5502A567C3CC}" presName="spaceRect" presStyleCnt="0"/>
      <dgm:spPr/>
    </dgm:pt>
    <dgm:pt modelId="{DE83A770-B62C-4035-BF21-9F7F5D25A839}" type="pres">
      <dgm:prSet presAssocID="{DE7EFB45-2F2D-4456-8F37-5502A567C3CC}" presName="parTx" presStyleLbl="revTx" presStyleIdx="1" presStyleCnt="4">
        <dgm:presLayoutVars>
          <dgm:chMax val="0"/>
          <dgm:chPref val="0"/>
        </dgm:presLayoutVars>
      </dgm:prSet>
      <dgm:spPr/>
      <dgm:t>
        <a:bodyPr/>
        <a:lstStyle/>
        <a:p>
          <a:endParaRPr lang="en-US"/>
        </a:p>
      </dgm:t>
    </dgm:pt>
    <dgm:pt modelId="{175669DB-07FF-4EE8-97BF-0FA65309EE16}" type="pres">
      <dgm:prSet presAssocID="{DE7EFB45-2F2D-4456-8F37-5502A567C3CC}" presName="desTx" presStyleLbl="revTx" presStyleIdx="2" presStyleCnt="4">
        <dgm:presLayoutVars/>
      </dgm:prSet>
      <dgm:spPr/>
      <dgm:t>
        <a:bodyPr/>
        <a:lstStyle/>
        <a:p>
          <a:endParaRPr lang="en-US"/>
        </a:p>
      </dgm:t>
    </dgm:pt>
    <dgm:pt modelId="{3B024277-F669-4968-BAA4-BA3D7DB433FB}" type="pres">
      <dgm:prSet presAssocID="{972816D9-26C0-4669-8379-79F66C0A5385}" presName="sibTrans" presStyleCnt="0"/>
      <dgm:spPr/>
    </dgm:pt>
    <dgm:pt modelId="{9771FFA0-C2F1-451C-9AB1-466E6C9FAB08}" type="pres">
      <dgm:prSet presAssocID="{E4953CA5-EADE-4C74-B7FF-1B46145023DA}" presName="compNode" presStyleCnt="0"/>
      <dgm:spPr/>
    </dgm:pt>
    <dgm:pt modelId="{9C7466A5-6701-4A51-B532-CABEE53598A0}" type="pres">
      <dgm:prSet presAssocID="{E4953CA5-EADE-4C74-B7FF-1B46145023DA}" presName="bgRect" presStyleLbl="bgShp" presStyleIdx="2" presStyleCnt="3"/>
      <dgm:spPr/>
    </dgm:pt>
    <dgm:pt modelId="{775CD60A-8179-432C-86EB-7BDE261816E3}" type="pres">
      <dgm:prSet presAssocID="{E4953CA5-EADE-4C74-B7FF-1B46145023D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Music Notes"/>
        </a:ext>
      </dgm:extLst>
    </dgm:pt>
    <dgm:pt modelId="{840BDB7A-7D56-4797-A02C-1C5398A8D5CF}" type="pres">
      <dgm:prSet presAssocID="{E4953CA5-EADE-4C74-B7FF-1B46145023DA}" presName="spaceRect" presStyleCnt="0"/>
      <dgm:spPr/>
    </dgm:pt>
    <dgm:pt modelId="{138BD3BC-5C5C-427B-8540-B19E0BEA3243}" type="pres">
      <dgm:prSet presAssocID="{E4953CA5-EADE-4C74-B7FF-1B46145023DA}" presName="parTx" presStyleLbl="revTx" presStyleIdx="3" presStyleCnt="4">
        <dgm:presLayoutVars>
          <dgm:chMax val="0"/>
          <dgm:chPref val="0"/>
        </dgm:presLayoutVars>
      </dgm:prSet>
      <dgm:spPr/>
      <dgm:t>
        <a:bodyPr/>
        <a:lstStyle/>
        <a:p>
          <a:endParaRPr lang="en-US"/>
        </a:p>
      </dgm:t>
    </dgm:pt>
  </dgm:ptLst>
  <dgm:cxnLst>
    <dgm:cxn modelId="{E019392D-2F90-48A2-A296-7AD97C3DCD30}" type="presOf" srcId="{359CE86E-3AAA-4660-A2C1-7FA20C144E21}" destId="{175669DB-07FF-4EE8-97BF-0FA65309EE16}" srcOrd="0" destOrd="1" presId="urn:microsoft.com/office/officeart/2018/2/layout/IconVerticalSolidList"/>
    <dgm:cxn modelId="{68C958A6-0504-457D-B362-9BBFF7CAFF42}" type="presOf" srcId="{DE7EFB45-2F2D-4456-8F37-5502A567C3CC}" destId="{DE83A770-B62C-4035-BF21-9F7F5D25A839}" srcOrd="0" destOrd="0" presId="urn:microsoft.com/office/officeart/2018/2/layout/IconVerticalSolidList"/>
    <dgm:cxn modelId="{7F0300ED-9C9B-43DE-89C7-7BB996A67373}" srcId="{DE7EFB45-2F2D-4456-8F37-5502A567C3CC}" destId="{50532C11-92A4-43ED-8D15-EAB8BB271CB9}" srcOrd="0" destOrd="0" parTransId="{FA84DE19-BD85-4D43-BF9D-938E333CD8E9}" sibTransId="{EF7A150E-2132-4D02-A175-7880C9D8A1BB}"/>
    <dgm:cxn modelId="{BB4D7A16-69C8-40BD-B8AA-10918ECBC636}" srcId="{36CD8D59-AE35-4742-AACF-898C740564B7}" destId="{DE7EFB45-2F2D-4456-8F37-5502A567C3CC}" srcOrd="1" destOrd="0" parTransId="{D8132066-5B82-4131-B12E-333D253038C2}" sibTransId="{972816D9-26C0-4669-8379-79F66C0A5385}"/>
    <dgm:cxn modelId="{8083ACAB-0B63-4AD4-A4F8-517FCB22167D}" type="presOf" srcId="{E40A65A2-0BBF-494F-A687-04A1F83F0F9B}" destId="{F102B2B8-C3FA-4482-B80B-C2E18B98C25F}" srcOrd="0" destOrd="0" presId="urn:microsoft.com/office/officeart/2018/2/layout/IconVerticalSolidList"/>
    <dgm:cxn modelId="{52CE7C65-D803-4A12-AEDC-58E10EE3A73C}" type="presOf" srcId="{36CD8D59-AE35-4742-AACF-898C740564B7}" destId="{724CD348-06A4-4799-B009-76E309B11836}" srcOrd="0" destOrd="0" presId="urn:microsoft.com/office/officeart/2018/2/layout/IconVerticalSolidList"/>
    <dgm:cxn modelId="{1ED48622-A841-45A7-A860-D90B4AB5B5AA}" type="presOf" srcId="{E4953CA5-EADE-4C74-B7FF-1B46145023DA}" destId="{138BD3BC-5C5C-427B-8540-B19E0BEA3243}" srcOrd="0" destOrd="0" presId="urn:microsoft.com/office/officeart/2018/2/layout/IconVerticalSolidList"/>
    <dgm:cxn modelId="{B8B51509-5EFC-4E56-B227-898A3EA4E1FE}" type="presOf" srcId="{50532C11-92A4-43ED-8D15-EAB8BB271CB9}" destId="{175669DB-07FF-4EE8-97BF-0FA65309EE16}" srcOrd="0" destOrd="0" presId="urn:microsoft.com/office/officeart/2018/2/layout/IconVerticalSolidList"/>
    <dgm:cxn modelId="{4509D77B-30A3-40DF-8F50-C8333620C019}" srcId="{36CD8D59-AE35-4742-AACF-898C740564B7}" destId="{E4953CA5-EADE-4C74-B7FF-1B46145023DA}" srcOrd="2" destOrd="0" parTransId="{3AF794F6-C962-482E-9D01-90A545385186}" sibTransId="{8B6FDE2C-E097-4BB7-BA1A-7A1910859583}"/>
    <dgm:cxn modelId="{F07745C9-1733-45A5-B0BD-9449FFB51C28}" srcId="{DE7EFB45-2F2D-4456-8F37-5502A567C3CC}" destId="{359CE86E-3AAA-4660-A2C1-7FA20C144E21}" srcOrd="1" destOrd="0" parTransId="{447A1FFC-E104-4817-9597-ECA135F7F7AD}" sibTransId="{D4EC6429-3D44-4A65-A6C3-166B406BC7A4}"/>
    <dgm:cxn modelId="{614637DA-A337-496B-945F-5382F19C3F76}" srcId="{36CD8D59-AE35-4742-AACF-898C740564B7}" destId="{E40A65A2-0BBF-494F-A687-04A1F83F0F9B}" srcOrd="0" destOrd="0" parTransId="{43B24F95-6871-4899-A392-21AB05899BBD}" sibTransId="{42BE0B5B-1BA6-448E-ACC9-8B39A74B73FD}"/>
    <dgm:cxn modelId="{6BB022EF-9B97-4B2F-95F4-38726BAC461C}" type="presParOf" srcId="{724CD348-06A4-4799-B009-76E309B11836}" destId="{6CEA3DFC-16FB-457A-A391-39CAB0BFEE4B}" srcOrd="0" destOrd="0" presId="urn:microsoft.com/office/officeart/2018/2/layout/IconVerticalSolidList"/>
    <dgm:cxn modelId="{F436D5B7-B454-490C-95B4-B5CD4B4DF894}" type="presParOf" srcId="{6CEA3DFC-16FB-457A-A391-39CAB0BFEE4B}" destId="{91842D0F-AF61-47B9-A908-4D4A2925A349}" srcOrd="0" destOrd="0" presId="urn:microsoft.com/office/officeart/2018/2/layout/IconVerticalSolidList"/>
    <dgm:cxn modelId="{0F0B907F-20EE-4C6D-ABC2-093E5BBCE9DB}" type="presParOf" srcId="{6CEA3DFC-16FB-457A-A391-39CAB0BFEE4B}" destId="{C2F16E9D-A1C4-4F64-9651-B8748C16B85E}" srcOrd="1" destOrd="0" presId="urn:microsoft.com/office/officeart/2018/2/layout/IconVerticalSolidList"/>
    <dgm:cxn modelId="{88A29DFB-8A29-4266-9E0E-A929449EDB4D}" type="presParOf" srcId="{6CEA3DFC-16FB-457A-A391-39CAB0BFEE4B}" destId="{9C70AFC5-22FE-4E19-8444-11B590A639C6}" srcOrd="2" destOrd="0" presId="urn:microsoft.com/office/officeart/2018/2/layout/IconVerticalSolidList"/>
    <dgm:cxn modelId="{465D6A2F-E545-40FA-A833-7659C9DAFE52}" type="presParOf" srcId="{6CEA3DFC-16FB-457A-A391-39CAB0BFEE4B}" destId="{F102B2B8-C3FA-4482-B80B-C2E18B98C25F}" srcOrd="3" destOrd="0" presId="urn:microsoft.com/office/officeart/2018/2/layout/IconVerticalSolidList"/>
    <dgm:cxn modelId="{95CCF8F6-56AA-4A20-BA39-5DF8ADA5BF67}" type="presParOf" srcId="{724CD348-06A4-4799-B009-76E309B11836}" destId="{E700BE20-CC52-4AF8-B71B-A2B5450155B6}" srcOrd="1" destOrd="0" presId="urn:microsoft.com/office/officeart/2018/2/layout/IconVerticalSolidList"/>
    <dgm:cxn modelId="{399606C0-2F93-420F-82B0-13311114E732}" type="presParOf" srcId="{724CD348-06A4-4799-B009-76E309B11836}" destId="{547D3124-E6AC-4297-B47E-A2D667FB2150}" srcOrd="2" destOrd="0" presId="urn:microsoft.com/office/officeart/2018/2/layout/IconVerticalSolidList"/>
    <dgm:cxn modelId="{4BEE9DF8-D1B2-4FDF-8C06-33F5DD755CFC}" type="presParOf" srcId="{547D3124-E6AC-4297-B47E-A2D667FB2150}" destId="{F11456D0-CEFE-4E19-A5A9-E47B01DD3A10}" srcOrd="0" destOrd="0" presId="urn:microsoft.com/office/officeart/2018/2/layout/IconVerticalSolidList"/>
    <dgm:cxn modelId="{7C900585-4872-4D9E-9CDC-88AD78FBE3F2}" type="presParOf" srcId="{547D3124-E6AC-4297-B47E-A2D667FB2150}" destId="{C14F1794-BF98-4766-ACB3-EF57F64EE3B5}" srcOrd="1" destOrd="0" presId="urn:microsoft.com/office/officeart/2018/2/layout/IconVerticalSolidList"/>
    <dgm:cxn modelId="{1C97F676-7F59-45D6-B7CD-2ADEE98D3866}" type="presParOf" srcId="{547D3124-E6AC-4297-B47E-A2D667FB2150}" destId="{02942908-586D-452E-9061-18AFBAF62AC5}" srcOrd="2" destOrd="0" presId="urn:microsoft.com/office/officeart/2018/2/layout/IconVerticalSolidList"/>
    <dgm:cxn modelId="{D2637206-E79A-4E20-BCA0-FD5A6B46D53C}" type="presParOf" srcId="{547D3124-E6AC-4297-B47E-A2D667FB2150}" destId="{DE83A770-B62C-4035-BF21-9F7F5D25A839}" srcOrd="3" destOrd="0" presId="urn:microsoft.com/office/officeart/2018/2/layout/IconVerticalSolidList"/>
    <dgm:cxn modelId="{AD8F5FFD-5A60-44C7-B947-7E9BE2B0AED2}" type="presParOf" srcId="{547D3124-E6AC-4297-B47E-A2D667FB2150}" destId="{175669DB-07FF-4EE8-97BF-0FA65309EE16}" srcOrd="4" destOrd="0" presId="urn:microsoft.com/office/officeart/2018/2/layout/IconVerticalSolidList"/>
    <dgm:cxn modelId="{6A73DE96-BD5A-4AE4-B58B-D3EEE35522AB}" type="presParOf" srcId="{724CD348-06A4-4799-B009-76E309B11836}" destId="{3B024277-F669-4968-BAA4-BA3D7DB433FB}" srcOrd="3" destOrd="0" presId="urn:microsoft.com/office/officeart/2018/2/layout/IconVerticalSolidList"/>
    <dgm:cxn modelId="{0F56AC39-738D-479C-AA93-E894B468CBC3}" type="presParOf" srcId="{724CD348-06A4-4799-B009-76E309B11836}" destId="{9771FFA0-C2F1-451C-9AB1-466E6C9FAB08}" srcOrd="4" destOrd="0" presId="urn:microsoft.com/office/officeart/2018/2/layout/IconVerticalSolidList"/>
    <dgm:cxn modelId="{7C3313A4-1E57-4583-84E1-AB5872F45744}" type="presParOf" srcId="{9771FFA0-C2F1-451C-9AB1-466E6C9FAB08}" destId="{9C7466A5-6701-4A51-B532-CABEE53598A0}" srcOrd="0" destOrd="0" presId="urn:microsoft.com/office/officeart/2018/2/layout/IconVerticalSolidList"/>
    <dgm:cxn modelId="{5601FADC-2CDF-4666-A059-D5126FD8E25B}" type="presParOf" srcId="{9771FFA0-C2F1-451C-9AB1-466E6C9FAB08}" destId="{775CD60A-8179-432C-86EB-7BDE261816E3}" srcOrd="1" destOrd="0" presId="urn:microsoft.com/office/officeart/2018/2/layout/IconVerticalSolidList"/>
    <dgm:cxn modelId="{CC44641A-2983-466F-81AF-7E20D96E3239}" type="presParOf" srcId="{9771FFA0-C2F1-451C-9AB1-466E6C9FAB08}" destId="{840BDB7A-7D56-4797-A02C-1C5398A8D5CF}" srcOrd="2" destOrd="0" presId="urn:microsoft.com/office/officeart/2018/2/layout/IconVerticalSolidList"/>
    <dgm:cxn modelId="{DE5B7E91-93FD-4F1F-A0C3-9E8FF0B1E468}" type="presParOf" srcId="{9771FFA0-C2F1-451C-9AB1-466E6C9FAB08}" destId="{138BD3BC-5C5C-427B-8540-B19E0BEA32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D3A9F-02A8-4BBC-8E98-3A0D857F888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4FFD0B6-E0A5-4F1E-A4E4-6A492FD33BE0}">
      <dgm:prSet/>
      <dgm:spPr/>
      <dgm:t>
        <a:bodyPr/>
        <a:lstStyle/>
        <a:p>
          <a:r>
            <a:rPr lang="en-GB"/>
            <a:t>How you talk to your students can have a big impact on how and if they respond.  How many pieces of information are you including in your sentences.  </a:t>
          </a:r>
          <a:endParaRPr lang="en-US"/>
        </a:p>
      </dgm:t>
    </dgm:pt>
    <dgm:pt modelId="{E7A413AE-99DB-4A99-9404-2F5B2CB78ED5}" type="parTrans" cxnId="{FDEDBD66-9600-42C5-B54C-5755D5F3F587}">
      <dgm:prSet/>
      <dgm:spPr/>
      <dgm:t>
        <a:bodyPr/>
        <a:lstStyle/>
        <a:p>
          <a:endParaRPr lang="en-US"/>
        </a:p>
      </dgm:t>
    </dgm:pt>
    <dgm:pt modelId="{A26915F1-312F-466C-AF7F-71639EC6DB01}" type="sibTrans" cxnId="{FDEDBD66-9600-42C5-B54C-5755D5F3F587}">
      <dgm:prSet/>
      <dgm:spPr/>
      <dgm:t>
        <a:bodyPr/>
        <a:lstStyle/>
        <a:p>
          <a:endParaRPr lang="en-US"/>
        </a:p>
      </dgm:t>
    </dgm:pt>
    <dgm:pt modelId="{596C7DB2-29BB-4CD3-BE9F-DF5538DB43F9}">
      <dgm:prSet/>
      <dgm:spPr/>
      <dgm:t>
        <a:bodyPr/>
        <a:lstStyle/>
        <a:p>
          <a:r>
            <a:rPr lang="en-GB"/>
            <a:t>John go get your coat and bag and put your shoes on.  (7 key words need to be understood here)</a:t>
          </a:r>
          <a:endParaRPr lang="en-US"/>
        </a:p>
      </dgm:t>
    </dgm:pt>
    <dgm:pt modelId="{1CA03D1D-80ED-465B-881F-A323A85EF83A}" type="parTrans" cxnId="{427429E7-E572-4F09-B141-B6688DF410B2}">
      <dgm:prSet/>
      <dgm:spPr/>
      <dgm:t>
        <a:bodyPr/>
        <a:lstStyle/>
        <a:p>
          <a:endParaRPr lang="en-US"/>
        </a:p>
      </dgm:t>
    </dgm:pt>
    <dgm:pt modelId="{0FD80AB3-2D2D-4BBA-8EDE-8DCBE3ED06B9}" type="sibTrans" cxnId="{427429E7-E572-4F09-B141-B6688DF410B2}">
      <dgm:prSet/>
      <dgm:spPr/>
      <dgm:t>
        <a:bodyPr/>
        <a:lstStyle/>
        <a:p>
          <a:endParaRPr lang="en-US"/>
        </a:p>
      </dgm:t>
    </dgm:pt>
    <dgm:pt modelId="{31A30ADA-AADE-49CE-A671-E575D354BF1A}">
      <dgm:prSet/>
      <dgm:spPr/>
      <dgm:t>
        <a:bodyPr/>
        <a:lstStyle/>
        <a:p>
          <a:r>
            <a:rPr lang="en-GB"/>
            <a:t>Think about how complicated is your language?</a:t>
          </a:r>
          <a:endParaRPr lang="en-US"/>
        </a:p>
      </dgm:t>
    </dgm:pt>
    <dgm:pt modelId="{20159C53-69F4-4BA3-AB2A-2BDF5A0B296E}" type="parTrans" cxnId="{702801A0-8567-4191-AFA0-F1B529811023}">
      <dgm:prSet/>
      <dgm:spPr/>
      <dgm:t>
        <a:bodyPr/>
        <a:lstStyle/>
        <a:p>
          <a:endParaRPr lang="en-US"/>
        </a:p>
      </dgm:t>
    </dgm:pt>
    <dgm:pt modelId="{94B715ED-86D6-440F-9656-D7A2B5E04C90}" type="sibTrans" cxnId="{702801A0-8567-4191-AFA0-F1B529811023}">
      <dgm:prSet/>
      <dgm:spPr/>
      <dgm:t>
        <a:bodyPr/>
        <a:lstStyle/>
        <a:p>
          <a:endParaRPr lang="en-US"/>
        </a:p>
      </dgm:t>
    </dgm:pt>
    <dgm:pt modelId="{248685E6-7088-417C-AA0B-D0148CA20D3B}">
      <dgm:prSet/>
      <dgm:spPr/>
      <dgm:t>
        <a:bodyPr/>
        <a:lstStyle/>
        <a:p>
          <a:r>
            <a:rPr lang="en-GB"/>
            <a:t>Could you use different words?</a:t>
          </a:r>
          <a:endParaRPr lang="en-US"/>
        </a:p>
      </dgm:t>
    </dgm:pt>
    <dgm:pt modelId="{BA5C1A32-0FD9-49D6-BE3D-8BD5F27A35EA}" type="parTrans" cxnId="{5DE63BE5-0391-46D3-9266-1878BD4F0036}">
      <dgm:prSet/>
      <dgm:spPr/>
      <dgm:t>
        <a:bodyPr/>
        <a:lstStyle/>
        <a:p>
          <a:endParaRPr lang="en-US"/>
        </a:p>
      </dgm:t>
    </dgm:pt>
    <dgm:pt modelId="{5C4E8F05-D0AE-4419-ABFF-DE8AF3F25BC2}" type="sibTrans" cxnId="{5DE63BE5-0391-46D3-9266-1878BD4F0036}">
      <dgm:prSet/>
      <dgm:spPr/>
      <dgm:t>
        <a:bodyPr/>
        <a:lstStyle/>
        <a:p>
          <a:endParaRPr lang="en-US"/>
        </a:p>
      </dgm:t>
    </dgm:pt>
    <dgm:pt modelId="{834B47B2-26CD-4181-BF14-3284CD0A55FF}">
      <dgm:prSet/>
      <dgm:spPr/>
      <dgm:t>
        <a:bodyPr/>
        <a:lstStyle/>
        <a:p>
          <a:r>
            <a:rPr lang="en-GB"/>
            <a:t>Could you change your sentence structure (grammar)?</a:t>
          </a:r>
          <a:endParaRPr lang="en-US"/>
        </a:p>
      </dgm:t>
    </dgm:pt>
    <dgm:pt modelId="{E2990A99-E0E7-4514-AAC1-27943C004210}" type="parTrans" cxnId="{1D6D7862-3FBA-44A3-A307-8407538340E7}">
      <dgm:prSet/>
      <dgm:spPr/>
      <dgm:t>
        <a:bodyPr/>
        <a:lstStyle/>
        <a:p>
          <a:endParaRPr lang="en-US"/>
        </a:p>
      </dgm:t>
    </dgm:pt>
    <dgm:pt modelId="{A130F31E-AA3B-4882-811D-49BE1AE33520}" type="sibTrans" cxnId="{1D6D7862-3FBA-44A3-A307-8407538340E7}">
      <dgm:prSet/>
      <dgm:spPr/>
      <dgm:t>
        <a:bodyPr/>
        <a:lstStyle/>
        <a:p>
          <a:endParaRPr lang="en-US"/>
        </a:p>
      </dgm:t>
    </dgm:pt>
    <dgm:pt modelId="{4ED89FAB-A23E-49EF-9A23-2FBAB29111B4}">
      <dgm:prSet/>
      <dgm:spPr/>
      <dgm:t>
        <a:bodyPr/>
        <a:lstStyle/>
        <a:p>
          <a:r>
            <a:rPr lang="en-GB"/>
            <a:t>Could you ‘chunk’ your information into smaller instructions?</a:t>
          </a:r>
          <a:endParaRPr lang="en-US"/>
        </a:p>
      </dgm:t>
    </dgm:pt>
    <dgm:pt modelId="{AF2778F4-8362-4EA0-9D22-B23BB89BC155}" type="parTrans" cxnId="{180B7ED1-CBE6-4C66-8EEC-685D1E1678CE}">
      <dgm:prSet/>
      <dgm:spPr/>
      <dgm:t>
        <a:bodyPr/>
        <a:lstStyle/>
        <a:p>
          <a:endParaRPr lang="en-US"/>
        </a:p>
      </dgm:t>
    </dgm:pt>
    <dgm:pt modelId="{B8CD779C-CB08-47C7-ABAD-ECE5A27EB2B2}" type="sibTrans" cxnId="{180B7ED1-CBE6-4C66-8EEC-685D1E1678CE}">
      <dgm:prSet/>
      <dgm:spPr/>
      <dgm:t>
        <a:bodyPr/>
        <a:lstStyle/>
        <a:p>
          <a:endParaRPr lang="en-US"/>
        </a:p>
      </dgm:t>
    </dgm:pt>
    <dgm:pt modelId="{8EA23C25-9A47-4070-964C-81FF116F3B37}">
      <dgm:prSet/>
      <dgm:spPr/>
      <dgm:t>
        <a:bodyPr/>
        <a:lstStyle/>
        <a:p>
          <a:r>
            <a:rPr lang="en-GB"/>
            <a:t>Repeat as often as needed</a:t>
          </a:r>
          <a:endParaRPr lang="en-US"/>
        </a:p>
      </dgm:t>
    </dgm:pt>
    <dgm:pt modelId="{ED545FEB-5275-403F-B3AD-EEF8EC4A3E2F}" type="parTrans" cxnId="{4739B6D7-560B-4D30-BDB6-C0AB2B04AC19}">
      <dgm:prSet/>
      <dgm:spPr/>
      <dgm:t>
        <a:bodyPr/>
        <a:lstStyle/>
        <a:p>
          <a:endParaRPr lang="en-US"/>
        </a:p>
      </dgm:t>
    </dgm:pt>
    <dgm:pt modelId="{B28EC578-3269-44DD-B256-7CD2ED840DC8}" type="sibTrans" cxnId="{4739B6D7-560B-4D30-BDB6-C0AB2B04AC19}">
      <dgm:prSet/>
      <dgm:spPr/>
      <dgm:t>
        <a:bodyPr/>
        <a:lstStyle/>
        <a:p>
          <a:endParaRPr lang="en-US"/>
        </a:p>
      </dgm:t>
    </dgm:pt>
    <dgm:pt modelId="{E6473303-E6BF-4E38-AFF3-9A40CA6E6384}">
      <dgm:prSet/>
      <dgm:spPr/>
      <dgm:t>
        <a:bodyPr/>
        <a:lstStyle/>
        <a:p>
          <a:r>
            <a:rPr lang="en-GB"/>
            <a:t>Give the students plenty of time to process language  this may feel uncomfortably long to you (Remember it is you that is uncomfortable with the wait not them), try counting to 10 while you wait for a response.</a:t>
          </a:r>
          <a:endParaRPr lang="en-US"/>
        </a:p>
      </dgm:t>
    </dgm:pt>
    <dgm:pt modelId="{DDA4EAB5-1664-40CC-A0CB-AB8907E4D1C8}" type="parTrans" cxnId="{F2C5976C-57C3-4814-A02E-C99FFFA8DCB6}">
      <dgm:prSet/>
      <dgm:spPr/>
      <dgm:t>
        <a:bodyPr/>
        <a:lstStyle/>
        <a:p>
          <a:endParaRPr lang="en-US"/>
        </a:p>
      </dgm:t>
    </dgm:pt>
    <dgm:pt modelId="{24A01729-10C2-4726-B46D-BC12310651D1}" type="sibTrans" cxnId="{F2C5976C-57C3-4814-A02E-C99FFFA8DCB6}">
      <dgm:prSet/>
      <dgm:spPr/>
      <dgm:t>
        <a:bodyPr/>
        <a:lstStyle/>
        <a:p>
          <a:endParaRPr lang="en-US"/>
        </a:p>
      </dgm:t>
    </dgm:pt>
    <dgm:pt modelId="{87AC604B-B57D-4090-9D4E-0EC8C960C40D}" type="pres">
      <dgm:prSet presAssocID="{F81D3A9F-02A8-4BBC-8E98-3A0D857F8886}" presName="linear" presStyleCnt="0">
        <dgm:presLayoutVars>
          <dgm:animLvl val="lvl"/>
          <dgm:resizeHandles val="exact"/>
        </dgm:presLayoutVars>
      </dgm:prSet>
      <dgm:spPr/>
      <dgm:t>
        <a:bodyPr/>
        <a:lstStyle/>
        <a:p>
          <a:endParaRPr lang="en-US"/>
        </a:p>
      </dgm:t>
    </dgm:pt>
    <dgm:pt modelId="{32FFD6A1-7565-4D45-B35E-2EDBCDC90933}" type="pres">
      <dgm:prSet presAssocID="{54FFD0B6-E0A5-4F1E-A4E4-6A492FD33BE0}" presName="parentText" presStyleLbl="node1" presStyleIdx="0" presStyleCnt="4">
        <dgm:presLayoutVars>
          <dgm:chMax val="0"/>
          <dgm:bulletEnabled val="1"/>
        </dgm:presLayoutVars>
      </dgm:prSet>
      <dgm:spPr/>
      <dgm:t>
        <a:bodyPr/>
        <a:lstStyle/>
        <a:p>
          <a:endParaRPr lang="en-US"/>
        </a:p>
      </dgm:t>
    </dgm:pt>
    <dgm:pt modelId="{2A5F6C2F-4AF3-4708-A581-9C47E03A4CD9}" type="pres">
      <dgm:prSet presAssocID="{A26915F1-312F-466C-AF7F-71639EC6DB01}" presName="spacer" presStyleCnt="0"/>
      <dgm:spPr/>
    </dgm:pt>
    <dgm:pt modelId="{80339490-AF1D-45E7-ACE2-7F972417CF2F}" type="pres">
      <dgm:prSet presAssocID="{596C7DB2-29BB-4CD3-BE9F-DF5538DB43F9}" presName="parentText" presStyleLbl="node1" presStyleIdx="1" presStyleCnt="4">
        <dgm:presLayoutVars>
          <dgm:chMax val="0"/>
          <dgm:bulletEnabled val="1"/>
        </dgm:presLayoutVars>
      </dgm:prSet>
      <dgm:spPr/>
      <dgm:t>
        <a:bodyPr/>
        <a:lstStyle/>
        <a:p>
          <a:endParaRPr lang="en-US"/>
        </a:p>
      </dgm:t>
    </dgm:pt>
    <dgm:pt modelId="{BF16441C-F3D1-414B-AE49-A4985AF3DF70}" type="pres">
      <dgm:prSet presAssocID="{0FD80AB3-2D2D-4BBA-8EDE-8DCBE3ED06B9}" presName="spacer" presStyleCnt="0"/>
      <dgm:spPr/>
    </dgm:pt>
    <dgm:pt modelId="{3BF3750F-8DAC-4F0B-9BE3-3495FDA47E92}" type="pres">
      <dgm:prSet presAssocID="{31A30ADA-AADE-49CE-A671-E575D354BF1A}" presName="parentText" presStyleLbl="node1" presStyleIdx="2" presStyleCnt="4">
        <dgm:presLayoutVars>
          <dgm:chMax val="0"/>
          <dgm:bulletEnabled val="1"/>
        </dgm:presLayoutVars>
      </dgm:prSet>
      <dgm:spPr/>
      <dgm:t>
        <a:bodyPr/>
        <a:lstStyle/>
        <a:p>
          <a:endParaRPr lang="en-US"/>
        </a:p>
      </dgm:t>
    </dgm:pt>
    <dgm:pt modelId="{99FC4F4D-9C52-49B5-B6F6-183E96BBC145}" type="pres">
      <dgm:prSet presAssocID="{31A30ADA-AADE-49CE-A671-E575D354BF1A}" presName="childText" presStyleLbl="revTx" presStyleIdx="0" presStyleCnt="1">
        <dgm:presLayoutVars>
          <dgm:bulletEnabled val="1"/>
        </dgm:presLayoutVars>
      </dgm:prSet>
      <dgm:spPr/>
      <dgm:t>
        <a:bodyPr/>
        <a:lstStyle/>
        <a:p>
          <a:endParaRPr lang="en-US"/>
        </a:p>
      </dgm:t>
    </dgm:pt>
    <dgm:pt modelId="{232A8B20-4C20-4BCC-85C1-259DCAC52C4D}" type="pres">
      <dgm:prSet presAssocID="{E6473303-E6BF-4E38-AFF3-9A40CA6E6384}" presName="parentText" presStyleLbl="node1" presStyleIdx="3" presStyleCnt="4">
        <dgm:presLayoutVars>
          <dgm:chMax val="0"/>
          <dgm:bulletEnabled val="1"/>
        </dgm:presLayoutVars>
      </dgm:prSet>
      <dgm:spPr/>
      <dgm:t>
        <a:bodyPr/>
        <a:lstStyle/>
        <a:p>
          <a:endParaRPr lang="en-US"/>
        </a:p>
      </dgm:t>
    </dgm:pt>
  </dgm:ptLst>
  <dgm:cxnLst>
    <dgm:cxn modelId="{9F69DCDF-BBFD-44D8-A1BD-A1B1C92BE83F}" type="presOf" srcId="{834B47B2-26CD-4181-BF14-3284CD0A55FF}" destId="{99FC4F4D-9C52-49B5-B6F6-183E96BBC145}" srcOrd="0" destOrd="1" presId="urn:microsoft.com/office/officeart/2005/8/layout/vList2"/>
    <dgm:cxn modelId="{2AF079BD-353A-47AA-BBFF-5F3699368E25}" type="presOf" srcId="{E6473303-E6BF-4E38-AFF3-9A40CA6E6384}" destId="{232A8B20-4C20-4BCC-85C1-259DCAC52C4D}" srcOrd="0" destOrd="0" presId="urn:microsoft.com/office/officeart/2005/8/layout/vList2"/>
    <dgm:cxn modelId="{6307AD36-B478-4258-B5F5-E8EEA38E56A0}" type="presOf" srcId="{31A30ADA-AADE-49CE-A671-E575D354BF1A}" destId="{3BF3750F-8DAC-4F0B-9BE3-3495FDA47E92}" srcOrd="0" destOrd="0" presId="urn:microsoft.com/office/officeart/2005/8/layout/vList2"/>
    <dgm:cxn modelId="{1D6D7862-3FBA-44A3-A307-8407538340E7}" srcId="{31A30ADA-AADE-49CE-A671-E575D354BF1A}" destId="{834B47B2-26CD-4181-BF14-3284CD0A55FF}" srcOrd="1" destOrd="0" parTransId="{E2990A99-E0E7-4514-AAC1-27943C004210}" sibTransId="{A130F31E-AA3B-4882-811D-49BE1AE33520}"/>
    <dgm:cxn modelId="{2A6A9DA1-A5E6-4F74-9D66-FAD6278772EB}" type="presOf" srcId="{4ED89FAB-A23E-49EF-9A23-2FBAB29111B4}" destId="{99FC4F4D-9C52-49B5-B6F6-183E96BBC145}" srcOrd="0" destOrd="2" presId="urn:microsoft.com/office/officeart/2005/8/layout/vList2"/>
    <dgm:cxn modelId="{9D248B50-581F-4969-A58C-904563FF5593}" type="presOf" srcId="{54FFD0B6-E0A5-4F1E-A4E4-6A492FD33BE0}" destId="{32FFD6A1-7565-4D45-B35E-2EDBCDC90933}" srcOrd="0" destOrd="0" presId="urn:microsoft.com/office/officeart/2005/8/layout/vList2"/>
    <dgm:cxn modelId="{49797EF6-5786-48D2-A67F-E3FB33F3A945}" type="presOf" srcId="{248685E6-7088-417C-AA0B-D0148CA20D3B}" destId="{99FC4F4D-9C52-49B5-B6F6-183E96BBC145}" srcOrd="0" destOrd="0" presId="urn:microsoft.com/office/officeart/2005/8/layout/vList2"/>
    <dgm:cxn modelId="{702801A0-8567-4191-AFA0-F1B529811023}" srcId="{F81D3A9F-02A8-4BBC-8E98-3A0D857F8886}" destId="{31A30ADA-AADE-49CE-A671-E575D354BF1A}" srcOrd="2" destOrd="0" parTransId="{20159C53-69F4-4BA3-AB2A-2BDF5A0B296E}" sibTransId="{94B715ED-86D6-440F-9656-D7A2B5E04C90}"/>
    <dgm:cxn modelId="{FDEDBD66-9600-42C5-B54C-5755D5F3F587}" srcId="{F81D3A9F-02A8-4BBC-8E98-3A0D857F8886}" destId="{54FFD0B6-E0A5-4F1E-A4E4-6A492FD33BE0}" srcOrd="0" destOrd="0" parTransId="{E7A413AE-99DB-4A99-9404-2F5B2CB78ED5}" sibTransId="{A26915F1-312F-466C-AF7F-71639EC6DB01}"/>
    <dgm:cxn modelId="{180B7ED1-CBE6-4C66-8EEC-685D1E1678CE}" srcId="{31A30ADA-AADE-49CE-A671-E575D354BF1A}" destId="{4ED89FAB-A23E-49EF-9A23-2FBAB29111B4}" srcOrd="2" destOrd="0" parTransId="{AF2778F4-8362-4EA0-9D22-B23BB89BC155}" sibTransId="{B8CD779C-CB08-47C7-ABAD-ECE5A27EB2B2}"/>
    <dgm:cxn modelId="{4739B6D7-560B-4D30-BDB6-C0AB2B04AC19}" srcId="{31A30ADA-AADE-49CE-A671-E575D354BF1A}" destId="{8EA23C25-9A47-4070-964C-81FF116F3B37}" srcOrd="3" destOrd="0" parTransId="{ED545FEB-5275-403F-B3AD-EEF8EC4A3E2F}" sibTransId="{B28EC578-3269-44DD-B256-7CD2ED840DC8}"/>
    <dgm:cxn modelId="{777C6886-6CE7-4152-AD49-483836742B57}" type="presOf" srcId="{F81D3A9F-02A8-4BBC-8E98-3A0D857F8886}" destId="{87AC604B-B57D-4090-9D4E-0EC8C960C40D}" srcOrd="0" destOrd="0" presId="urn:microsoft.com/office/officeart/2005/8/layout/vList2"/>
    <dgm:cxn modelId="{5DE63BE5-0391-46D3-9266-1878BD4F0036}" srcId="{31A30ADA-AADE-49CE-A671-E575D354BF1A}" destId="{248685E6-7088-417C-AA0B-D0148CA20D3B}" srcOrd="0" destOrd="0" parTransId="{BA5C1A32-0FD9-49D6-BE3D-8BD5F27A35EA}" sibTransId="{5C4E8F05-D0AE-4419-ABFF-DE8AF3F25BC2}"/>
    <dgm:cxn modelId="{F2C5976C-57C3-4814-A02E-C99FFFA8DCB6}" srcId="{F81D3A9F-02A8-4BBC-8E98-3A0D857F8886}" destId="{E6473303-E6BF-4E38-AFF3-9A40CA6E6384}" srcOrd="3" destOrd="0" parTransId="{DDA4EAB5-1664-40CC-A0CB-AB8907E4D1C8}" sibTransId="{24A01729-10C2-4726-B46D-BC12310651D1}"/>
    <dgm:cxn modelId="{A20FBD64-DC3E-4C48-9655-497995255738}" type="presOf" srcId="{8EA23C25-9A47-4070-964C-81FF116F3B37}" destId="{99FC4F4D-9C52-49B5-B6F6-183E96BBC145}" srcOrd="0" destOrd="3" presId="urn:microsoft.com/office/officeart/2005/8/layout/vList2"/>
    <dgm:cxn modelId="{31C63079-E773-4113-9D4E-E1A56FC185F8}" type="presOf" srcId="{596C7DB2-29BB-4CD3-BE9F-DF5538DB43F9}" destId="{80339490-AF1D-45E7-ACE2-7F972417CF2F}" srcOrd="0" destOrd="0" presId="urn:microsoft.com/office/officeart/2005/8/layout/vList2"/>
    <dgm:cxn modelId="{427429E7-E572-4F09-B141-B6688DF410B2}" srcId="{F81D3A9F-02A8-4BBC-8E98-3A0D857F8886}" destId="{596C7DB2-29BB-4CD3-BE9F-DF5538DB43F9}" srcOrd="1" destOrd="0" parTransId="{1CA03D1D-80ED-465B-881F-A323A85EF83A}" sibTransId="{0FD80AB3-2D2D-4BBA-8EDE-8DCBE3ED06B9}"/>
    <dgm:cxn modelId="{2A8DAF77-F5FE-44E7-8176-2D3C18889A5B}" type="presParOf" srcId="{87AC604B-B57D-4090-9D4E-0EC8C960C40D}" destId="{32FFD6A1-7565-4D45-B35E-2EDBCDC90933}" srcOrd="0" destOrd="0" presId="urn:microsoft.com/office/officeart/2005/8/layout/vList2"/>
    <dgm:cxn modelId="{175BE5FB-D87B-45B1-97E9-0699A3487D13}" type="presParOf" srcId="{87AC604B-B57D-4090-9D4E-0EC8C960C40D}" destId="{2A5F6C2F-4AF3-4708-A581-9C47E03A4CD9}" srcOrd="1" destOrd="0" presId="urn:microsoft.com/office/officeart/2005/8/layout/vList2"/>
    <dgm:cxn modelId="{0F1D6F8F-05E3-4A8D-8162-2B07245CD2F4}" type="presParOf" srcId="{87AC604B-B57D-4090-9D4E-0EC8C960C40D}" destId="{80339490-AF1D-45E7-ACE2-7F972417CF2F}" srcOrd="2" destOrd="0" presId="urn:microsoft.com/office/officeart/2005/8/layout/vList2"/>
    <dgm:cxn modelId="{AD8852BE-EC34-4B66-A653-A53973384B93}" type="presParOf" srcId="{87AC604B-B57D-4090-9D4E-0EC8C960C40D}" destId="{BF16441C-F3D1-414B-AE49-A4985AF3DF70}" srcOrd="3" destOrd="0" presId="urn:microsoft.com/office/officeart/2005/8/layout/vList2"/>
    <dgm:cxn modelId="{A1FEE5BA-FC40-4D54-845A-A416E6E36FE1}" type="presParOf" srcId="{87AC604B-B57D-4090-9D4E-0EC8C960C40D}" destId="{3BF3750F-8DAC-4F0B-9BE3-3495FDA47E92}" srcOrd="4" destOrd="0" presId="urn:microsoft.com/office/officeart/2005/8/layout/vList2"/>
    <dgm:cxn modelId="{70ACCFF5-DDB1-41DC-B4BB-754FDD82393C}" type="presParOf" srcId="{87AC604B-B57D-4090-9D4E-0EC8C960C40D}" destId="{99FC4F4D-9C52-49B5-B6F6-183E96BBC145}" srcOrd="5" destOrd="0" presId="urn:microsoft.com/office/officeart/2005/8/layout/vList2"/>
    <dgm:cxn modelId="{94EB2D46-CF67-49BB-A1A0-B7FE03D0E6CA}" type="presParOf" srcId="{87AC604B-B57D-4090-9D4E-0EC8C960C40D}" destId="{232A8B20-4C20-4BCC-85C1-259DCAC52C4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42D0F-AF61-47B9-A908-4D4A2925A349}">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16E9D-A1C4-4F64-9651-B8748C16B85E}">
      <dsp:nvSpPr>
        <dsp:cNvPr id="0" name=""/>
        <dsp:cNvSpPr/>
      </dsp:nvSpPr>
      <dsp:spPr>
        <a:xfrm>
          <a:off x="376092" y="280269"/>
          <a:ext cx="683804" cy="6838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2B2B8-C3FA-4482-B80B-C2E18B98C25F}">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100000"/>
            </a:lnSpc>
            <a:spcBef>
              <a:spcPct val="0"/>
            </a:spcBef>
            <a:spcAft>
              <a:spcPct val="35000"/>
            </a:spcAft>
          </a:pPr>
          <a:r>
            <a:rPr lang="en-US" sz="2500" b="1" kern="1200"/>
            <a:t>Communication </a:t>
          </a:r>
          <a:r>
            <a:rPr lang="en-US" sz="2500" kern="1200"/>
            <a:t>– This is the exchanging of messages and incorporates both verbal and non-verbal communication.</a:t>
          </a:r>
        </a:p>
      </dsp:txBody>
      <dsp:txXfrm>
        <a:off x="1435988" y="531"/>
        <a:ext cx="9079611" cy="1243280"/>
      </dsp:txXfrm>
    </dsp:sp>
    <dsp:sp modelId="{F11456D0-CEFE-4E19-A5A9-E47B01DD3A10}">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F1794-BF98-4766-ACB3-EF57F64EE3B5}">
      <dsp:nvSpPr>
        <dsp:cNvPr id="0" name=""/>
        <dsp:cNvSpPr/>
      </dsp:nvSpPr>
      <dsp:spPr>
        <a:xfrm>
          <a:off x="376092" y="1834369"/>
          <a:ext cx="683804" cy="6838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3A770-B62C-4035-BF21-9F7F5D25A839}">
      <dsp:nvSpPr>
        <dsp:cNvPr id="0" name=""/>
        <dsp:cNvSpPr/>
      </dsp:nvSpPr>
      <dsp:spPr>
        <a:xfrm>
          <a:off x="1435988" y="1554631"/>
          <a:ext cx="4732020"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100000"/>
            </a:lnSpc>
            <a:spcBef>
              <a:spcPct val="0"/>
            </a:spcBef>
            <a:spcAft>
              <a:spcPct val="35000"/>
            </a:spcAft>
          </a:pPr>
          <a:r>
            <a:rPr lang="en-US" sz="2500" b="1" kern="1200"/>
            <a:t>Language </a:t>
          </a:r>
          <a:r>
            <a:rPr lang="en-US" sz="2500" kern="1200"/>
            <a:t>– This can be separated into two areas:</a:t>
          </a:r>
        </a:p>
      </dsp:txBody>
      <dsp:txXfrm>
        <a:off x="1435988" y="1554631"/>
        <a:ext cx="4732020" cy="1243280"/>
      </dsp:txXfrm>
    </dsp:sp>
    <dsp:sp modelId="{175669DB-07FF-4EE8-97BF-0FA65309EE16}">
      <dsp:nvSpPr>
        <dsp:cNvPr id="0" name=""/>
        <dsp:cNvSpPr/>
      </dsp:nvSpPr>
      <dsp:spPr>
        <a:xfrm>
          <a:off x="6168008" y="1554631"/>
          <a:ext cx="434759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666750">
            <a:lnSpc>
              <a:spcPct val="100000"/>
            </a:lnSpc>
            <a:spcBef>
              <a:spcPct val="0"/>
            </a:spcBef>
            <a:spcAft>
              <a:spcPct val="35000"/>
            </a:spcAft>
          </a:pPr>
          <a:r>
            <a:rPr lang="en-US" sz="1500" b="1" kern="1200"/>
            <a:t>- Receptive skills</a:t>
          </a:r>
          <a:r>
            <a:rPr lang="en-US" sz="1500" kern="1200"/>
            <a:t>: our understanding of words and sentences</a:t>
          </a:r>
        </a:p>
        <a:p>
          <a:pPr lvl="0" algn="l" defTabSz="666750">
            <a:lnSpc>
              <a:spcPct val="100000"/>
            </a:lnSpc>
            <a:spcBef>
              <a:spcPct val="0"/>
            </a:spcBef>
            <a:spcAft>
              <a:spcPct val="35000"/>
            </a:spcAft>
          </a:pPr>
          <a:r>
            <a:rPr lang="en-US" sz="1500" kern="1200"/>
            <a:t>- </a:t>
          </a:r>
          <a:r>
            <a:rPr lang="en-US" sz="1500" b="1" kern="1200"/>
            <a:t>Expressive skills</a:t>
          </a:r>
          <a:r>
            <a:rPr lang="en-US" sz="1500" kern="1200"/>
            <a:t>:the words and sentences we use</a:t>
          </a:r>
        </a:p>
      </dsp:txBody>
      <dsp:txXfrm>
        <a:off x="6168008" y="1554631"/>
        <a:ext cx="4347591" cy="1243280"/>
      </dsp:txXfrm>
    </dsp:sp>
    <dsp:sp modelId="{9C7466A5-6701-4A51-B532-CABEE53598A0}">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5CD60A-8179-432C-86EB-7BDE261816E3}">
      <dsp:nvSpPr>
        <dsp:cNvPr id="0" name=""/>
        <dsp:cNvSpPr/>
      </dsp:nvSpPr>
      <dsp:spPr>
        <a:xfrm>
          <a:off x="376092" y="3388470"/>
          <a:ext cx="683804" cy="6838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BD3BC-5C5C-427B-8540-B19E0BEA3243}">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lvl="0" algn="l" defTabSz="1111250">
            <a:lnSpc>
              <a:spcPct val="100000"/>
            </a:lnSpc>
            <a:spcBef>
              <a:spcPct val="0"/>
            </a:spcBef>
            <a:spcAft>
              <a:spcPct val="35000"/>
            </a:spcAft>
          </a:pPr>
          <a:r>
            <a:rPr lang="en-US" sz="2500" b="1" kern="1200"/>
            <a:t>Speech </a:t>
          </a:r>
          <a:r>
            <a:rPr lang="en-US" sz="2500" kern="1200"/>
            <a:t>– This is the sounds that we use to form our words.</a:t>
          </a:r>
        </a:p>
      </dsp:txBody>
      <dsp:txXfrm>
        <a:off x="1435988" y="3108732"/>
        <a:ext cx="9079611"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FD6A1-7565-4D45-B35E-2EDBCDC90933}">
      <dsp:nvSpPr>
        <dsp:cNvPr id="0" name=""/>
        <dsp:cNvSpPr/>
      </dsp:nvSpPr>
      <dsp:spPr>
        <a:xfrm>
          <a:off x="0" y="207971"/>
          <a:ext cx="10515600"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How you talk to your students can have a big impact on how and if they respond.  How many pieces of information are you including in your sentences.  </a:t>
          </a:r>
          <a:endParaRPr lang="en-US" sz="1800" kern="1200"/>
        </a:p>
      </dsp:txBody>
      <dsp:txXfrm>
        <a:off x="34954" y="242925"/>
        <a:ext cx="10445692" cy="646132"/>
      </dsp:txXfrm>
    </dsp:sp>
    <dsp:sp modelId="{80339490-AF1D-45E7-ACE2-7F972417CF2F}">
      <dsp:nvSpPr>
        <dsp:cNvPr id="0" name=""/>
        <dsp:cNvSpPr/>
      </dsp:nvSpPr>
      <dsp:spPr>
        <a:xfrm>
          <a:off x="0" y="975851"/>
          <a:ext cx="10515600" cy="716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John go get your coat and bag and put your shoes on.  (7 key words need to be understood here)</a:t>
          </a:r>
          <a:endParaRPr lang="en-US" sz="1800" kern="1200"/>
        </a:p>
      </dsp:txBody>
      <dsp:txXfrm>
        <a:off x="34954" y="1010805"/>
        <a:ext cx="10445692" cy="646132"/>
      </dsp:txXfrm>
    </dsp:sp>
    <dsp:sp modelId="{3BF3750F-8DAC-4F0B-9BE3-3495FDA47E92}">
      <dsp:nvSpPr>
        <dsp:cNvPr id="0" name=""/>
        <dsp:cNvSpPr/>
      </dsp:nvSpPr>
      <dsp:spPr>
        <a:xfrm>
          <a:off x="0" y="1743731"/>
          <a:ext cx="10515600" cy="716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Think about how complicated is your language?</a:t>
          </a:r>
          <a:endParaRPr lang="en-US" sz="1800" kern="1200"/>
        </a:p>
      </dsp:txBody>
      <dsp:txXfrm>
        <a:off x="34954" y="1778685"/>
        <a:ext cx="10445692" cy="646132"/>
      </dsp:txXfrm>
    </dsp:sp>
    <dsp:sp modelId="{99FC4F4D-9C52-49B5-B6F6-183E96BBC145}">
      <dsp:nvSpPr>
        <dsp:cNvPr id="0" name=""/>
        <dsp:cNvSpPr/>
      </dsp:nvSpPr>
      <dsp:spPr>
        <a:xfrm>
          <a:off x="0" y="2459772"/>
          <a:ext cx="10515600"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GB" sz="1400" kern="1200"/>
            <a:t>Could you use different words?</a:t>
          </a:r>
          <a:endParaRPr lang="en-US" sz="1400" kern="1200"/>
        </a:p>
        <a:p>
          <a:pPr marL="114300" lvl="1" indent="-114300" algn="l" defTabSz="622300">
            <a:lnSpc>
              <a:spcPct val="90000"/>
            </a:lnSpc>
            <a:spcBef>
              <a:spcPct val="0"/>
            </a:spcBef>
            <a:spcAft>
              <a:spcPct val="20000"/>
            </a:spcAft>
            <a:buChar char="••"/>
          </a:pPr>
          <a:r>
            <a:rPr lang="en-GB" sz="1400" kern="1200"/>
            <a:t>Could you change your sentence structure (grammar)?</a:t>
          </a:r>
          <a:endParaRPr lang="en-US" sz="1400" kern="1200"/>
        </a:p>
        <a:p>
          <a:pPr marL="114300" lvl="1" indent="-114300" algn="l" defTabSz="622300">
            <a:lnSpc>
              <a:spcPct val="90000"/>
            </a:lnSpc>
            <a:spcBef>
              <a:spcPct val="0"/>
            </a:spcBef>
            <a:spcAft>
              <a:spcPct val="20000"/>
            </a:spcAft>
            <a:buChar char="••"/>
          </a:pPr>
          <a:r>
            <a:rPr lang="en-GB" sz="1400" kern="1200"/>
            <a:t>Could you ‘chunk’ your information into smaller instructions?</a:t>
          </a:r>
          <a:endParaRPr lang="en-US" sz="1400" kern="1200"/>
        </a:p>
        <a:p>
          <a:pPr marL="114300" lvl="1" indent="-114300" algn="l" defTabSz="622300">
            <a:lnSpc>
              <a:spcPct val="90000"/>
            </a:lnSpc>
            <a:spcBef>
              <a:spcPct val="0"/>
            </a:spcBef>
            <a:spcAft>
              <a:spcPct val="20000"/>
            </a:spcAft>
            <a:buChar char="••"/>
          </a:pPr>
          <a:r>
            <a:rPr lang="en-GB" sz="1400" kern="1200"/>
            <a:t>Repeat as often as needed</a:t>
          </a:r>
          <a:endParaRPr lang="en-US" sz="1400" kern="1200"/>
        </a:p>
      </dsp:txBody>
      <dsp:txXfrm>
        <a:off x="0" y="2459772"/>
        <a:ext cx="10515600" cy="968760"/>
      </dsp:txXfrm>
    </dsp:sp>
    <dsp:sp modelId="{232A8B20-4C20-4BCC-85C1-259DCAC52C4D}">
      <dsp:nvSpPr>
        <dsp:cNvPr id="0" name=""/>
        <dsp:cNvSpPr/>
      </dsp:nvSpPr>
      <dsp:spPr>
        <a:xfrm>
          <a:off x="0" y="3428532"/>
          <a:ext cx="10515600"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Give the students plenty of time to process language  this may feel uncomfortably long to you (Remember it is you that is uncomfortable with the wait not them), try counting to 10 while you wait for a response.</a:t>
          </a:r>
          <a:endParaRPr lang="en-US" sz="1800" kern="1200"/>
        </a:p>
      </dsp:txBody>
      <dsp:txXfrm>
        <a:off x="34954" y="3463486"/>
        <a:ext cx="10445692" cy="64613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4ACEF702-0714-4E08-A299-FB7CD6DD53DC}" type="datetimeFigureOut">
              <a:rPr lang="en-US" smtClean="0"/>
              <a:t>1/18/2023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B0F021-7EF0-4BDC-ABAA-3F31888D271E}" type="slidenum">
              <a:rPr lang="en-US" smtClean="0"/>
              <a:t>‹#›</a:t>
            </a:fld>
            <a:endParaRPr lang="en-US"/>
          </a:p>
        </p:txBody>
      </p:sp>
    </p:spTree>
    <p:extLst>
      <p:ext uri="{BB962C8B-B14F-4D97-AF65-F5344CB8AC3E}">
        <p14:creationId xmlns:p14="http://schemas.microsoft.com/office/powerpoint/2010/main" val="39040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13835DD-85A7-4A1D-B5D6-4471BFC8E4FB}"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45845-826A-4014-B98A-97266F3057F4}" type="slidenum">
              <a:rPr lang="en-US" smtClean="0"/>
              <a:t>‹#›</a:t>
            </a:fld>
            <a:endParaRPr lang="en-US"/>
          </a:p>
        </p:txBody>
      </p:sp>
    </p:spTree>
    <p:extLst>
      <p:ext uri="{BB962C8B-B14F-4D97-AF65-F5344CB8AC3E}">
        <p14:creationId xmlns:p14="http://schemas.microsoft.com/office/powerpoint/2010/main" val="177586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F277823-FCFD-4BFE-BBE6-51888F043CA8}" type="slidenum">
              <a:rPr lang="en-GB" altLang="en-US" sz="1200" smtClean="0"/>
              <a:pPr/>
              <a:t>2</a:t>
            </a:fld>
            <a:endParaRPr lang="en-GB"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9779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fld id="{F5A4B474-E011-41A4-84CE-D52460ACD2EA}" type="slidenum">
              <a:rPr lang="en-GB" altLang="en-US" sz="1200" smtClean="0"/>
              <a:pPr/>
              <a:t>3</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9511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5D9709-B5DB-4429-A54F-1A9ADB317921}"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Jane Mullen Speech Therapy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7020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2B0392-D82F-46FF-8AB5-F609336D1993}" type="datetime1">
              <a:rPr lang="en-US" smtClean="0"/>
              <a:t>1/18/2023</a:t>
            </a:fld>
            <a:endParaRPr lang="en-US"/>
          </a:p>
        </p:txBody>
      </p:sp>
      <p:sp>
        <p:nvSpPr>
          <p:cNvPr id="5" name="Footer Placeholder 4"/>
          <p:cNvSpPr>
            <a:spLocks noGrp="1"/>
          </p:cNvSpPr>
          <p:nvPr>
            <p:ph type="ftr" sz="quarter" idx="11"/>
          </p:nvPr>
        </p:nvSpPr>
        <p:spPr/>
        <p:txBody>
          <a:bodyPr/>
          <a:lstStyle/>
          <a:p>
            <a:r>
              <a:rPr lang="en-US"/>
              <a:t>Jane Mullen Speech Therapy Ltd.</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5794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AE7EE00-60DF-4588-A35F-AFBFD8B00AA3}" type="datetime1">
              <a:rPr lang="en-US" smtClean="0"/>
              <a:t>1/18/2023</a:t>
            </a:fld>
            <a:endParaRPr lang="en-US"/>
          </a:p>
        </p:txBody>
      </p:sp>
      <p:sp>
        <p:nvSpPr>
          <p:cNvPr id="5" name="Footer Placeholder 4"/>
          <p:cNvSpPr>
            <a:spLocks noGrp="1"/>
          </p:cNvSpPr>
          <p:nvPr>
            <p:ph type="ftr" sz="quarter" idx="11"/>
          </p:nvPr>
        </p:nvSpPr>
        <p:spPr/>
        <p:txBody>
          <a:bodyPr/>
          <a:lstStyle/>
          <a:p>
            <a:r>
              <a:rPr lang="en-US"/>
              <a:t>Jane Mullen Speech Therapy Ltd.</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7449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5642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84741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dt" sz="half" idx="10"/>
          </p:nvPr>
        </p:nvSpPr>
        <p:spPr>
          <a:ln/>
        </p:spPr>
        <p:txBody>
          <a:bodyPr/>
          <a:lstStyle>
            <a:lvl1pPr>
              <a:defRPr/>
            </a:lvl1pPr>
          </a:lstStyle>
          <a:p>
            <a:pPr>
              <a:defRPr/>
            </a:pPr>
            <a:fld id="{66D1EC73-C645-485B-ABC2-6E9306C2A2A4}" type="datetime1">
              <a:rPr lang="en-US" smtClean="0"/>
              <a:t>1/18/2023</a:t>
            </a:fld>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Jane Mullen Speech Therapy Ltd.</a:t>
            </a:r>
          </a:p>
        </p:txBody>
      </p:sp>
      <p:sp>
        <p:nvSpPr>
          <p:cNvPr id="7" name="Rectangle 29"/>
          <p:cNvSpPr>
            <a:spLocks noGrp="1" noChangeArrowheads="1"/>
          </p:cNvSpPr>
          <p:nvPr>
            <p:ph type="sldNum" sz="quarter" idx="12"/>
          </p:nvPr>
        </p:nvSpPr>
        <p:spPr>
          <a:ln/>
        </p:spPr>
        <p:txBody>
          <a:bodyPr/>
          <a:lstStyle>
            <a:lvl1pPr>
              <a:defRPr/>
            </a:lvl1pPr>
          </a:lstStyle>
          <a:p>
            <a:pPr>
              <a:defRPr/>
            </a:pPr>
            <a:fld id="{166C49A0-DA8A-465D-ACC3-F0D5FB83EB1A}" type="slidenum">
              <a:rPr lang="en-US"/>
              <a:pPr>
                <a:defRPr/>
              </a:pPr>
              <a:t>‹#›</a:t>
            </a:fld>
            <a:endParaRPr lang="en-US"/>
          </a:p>
        </p:txBody>
      </p:sp>
    </p:spTree>
    <p:extLst>
      <p:ext uri="{BB962C8B-B14F-4D97-AF65-F5344CB8AC3E}">
        <p14:creationId xmlns:p14="http://schemas.microsoft.com/office/powerpoint/2010/main" val="184830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EADDA27-1699-4EF8-9E5E-C1646D51A41F}" type="datetime1">
              <a:rPr lang="en-US" smtClean="0"/>
              <a:t>1/18/2023</a:t>
            </a:fld>
            <a:endParaRPr lang="en-US"/>
          </a:p>
        </p:txBody>
      </p:sp>
      <p:sp>
        <p:nvSpPr>
          <p:cNvPr id="8" name="Footer Placeholder 7"/>
          <p:cNvSpPr>
            <a:spLocks noGrp="1"/>
          </p:cNvSpPr>
          <p:nvPr>
            <p:ph type="ftr" sz="quarter" idx="11"/>
          </p:nvPr>
        </p:nvSpPr>
        <p:spPr/>
        <p:txBody>
          <a:bodyPr/>
          <a:lstStyle/>
          <a:p>
            <a:r>
              <a:rPr lang="en-US"/>
              <a:t>Jane Mullen Speech Therapy Ltd.</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7051548" y="969336"/>
            <a:ext cx="487375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7051548" y="328278"/>
            <a:ext cx="487375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1908975" y="969336"/>
            <a:ext cx="4873752"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908975" y="328278"/>
            <a:ext cx="4873752"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81234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200" userDrawn="1">
          <p15:clr>
            <a:srgbClr val="FBAE40"/>
          </p15:clr>
        </p15:guide>
        <p15:guide id="3" pos="75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7F01EF-A910-47B7-8988-27B6DCCA784E}" type="datetime1">
              <a:rPr lang="en-US" smtClean="0"/>
              <a:t>1/18/2023</a:t>
            </a:fld>
            <a:endParaRPr lang="en-US"/>
          </a:p>
        </p:txBody>
      </p:sp>
      <p:sp>
        <p:nvSpPr>
          <p:cNvPr id="5" name="Footer Placeholder 4"/>
          <p:cNvSpPr>
            <a:spLocks noGrp="1"/>
          </p:cNvSpPr>
          <p:nvPr>
            <p:ph type="ftr" sz="quarter" idx="11"/>
          </p:nvPr>
        </p:nvSpPr>
        <p:spPr/>
        <p:txBody>
          <a:bodyPr/>
          <a:lstStyle/>
          <a:p>
            <a:r>
              <a:rPr lang="en-US"/>
              <a:t>Jane Mullen Speech Therapy Ltd.</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7728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DE5A64-6DA3-4EBF-BB53-6BC154F24E1C}" type="datetime1">
              <a:rPr lang="en-US" smtClean="0"/>
              <a:t>1/18/2023</a:t>
            </a:fld>
            <a:endParaRPr lang="en-US"/>
          </a:p>
        </p:txBody>
      </p:sp>
      <p:sp>
        <p:nvSpPr>
          <p:cNvPr id="5" name="Footer Placeholder 4"/>
          <p:cNvSpPr>
            <a:spLocks noGrp="1"/>
          </p:cNvSpPr>
          <p:nvPr>
            <p:ph type="ftr" sz="quarter" idx="11"/>
          </p:nvPr>
        </p:nvSpPr>
        <p:spPr/>
        <p:txBody>
          <a:bodyPr/>
          <a:lstStyle/>
          <a:p>
            <a:r>
              <a:rPr lang="en-US"/>
              <a:t>Jane Mullen Speech Therapy Ltd.</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6657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D65C7-2591-42E1-AFED-72403BC45F83}" type="datetime1">
              <a:rPr lang="en-US" smtClean="0"/>
              <a:t>1/18/2023</a:t>
            </a:fld>
            <a:endParaRPr lang="en-US"/>
          </a:p>
        </p:txBody>
      </p:sp>
      <p:sp>
        <p:nvSpPr>
          <p:cNvPr id="6" name="Footer Placeholder 5"/>
          <p:cNvSpPr>
            <a:spLocks noGrp="1"/>
          </p:cNvSpPr>
          <p:nvPr>
            <p:ph type="ftr" sz="quarter" idx="11"/>
          </p:nvPr>
        </p:nvSpPr>
        <p:spPr/>
        <p:txBody>
          <a:bodyPr/>
          <a:lstStyle/>
          <a:p>
            <a:r>
              <a:rPr lang="en-US"/>
              <a:t>Jane Mullen Speech Therapy Ltd.</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1970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200" userDrawn="1">
          <p15:clr>
            <a:srgbClr val="FBAE40"/>
          </p15:clr>
        </p15:guide>
        <p15:guide id="4" pos="7512"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2E0B36-30FB-405B-A0D6-78C25081C334}" type="datetime1">
              <a:rPr lang="en-US" smtClean="0"/>
              <a:t>1/18/2023</a:t>
            </a:fld>
            <a:endParaRPr lang="en-US"/>
          </a:p>
        </p:txBody>
      </p:sp>
      <p:sp>
        <p:nvSpPr>
          <p:cNvPr id="8" name="Footer Placeholder 7"/>
          <p:cNvSpPr>
            <a:spLocks noGrp="1"/>
          </p:cNvSpPr>
          <p:nvPr>
            <p:ph type="ftr" sz="quarter" idx="11"/>
          </p:nvPr>
        </p:nvSpPr>
        <p:spPr/>
        <p:txBody>
          <a:bodyPr/>
          <a:lstStyle/>
          <a:p>
            <a:r>
              <a:rPr lang="en-US"/>
              <a:t>Jane Mullen Speech Therapy Ltd.</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5115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200" userDrawn="1">
          <p15:clr>
            <a:srgbClr val="FBAE40"/>
          </p15:clr>
        </p15:guide>
        <p15:guide id="3" pos="751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9E3C3D-B4AA-42CA-8BDA-ED650D8C170E}" type="datetime1">
              <a:rPr lang="en-US" smtClean="0"/>
              <a:t>1/18/2023</a:t>
            </a:fld>
            <a:endParaRPr lang="en-US"/>
          </a:p>
        </p:txBody>
      </p:sp>
      <p:sp>
        <p:nvSpPr>
          <p:cNvPr id="4" name="Footer Placeholder 3"/>
          <p:cNvSpPr>
            <a:spLocks noGrp="1"/>
          </p:cNvSpPr>
          <p:nvPr>
            <p:ph type="ftr" sz="quarter" idx="11"/>
          </p:nvPr>
        </p:nvSpPr>
        <p:spPr/>
        <p:txBody>
          <a:bodyPr/>
          <a:lstStyle/>
          <a:p>
            <a:r>
              <a:rPr lang="en-US"/>
              <a:t>Jane Mullen Speech Therapy Ltd.</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4755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0C230-AC73-4BF1-9288-43011AF7D83B}" type="datetime1">
              <a:rPr lang="en-US" smtClean="0"/>
              <a:t>1/18/2023</a:t>
            </a:fld>
            <a:endParaRPr lang="en-US"/>
          </a:p>
        </p:txBody>
      </p:sp>
      <p:sp>
        <p:nvSpPr>
          <p:cNvPr id="3" name="Footer Placeholder 2"/>
          <p:cNvSpPr>
            <a:spLocks noGrp="1"/>
          </p:cNvSpPr>
          <p:nvPr>
            <p:ph type="ftr" sz="quarter" idx="11"/>
          </p:nvPr>
        </p:nvSpPr>
        <p:spPr/>
        <p:txBody>
          <a:bodyPr/>
          <a:lstStyle/>
          <a:p>
            <a:r>
              <a:rPr lang="en-US"/>
              <a:t>Jane Mullen Speech Therapy Ltd.</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21504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43CDBA-A02F-45F3-8C5C-C61507C20BDD}" type="datetime1">
              <a:rPr lang="en-US" smtClean="0"/>
              <a:t>1/18/2023</a:t>
            </a:fld>
            <a:endParaRPr lang="en-US"/>
          </a:p>
        </p:txBody>
      </p:sp>
      <p:sp>
        <p:nvSpPr>
          <p:cNvPr id="6" name="Footer Placeholder 5"/>
          <p:cNvSpPr>
            <a:spLocks noGrp="1"/>
          </p:cNvSpPr>
          <p:nvPr>
            <p:ph type="ftr" sz="quarter" idx="11"/>
          </p:nvPr>
        </p:nvSpPr>
        <p:spPr/>
        <p:txBody>
          <a:bodyPr/>
          <a:lstStyle/>
          <a:p>
            <a:r>
              <a:rPr lang="en-US"/>
              <a:t>Jane Mullen Speech Therapy Ltd.</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2194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2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DD399A-1CF3-4957-98D5-ED078379AD91}" type="datetime1">
              <a:rPr lang="en-US" smtClean="0"/>
              <a:t>1/18/2023</a:t>
            </a:fld>
            <a:endParaRPr lang="en-US"/>
          </a:p>
        </p:txBody>
      </p:sp>
      <p:sp>
        <p:nvSpPr>
          <p:cNvPr id="6" name="Footer Placeholder 5"/>
          <p:cNvSpPr>
            <a:spLocks noGrp="1"/>
          </p:cNvSpPr>
          <p:nvPr>
            <p:ph type="ftr" sz="quarter" idx="11"/>
          </p:nvPr>
        </p:nvSpPr>
        <p:spPr/>
        <p:txBody>
          <a:bodyPr/>
          <a:lstStyle/>
          <a:p>
            <a:r>
              <a:rPr lang="en-US"/>
              <a:t>Jane Mullen Speech Therapy Ltd.</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953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966E2-155A-428E-BB1E-149BF606E8FC}" type="datetime1">
              <a:rPr lang="en-US" smtClean="0"/>
              <a:t>1/18/2023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Jane Mullen Speech Therapy Ltd.</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grpSp>
        <p:nvGrpSpPr>
          <p:cNvPr id="7" name="Group 6"/>
          <p:cNvGrpSpPr/>
          <p:nvPr userDrawn="1"/>
        </p:nvGrpSpPr>
        <p:grpSpPr>
          <a:xfrm>
            <a:off x="-13023" y="-5589"/>
            <a:ext cx="1482350" cy="6868109"/>
            <a:chOff x="-13023" y="-5589"/>
            <a:chExt cx="1482350" cy="6868109"/>
          </a:xfrm>
        </p:grpSpPr>
        <p:grpSp>
          <p:nvGrpSpPr>
            <p:cNvPr id="8" name="Group 7"/>
            <p:cNvGrpSpPr/>
            <p:nvPr userDrawn="1"/>
          </p:nvGrpSpPr>
          <p:grpSpPr>
            <a:xfrm>
              <a:off x="20147" y="-5589"/>
              <a:ext cx="1397008" cy="6858000"/>
              <a:chOff x="1097" y="-4624"/>
              <a:chExt cx="1397008" cy="6857406"/>
            </a:xfrm>
          </p:grpSpPr>
          <p:sp>
            <p:nvSpPr>
              <p:cNvPr id="11" name="Freeform 4"/>
              <p:cNvSpPr>
                <a:spLocks/>
              </p:cNvSpPr>
              <p:nvPr/>
            </p:nvSpPr>
            <p:spPr bwMode="ltGray">
              <a:xfrm flipH="1">
                <a:off x="13149" y="-4624"/>
                <a:ext cx="1367425" cy="6837767"/>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w="9525">
                <a:solidFill>
                  <a:schemeClr val="tx1"/>
                </a:solidFill>
                <a:round/>
                <a:headEnd/>
                <a:tailEnd/>
              </a:ln>
            </p:spPr>
            <p:txBody>
              <a:bodyPr wrap="none" anchor="ctr"/>
              <a:lstStyle/>
              <a:p>
                <a:endParaRPr lang="en-US"/>
              </a:p>
            </p:txBody>
          </p:sp>
          <p:sp>
            <p:nvSpPr>
              <p:cNvPr id="12" name="Freeform 5"/>
              <p:cNvSpPr>
                <a:spLocks/>
              </p:cNvSpPr>
              <p:nvPr/>
            </p:nvSpPr>
            <p:spPr bwMode="ltGray">
              <a:xfrm flipH="1">
                <a:off x="13149" y="1692618"/>
                <a:ext cx="1367425" cy="50107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solidFill>
                  <a:schemeClr val="tx1"/>
                </a:solidFill>
                <a:round/>
                <a:headEnd/>
                <a:tailEnd/>
              </a:ln>
            </p:spPr>
            <p:txBody>
              <a:bodyPr wrap="none" anchor="ctr"/>
              <a:lstStyle/>
              <a:p>
                <a:endParaRPr lang="en-US"/>
              </a:p>
            </p:txBody>
          </p:sp>
          <p:sp>
            <p:nvSpPr>
              <p:cNvPr id="13" name="Freeform 6"/>
              <p:cNvSpPr>
                <a:spLocks/>
              </p:cNvSpPr>
              <p:nvPr/>
            </p:nvSpPr>
            <p:spPr bwMode="ltGray">
              <a:xfrm flipH="1">
                <a:off x="14245" y="1286160"/>
                <a:ext cx="1367425" cy="5022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solidFill>
                  <a:schemeClr val="tx1"/>
                </a:solidFill>
                <a:round/>
                <a:headEnd/>
                <a:tailEnd/>
              </a:ln>
            </p:spPr>
            <p:txBody>
              <a:bodyPr wrap="none" anchor="ctr"/>
              <a:lstStyle/>
              <a:p>
                <a:endParaRPr lang="en-US"/>
              </a:p>
            </p:txBody>
          </p:sp>
          <p:sp>
            <p:nvSpPr>
              <p:cNvPr id="14" name="Freeform 7"/>
              <p:cNvSpPr>
                <a:spLocks/>
              </p:cNvSpPr>
              <p:nvPr/>
            </p:nvSpPr>
            <p:spPr bwMode="ltGray">
              <a:xfrm flipH="1">
                <a:off x="13149" y="148913"/>
                <a:ext cx="1367425" cy="303504"/>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solidFill>
                  <a:schemeClr val="tx2"/>
                </a:solidFill>
                <a:round/>
                <a:headEnd/>
                <a:tailEnd/>
              </a:ln>
            </p:spPr>
            <p:txBody>
              <a:bodyPr wrap="none" anchor="ctr"/>
              <a:lstStyle/>
              <a:p>
                <a:endParaRPr lang="en-US"/>
              </a:p>
            </p:txBody>
          </p:sp>
          <p:sp>
            <p:nvSpPr>
              <p:cNvPr id="15" name="Freeform 8"/>
              <p:cNvSpPr>
                <a:spLocks/>
              </p:cNvSpPr>
              <p:nvPr/>
            </p:nvSpPr>
            <p:spPr bwMode="ltGray">
              <a:xfrm flipH="1">
                <a:off x="14245" y="983847"/>
                <a:ext cx="1367425" cy="3499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solidFill>
                  <a:schemeClr val="tx1"/>
                </a:solidFill>
                <a:round/>
                <a:headEnd/>
                <a:tailEnd/>
              </a:ln>
            </p:spPr>
            <p:txBody>
              <a:bodyPr wrap="none" anchor="ctr"/>
              <a:lstStyle/>
              <a:p>
                <a:endParaRPr lang="en-US"/>
              </a:p>
            </p:txBody>
          </p:sp>
          <p:sp>
            <p:nvSpPr>
              <p:cNvPr id="16" name="Freeform 9"/>
              <p:cNvSpPr>
                <a:spLocks/>
              </p:cNvSpPr>
              <p:nvPr/>
            </p:nvSpPr>
            <p:spPr bwMode="ltGray">
              <a:xfrm flipH="1">
                <a:off x="14245" y="679152"/>
                <a:ext cx="1367425" cy="430857"/>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endParaRPr lang="en-US"/>
              </a:p>
            </p:txBody>
          </p:sp>
          <p:sp>
            <p:nvSpPr>
              <p:cNvPr id="17" name="Freeform 10"/>
              <p:cNvSpPr>
                <a:spLocks/>
              </p:cNvSpPr>
              <p:nvPr/>
            </p:nvSpPr>
            <p:spPr bwMode="ltGray">
              <a:xfrm flipH="1">
                <a:off x="13149" y="371483"/>
                <a:ext cx="1384956" cy="374917"/>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solidFill>
                  <a:schemeClr val="tx1"/>
                </a:solidFill>
                <a:round/>
                <a:headEnd/>
                <a:tailEnd/>
              </a:ln>
            </p:spPr>
            <p:txBody>
              <a:bodyPr wrap="none" anchor="ctr"/>
              <a:lstStyle/>
              <a:p>
                <a:endParaRPr lang="en-US"/>
              </a:p>
            </p:txBody>
          </p:sp>
          <p:sp>
            <p:nvSpPr>
              <p:cNvPr id="18" name="Freeform 11"/>
              <p:cNvSpPr>
                <a:spLocks/>
              </p:cNvSpPr>
              <p:nvPr/>
            </p:nvSpPr>
            <p:spPr bwMode="ltGray">
              <a:xfrm flipH="1">
                <a:off x="2192" y="3939738"/>
                <a:ext cx="1367425" cy="50107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solidFill>
                  <a:schemeClr val="tx1"/>
                </a:solidFill>
                <a:round/>
                <a:headEnd/>
                <a:tailEnd/>
              </a:ln>
            </p:spPr>
            <p:txBody>
              <a:bodyPr wrap="none" anchor="ctr"/>
              <a:lstStyle/>
              <a:p>
                <a:endParaRPr lang="en-US"/>
              </a:p>
            </p:txBody>
          </p:sp>
          <p:sp>
            <p:nvSpPr>
              <p:cNvPr id="19" name="Freeform 12"/>
              <p:cNvSpPr>
                <a:spLocks/>
              </p:cNvSpPr>
              <p:nvPr/>
            </p:nvSpPr>
            <p:spPr bwMode="ltGray">
              <a:xfrm flipH="1">
                <a:off x="3288" y="3533280"/>
                <a:ext cx="1367425" cy="5022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solidFill>
                  <a:schemeClr val="tx1"/>
                </a:solidFill>
                <a:round/>
                <a:headEnd/>
                <a:tailEnd/>
              </a:ln>
            </p:spPr>
            <p:txBody>
              <a:bodyPr wrap="none" anchor="ctr"/>
              <a:lstStyle/>
              <a:p>
                <a:endParaRPr lang="en-US"/>
              </a:p>
            </p:txBody>
          </p:sp>
          <p:sp>
            <p:nvSpPr>
              <p:cNvPr id="20" name="Freeform 13"/>
              <p:cNvSpPr>
                <a:spLocks/>
              </p:cNvSpPr>
              <p:nvPr/>
            </p:nvSpPr>
            <p:spPr bwMode="ltGray">
              <a:xfrm flipH="1">
                <a:off x="2192" y="2394843"/>
                <a:ext cx="1367425" cy="303504"/>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solidFill>
                  <a:schemeClr val="tx2"/>
                </a:solidFill>
                <a:round/>
                <a:headEnd/>
                <a:tailEnd/>
              </a:ln>
            </p:spPr>
            <p:txBody>
              <a:bodyPr wrap="none" anchor="ctr"/>
              <a:lstStyle/>
              <a:p>
                <a:endParaRPr lang="en-US"/>
              </a:p>
            </p:txBody>
          </p:sp>
          <p:sp>
            <p:nvSpPr>
              <p:cNvPr id="21" name="Freeform 14"/>
              <p:cNvSpPr>
                <a:spLocks/>
              </p:cNvSpPr>
              <p:nvPr/>
            </p:nvSpPr>
            <p:spPr bwMode="ltGray">
              <a:xfrm flipH="1">
                <a:off x="3288" y="3229776"/>
                <a:ext cx="1367425" cy="3499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solidFill>
                  <a:schemeClr val="tx1"/>
                </a:solidFill>
                <a:round/>
                <a:headEnd/>
                <a:tailEnd/>
              </a:ln>
            </p:spPr>
            <p:txBody>
              <a:bodyPr wrap="none" anchor="ctr"/>
              <a:lstStyle/>
              <a:p>
                <a:endParaRPr lang="en-US"/>
              </a:p>
            </p:txBody>
          </p:sp>
          <p:sp>
            <p:nvSpPr>
              <p:cNvPr id="22" name="Freeform 15"/>
              <p:cNvSpPr>
                <a:spLocks/>
              </p:cNvSpPr>
              <p:nvPr/>
            </p:nvSpPr>
            <p:spPr bwMode="ltGray">
              <a:xfrm flipH="1">
                <a:off x="2192" y="2926868"/>
                <a:ext cx="1367425" cy="429666"/>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endParaRPr lang="en-US"/>
              </a:p>
            </p:txBody>
          </p:sp>
          <p:sp>
            <p:nvSpPr>
              <p:cNvPr id="23" name="Freeform 16"/>
              <p:cNvSpPr>
                <a:spLocks/>
              </p:cNvSpPr>
              <p:nvPr/>
            </p:nvSpPr>
            <p:spPr bwMode="ltGray">
              <a:xfrm flipH="1">
                <a:off x="3288" y="2616817"/>
                <a:ext cx="1384956" cy="376107"/>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solidFill>
                  <a:schemeClr val="tx1"/>
                </a:solidFill>
                <a:round/>
                <a:headEnd/>
                <a:tailEnd/>
              </a:ln>
            </p:spPr>
            <p:txBody>
              <a:bodyPr wrap="none" anchor="ctr"/>
              <a:lstStyle/>
              <a:p>
                <a:endParaRPr lang="en-US"/>
              </a:p>
            </p:txBody>
          </p:sp>
          <p:sp>
            <p:nvSpPr>
              <p:cNvPr id="24" name="Freeform 17"/>
              <p:cNvSpPr>
                <a:spLocks/>
              </p:cNvSpPr>
              <p:nvPr/>
            </p:nvSpPr>
            <p:spPr bwMode="ltGray">
              <a:xfrm flipH="1">
                <a:off x="13149" y="4970461"/>
                <a:ext cx="1367425" cy="50107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solidFill>
                  <a:schemeClr val="tx1"/>
                </a:solidFill>
                <a:round/>
                <a:headEnd/>
                <a:tailEnd/>
              </a:ln>
            </p:spPr>
            <p:txBody>
              <a:bodyPr wrap="none" anchor="ctr"/>
              <a:lstStyle/>
              <a:p>
                <a:endParaRPr lang="en-US"/>
              </a:p>
            </p:txBody>
          </p:sp>
          <p:sp>
            <p:nvSpPr>
              <p:cNvPr id="25" name="Freeform 18"/>
              <p:cNvSpPr>
                <a:spLocks/>
              </p:cNvSpPr>
              <p:nvPr/>
            </p:nvSpPr>
            <p:spPr bwMode="ltGray">
              <a:xfrm flipH="1">
                <a:off x="14245" y="4564004"/>
                <a:ext cx="1367425" cy="502269"/>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26" name="Freeform 19"/>
              <p:cNvSpPr>
                <a:spLocks/>
              </p:cNvSpPr>
              <p:nvPr/>
            </p:nvSpPr>
            <p:spPr bwMode="ltGray">
              <a:xfrm flipH="1">
                <a:off x="2192" y="5672686"/>
                <a:ext cx="1367425" cy="303504"/>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solidFill>
                  <a:schemeClr val="tx2"/>
                </a:solidFill>
                <a:round/>
                <a:headEnd/>
                <a:tailEnd/>
              </a:ln>
            </p:spPr>
            <p:txBody>
              <a:bodyPr wrap="none" anchor="ctr"/>
              <a:lstStyle/>
              <a:p>
                <a:endParaRPr lang="en-US"/>
              </a:p>
            </p:txBody>
          </p:sp>
          <p:sp>
            <p:nvSpPr>
              <p:cNvPr id="27" name="Freeform 20"/>
              <p:cNvSpPr>
                <a:spLocks/>
              </p:cNvSpPr>
              <p:nvPr/>
            </p:nvSpPr>
            <p:spPr bwMode="ltGray">
              <a:xfrm rot="16200000" flipH="1">
                <a:off x="512729" y="5994798"/>
                <a:ext cx="346352" cy="1369616"/>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solidFill>
                  <a:schemeClr val="tx1"/>
                </a:solidFill>
                <a:round/>
                <a:headEnd/>
                <a:tailEnd/>
              </a:ln>
            </p:spPr>
            <p:txBody>
              <a:bodyPr wrap="none" anchor="ctr"/>
              <a:lstStyle/>
              <a:p>
                <a:endParaRPr lang="en-US"/>
              </a:p>
            </p:txBody>
          </p:sp>
          <p:sp>
            <p:nvSpPr>
              <p:cNvPr id="28" name="Freeform 21"/>
              <p:cNvSpPr>
                <a:spLocks/>
              </p:cNvSpPr>
              <p:nvPr/>
            </p:nvSpPr>
            <p:spPr bwMode="ltGray">
              <a:xfrm flipH="1">
                <a:off x="2192" y="6204711"/>
                <a:ext cx="1367425" cy="429666"/>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solidFill>
                  <a:schemeClr val="tx1"/>
                </a:solidFill>
                <a:round/>
                <a:headEnd/>
                <a:tailEnd/>
              </a:ln>
            </p:spPr>
            <p:txBody>
              <a:bodyPr wrap="none" anchor="ctr"/>
              <a:lstStyle/>
              <a:p>
                <a:endParaRPr lang="en-US"/>
              </a:p>
            </p:txBody>
          </p:sp>
          <p:sp>
            <p:nvSpPr>
              <p:cNvPr id="29" name="Freeform 22"/>
              <p:cNvSpPr>
                <a:spLocks/>
              </p:cNvSpPr>
              <p:nvPr/>
            </p:nvSpPr>
            <p:spPr bwMode="ltGray">
              <a:xfrm flipH="1">
                <a:off x="3288" y="5894661"/>
                <a:ext cx="1384956" cy="376107"/>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solidFill>
                  <a:schemeClr val="tx1"/>
                </a:solidFill>
                <a:round/>
                <a:headEnd/>
                <a:tailEnd/>
              </a:ln>
            </p:spPr>
            <p:txBody>
              <a:bodyPr wrap="none" anchor="ctr"/>
              <a:lstStyle/>
              <a:p>
                <a:endParaRPr lang="en-US"/>
              </a:p>
            </p:txBody>
          </p:sp>
        </p:grpSp>
        <p:sp>
          <p:nvSpPr>
            <p:cNvPr id="9" name="Freeform 23"/>
            <p:cNvSpPr>
              <a:spLocks/>
            </p:cNvSpPr>
            <p:nvPr/>
          </p:nvSpPr>
          <p:spPr bwMode="ltGray">
            <a:xfrm rot="16200000" flipH="1">
              <a:off x="-2995169" y="2977523"/>
              <a:ext cx="6867143" cy="902851"/>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 name="Freeform 24"/>
            <p:cNvSpPr>
              <a:spLocks/>
            </p:cNvSpPr>
            <p:nvPr/>
          </p:nvSpPr>
          <p:spPr bwMode="ltGray">
            <a:xfrm rot="16200000" flipH="1">
              <a:off x="-2170536" y="3221067"/>
              <a:ext cx="6865553" cy="414172"/>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75580818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68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de@chatterjacks.co.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makaton.org/aboutMakat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7663"/>
            <a:ext cx="9144000" cy="2387600"/>
          </a:xfrm>
        </p:spPr>
        <p:txBody>
          <a:bodyPr/>
          <a:lstStyle/>
          <a:p>
            <a:r>
              <a:rPr lang="en-GB" dirty="0"/>
              <a:t>Communication</a:t>
            </a:r>
            <a:br>
              <a:rPr lang="en-GB" dirty="0"/>
            </a:br>
            <a:r>
              <a:rPr lang="en-GB" dirty="0"/>
              <a:t>Brookfields School</a:t>
            </a:r>
          </a:p>
        </p:txBody>
      </p:sp>
      <p:sp>
        <p:nvSpPr>
          <p:cNvPr id="3" name="Subtitle 2"/>
          <p:cNvSpPr>
            <a:spLocks noGrp="1"/>
          </p:cNvSpPr>
          <p:nvPr>
            <p:ph type="subTitle" idx="1"/>
          </p:nvPr>
        </p:nvSpPr>
        <p:spPr>
          <a:xfrm>
            <a:off x="1524000" y="2735263"/>
            <a:ext cx="9144000" cy="1011237"/>
          </a:xfrm>
        </p:spPr>
        <p:txBody>
          <a:bodyPr/>
          <a:lstStyle/>
          <a:p>
            <a:r>
              <a:rPr lang="en-GB" dirty="0"/>
              <a:t>Jude Inman </a:t>
            </a:r>
          </a:p>
          <a:p>
            <a:r>
              <a:rPr lang="en-GB" dirty="0"/>
              <a:t>(Independent Speech and Language Practitioner)</a:t>
            </a:r>
          </a:p>
          <a:p>
            <a:endParaRPr lang="en-GB" dirty="0"/>
          </a:p>
          <a:p>
            <a:endParaRPr lang="en-GB" dirty="0"/>
          </a:p>
          <a:p>
            <a:endParaRPr lang="en-GB" dirty="0"/>
          </a:p>
        </p:txBody>
      </p:sp>
      <p:sp>
        <p:nvSpPr>
          <p:cNvPr id="7" name="Date Placeholder 6">
            <a:extLst>
              <a:ext uri="{FF2B5EF4-FFF2-40B4-BE49-F238E27FC236}">
                <a16:creationId xmlns:a16="http://schemas.microsoft.com/office/drawing/2014/main" id="{1F123DAB-DDB9-A12C-4A00-777A458C657A}"/>
              </a:ext>
            </a:extLst>
          </p:cNvPr>
          <p:cNvSpPr>
            <a:spLocks noGrp="1"/>
          </p:cNvSpPr>
          <p:nvPr>
            <p:ph type="dt" sz="half" idx="10"/>
          </p:nvPr>
        </p:nvSpPr>
        <p:spPr/>
        <p:txBody>
          <a:bodyPr/>
          <a:lstStyle/>
          <a:p>
            <a:fld id="{7B2BDE03-505F-4BF6-A18F-E96D2E26A3A6}" type="datetime1">
              <a:rPr lang="en-US" smtClean="0"/>
              <a:t>1/18/2023</a:t>
            </a:fld>
            <a:endParaRPr lang="en-US" dirty="0"/>
          </a:p>
        </p:txBody>
      </p:sp>
      <p:sp>
        <p:nvSpPr>
          <p:cNvPr id="8" name="Footer Placeholder 7">
            <a:extLst>
              <a:ext uri="{FF2B5EF4-FFF2-40B4-BE49-F238E27FC236}">
                <a16:creationId xmlns:a16="http://schemas.microsoft.com/office/drawing/2014/main" id="{61132211-99BA-F5DC-521A-5FF97FC6911D}"/>
              </a:ext>
            </a:extLst>
          </p:cNvPr>
          <p:cNvSpPr>
            <a:spLocks noGrp="1"/>
          </p:cNvSpPr>
          <p:nvPr>
            <p:ph type="ftr" sz="quarter" idx="11"/>
          </p:nvPr>
        </p:nvSpPr>
        <p:spPr/>
        <p:txBody>
          <a:bodyPr/>
          <a:lstStyle/>
          <a:p>
            <a:r>
              <a:rPr lang="en-US"/>
              <a:t>Jane Mullen Speech Therapy Ltd.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5493559"/>
            <a:ext cx="4026255" cy="1281081"/>
          </a:xfrm>
          <a:prstGeom prst="rect">
            <a:avLst/>
          </a:prstGeom>
        </p:spPr>
      </p:pic>
      <p:sp>
        <p:nvSpPr>
          <p:cNvPr id="5" name="Rectangle 4"/>
          <p:cNvSpPr/>
          <p:nvPr/>
        </p:nvSpPr>
        <p:spPr>
          <a:xfrm>
            <a:off x="2241550" y="3852267"/>
            <a:ext cx="7708900" cy="1588127"/>
          </a:xfrm>
          <a:prstGeom prst="rect">
            <a:avLst/>
          </a:prstGeom>
        </p:spPr>
        <p:txBody>
          <a:bodyPr wrap="square">
            <a:spAutoFit/>
          </a:bodyPr>
          <a:lstStyle/>
          <a:p>
            <a:pPr>
              <a:lnSpc>
                <a:spcPct val="90000"/>
              </a:lnSpc>
            </a:pPr>
            <a:r>
              <a:rPr lang="en-GB" altLang="en-US" dirty="0">
                <a:latin typeface="Tahoma" panose="020B0604030504040204" pitchFamily="34" charset="0"/>
              </a:rPr>
              <a:t>E-mail me:</a:t>
            </a:r>
          </a:p>
          <a:p>
            <a:pPr>
              <a:lnSpc>
                <a:spcPct val="90000"/>
              </a:lnSpc>
            </a:pPr>
            <a:r>
              <a:rPr lang="en-GB" altLang="en-US" dirty="0">
                <a:solidFill>
                  <a:schemeClr val="bg2"/>
                </a:solidFill>
                <a:latin typeface="Tahoma" panose="020B0604030504040204" pitchFamily="34" charset="0"/>
                <a:hlinkClick r:id="rId3"/>
              </a:rPr>
              <a:t>Jude@chatterjacks.co.uk</a:t>
            </a:r>
            <a:endParaRPr lang="en-GB" altLang="en-US" dirty="0">
              <a:solidFill>
                <a:schemeClr val="bg2"/>
              </a:solidFill>
              <a:latin typeface="Tahoma" panose="020B0604030504040204" pitchFamily="34" charset="0"/>
            </a:endParaRPr>
          </a:p>
          <a:p>
            <a:pPr>
              <a:lnSpc>
                <a:spcPct val="90000"/>
              </a:lnSpc>
            </a:pPr>
            <a:endParaRPr lang="en-GB" altLang="en-US" dirty="0">
              <a:solidFill>
                <a:schemeClr val="bg2"/>
              </a:solidFill>
              <a:latin typeface="Tahoma" panose="020B0604030504040204" pitchFamily="34" charset="0"/>
            </a:endParaRPr>
          </a:p>
          <a:p>
            <a:pPr>
              <a:lnSpc>
                <a:spcPct val="90000"/>
              </a:lnSpc>
            </a:pPr>
            <a:r>
              <a:rPr lang="en-GB" altLang="en-US" dirty="0">
                <a:latin typeface="Tahoma" panose="020B0604030504040204" pitchFamily="34" charset="0"/>
              </a:rPr>
              <a:t>Talk to me: I'm in school every Wednesday in the Louise's room or around school</a:t>
            </a:r>
            <a:endParaRPr lang="en-GB" altLang="en-US" dirty="0">
              <a:solidFill>
                <a:schemeClr val="accent1"/>
              </a:solidFill>
              <a:latin typeface="Tahoma" panose="020B0604030504040204" pitchFamily="34" charset="0"/>
            </a:endParaRPr>
          </a:p>
          <a:p>
            <a:pPr>
              <a:lnSpc>
                <a:spcPct val="90000"/>
              </a:lnSpc>
            </a:pPr>
            <a:endParaRPr lang="en-GB" altLang="en-US" dirty="0">
              <a:solidFill>
                <a:schemeClr val="accent1"/>
              </a:solidFill>
              <a:latin typeface="Tahoma" panose="020B0604030504040204" pitchFamily="34" charset="0"/>
            </a:endParaRPr>
          </a:p>
        </p:txBody>
      </p:sp>
    </p:spTree>
    <p:extLst>
      <p:ext uri="{BB962C8B-B14F-4D97-AF65-F5344CB8AC3E}">
        <p14:creationId xmlns:p14="http://schemas.microsoft.com/office/powerpoint/2010/main" val="296509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6719" y="457200"/>
            <a:ext cx="9894293" cy="1215754"/>
          </a:xfrm>
        </p:spPr>
        <p:txBody>
          <a:bodyPr anchor="b">
            <a:normAutofit fontScale="90000"/>
          </a:bodyPr>
          <a:lstStyle/>
          <a:p>
            <a:r>
              <a:rPr lang="en-GB" sz="4600" b="1" dirty="0"/>
              <a:t>PODD  </a:t>
            </a:r>
            <a:br>
              <a:rPr lang="en-GB" sz="4600" b="1" dirty="0"/>
            </a:br>
            <a:r>
              <a:rPr lang="en-GB" sz="4600" b="1" dirty="0"/>
              <a:t>(Pragmatic Organisation Dynamic Display)</a:t>
            </a:r>
          </a:p>
        </p:txBody>
      </p:sp>
      <p:sp>
        <p:nvSpPr>
          <p:cNvPr id="3" name="Content Placeholder 2"/>
          <p:cNvSpPr>
            <a:spLocks noGrp="1"/>
          </p:cNvSpPr>
          <p:nvPr>
            <p:ph idx="1"/>
          </p:nvPr>
        </p:nvSpPr>
        <p:spPr>
          <a:xfrm>
            <a:off x="1554479" y="2093976"/>
            <a:ext cx="5731565" cy="4096512"/>
          </a:xfrm>
        </p:spPr>
        <p:txBody>
          <a:bodyPr anchor="t">
            <a:normAutofit lnSpcReduction="10000"/>
          </a:bodyPr>
          <a:lstStyle/>
          <a:p>
            <a:r>
              <a:rPr lang="en-GB" sz="1500" dirty="0"/>
              <a:t>PODD books are large communication books that look really large at first sight but they work on the principle that all words should be available instead of a restricted number as were once used in communication books so the user has the potential to talk about whatever they wish.  It involves turning pages to get to categories.</a:t>
            </a:r>
          </a:p>
          <a:p>
            <a:r>
              <a:rPr lang="en-GB" sz="1500" dirty="0"/>
              <a:t>The PODD communication system is taught through a focus on natural language stimulation, where visual language is modelled alongside verbal. </a:t>
            </a:r>
          </a:p>
          <a:p>
            <a:r>
              <a:rPr lang="en-GB" sz="1500" dirty="0"/>
              <a:t>The adult language partner points to the symbols representing the key words of her sentence while speaking. The children therefore see picture symbols used for an entire range of functions by capable communication partners, and in doing so learn how to use this communication method within natural settings. This way of communicating echoes how typically developing children learn language. </a:t>
            </a:r>
          </a:p>
          <a:p>
            <a:r>
              <a:rPr lang="en-GB" sz="1500" dirty="0"/>
              <a:t>The consistent use of picture information alongside verbal also plays to the visual strengths of ASD learners, and helps with their understanding of instructions, information and questions as well as showing them a means of expressing themselves </a:t>
            </a:r>
          </a:p>
        </p:txBody>
      </p:sp>
      <p:sp>
        <p:nvSpPr>
          <p:cNvPr id="4" name="Date Placeholder 3">
            <a:extLst>
              <a:ext uri="{FF2B5EF4-FFF2-40B4-BE49-F238E27FC236}">
                <a16:creationId xmlns:a16="http://schemas.microsoft.com/office/drawing/2014/main" id="{ED527899-D2BF-996F-CF7C-87E10E3A9CD4}"/>
              </a:ext>
            </a:extLst>
          </p:cNvPr>
          <p:cNvSpPr>
            <a:spLocks noGrp="1"/>
          </p:cNvSpPr>
          <p:nvPr>
            <p:ph type="dt" sz="half" idx="10"/>
          </p:nvPr>
        </p:nvSpPr>
        <p:spPr/>
        <p:txBody>
          <a:bodyPr>
            <a:normAutofit/>
          </a:bodyPr>
          <a:lstStyle/>
          <a:p>
            <a:pPr>
              <a:spcAft>
                <a:spcPts val="600"/>
              </a:spcAft>
            </a:pPr>
            <a:fld id="{F4685351-5F9A-4471-9E35-E79FC21E6A0B}"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0C0F0E9D-05EA-BC9F-311D-78D28FC6F9A2}"/>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6" name="Picture 8" descr="Image result for PODD">
            <a:extLst>
              <a:ext uri="{FF2B5EF4-FFF2-40B4-BE49-F238E27FC236}">
                <a16:creationId xmlns:a16="http://schemas.microsoft.com/office/drawing/2014/main" id="{C97E9D55-82AA-28A9-A431-94958E6987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88" r="15926"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4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5119" y="416560"/>
            <a:ext cx="9995893" cy="1256394"/>
          </a:xfrm>
        </p:spPr>
        <p:txBody>
          <a:bodyPr anchor="b">
            <a:normAutofit fontScale="90000"/>
          </a:bodyPr>
          <a:lstStyle/>
          <a:p>
            <a:r>
              <a:rPr lang="en-GB" sz="4600" b="1" dirty="0"/>
              <a:t>The Grid </a:t>
            </a:r>
            <a:br>
              <a:rPr lang="en-GB" sz="4600" b="1" dirty="0"/>
            </a:br>
            <a:r>
              <a:rPr lang="en-GB" sz="4600" b="1" dirty="0"/>
              <a:t>(an example of a dynamic speech device)</a:t>
            </a:r>
          </a:p>
        </p:txBody>
      </p:sp>
      <p:sp>
        <p:nvSpPr>
          <p:cNvPr id="3" name="Content Placeholder 2"/>
          <p:cNvSpPr>
            <a:spLocks noGrp="1"/>
          </p:cNvSpPr>
          <p:nvPr>
            <p:ph idx="1"/>
          </p:nvPr>
        </p:nvSpPr>
        <p:spPr>
          <a:xfrm>
            <a:off x="1595119" y="2093976"/>
            <a:ext cx="5690926" cy="4096512"/>
          </a:xfrm>
        </p:spPr>
        <p:txBody>
          <a:bodyPr anchor="t">
            <a:normAutofit/>
          </a:bodyPr>
          <a:lstStyle/>
          <a:p>
            <a:r>
              <a:rPr lang="en-GB" sz="2200" dirty="0"/>
              <a:t>This is a programme which can be used on </a:t>
            </a:r>
            <a:r>
              <a:rPr lang="en-GB" sz="2200" dirty="0" err="1"/>
              <a:t>Ipad</a:t>
            </a:r>
            <a:r>
              <a:rPr lang="en-GB" sz="2200" dirty="0"/>
              <a:t> or computer or a designated device to create a dynamic communication device.</a:t>
            </a:r>
          </a:p>
          <a:p>
            <a:r>
              <a:rPr lang="en-GB" sz="2200" dirty="0"/>
              <a:t>It has pre-programmed set phrases and words in there and when you press a button it will automatically switch to a connected page and predict what you want to say then speak it for you.</a:t>
            </a:r>
          </a:p>
          <a:p>
            <a:r>
              <a:rPr lang="en-GB" sz="2200" dirty="0"/>
              <a:t>These devices are useful when the understanding of language is good and they student can categorise but there is no speech or unclear speech.</a:t>
            </a:r>
          </a:p>
          <a:p>
            <a:pPr marL="0" indent="0">
              <a:buNone/>
            </a:pPr>
            <a:endParaRPr lang="en-GB" sz="2200" dirty="0"/>
          </a:p>
        </p:txBody>
      </p:sp>
      <p:sp>
        <p:nvSpPr>
          <p:cNvPr id="4" name="Date Placeholder 3">
            <a:extLst>
              <a:ext uri="{FF2B5EF4-FFF2-40B4-BE49-F238E27FC236}">
                <a16:creationId xmlns:a16="http://schemas.microsoft.com/office/drawing/2014/main" id="{67DFA31C-B576-3ACF-4CB4-62F5FD184176}"/>
              </a:ext>
            </a:extLst>
          </p:cNvPr>
          <p:cNvSpPr>
            <a:spLocks noGrp="1"/>
          </p:cNvSpPr>
          <p:nvPr>
            <p:ph type="dt" sz="half" idx="10"/>
          </p:nvPr>
        </p:nvSpPr>
        <p:spPr/>
        <p:txBody>
          <a:bodyPr>
            <a:normAutofit/>
          </a:bodyPr>
          <a:lstStyle/>
          <a:p>
            <a:pPr>
              <a:spcAft>
                <a:spcPts val="600"/>
              </a:spcAft>
            </a:pPr>
            <a:fld id="{F3CF76EF-65E8-40CF-AE53-1E40E2DA1168}"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FDDB040D-88E4-7B87-E930-4B4136E2700B}"/>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6" name="Picture 2" descr="Image result for grid player">
            <a:extLst>
              <a:ext uri="{FF2B5EF4-FFF2-40B4-BE49-F238E27FC236}">
                <a16:creationId xmlns:a16="http://schemas.microsoft.com/office/drawing/2014/main" id="{10FA451C-2DBC-7B29-72F8-7D275ED03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89" r="1905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4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6079" y="497840"/>
            <a:ext cx="9934933" cy="1175114"/>
          </a:xfrm>
        </p:spPr>
        <p:txBody>
          <a:bodyPr anchor="b">
            <a:normAutofit/>
          </a:bodyPr>
          <a:lstStyle/>
          <a:p>
            <a:r>
              <a:rPr lang="en-GB" sz="5400" b="1" dirty="0"/>
              <a:t>Intensive interaction</a:t>
            </a:r>
          </a:p>
        </p:txBody>
      </p:sp>
      <p:sp>
        <p:nvSpPr>
          <p:cNvPr id="3" name="Content Placeholder 2"/>
          <p:cNvSpPr>
            <a:spLocks noGrp="1"/>
          </p:cNvSpPr>
          <p:nvPr>
            <p:ph idx="1"/>
          </p:nvPr>
        </p:nvSpPr>
        <p:spPr>
          <a:xfrm>
            <a:off x="1503679" y="1672954"/>
            <a:ext cx="5782365" cy="4517534"/>
          </a:xfrm>
        </p:spPr>
        <p:txBody>
          <a:bodyPr anchor="t">
            <a:normAutofit lnSpcReduction="10000"/>
          </a:bodyPr>
          <a:lstStyle/>
          <a:p>
            <a:r>
              <a:rPr lang="en-GB" sz="1700" dirty="0"/>
              <a:t>This is an approach created by Dave Hewitt it works by developing enjoyable and relaxed interaction sequences between an adult and a child. </a:t>
            </a:r>
            <a:r>
              <a:rPr lang="en-GB" sz="1700" dirty="0" err="1"/>
              <a:t>E.g</a:t>
            </a:r>
            <a:r>
              <a:rPr lang="en-GB" sz="1700" dirty="0"/>
              <a:t> copying a noise or a movement. It is in these sequences of turn taking that the basics of communication are gradually rehearsed and learnt </a:t>
            </a:r>
          </a:p>
          <a:p>
            <a:r>
              <a:rPr lang="en-GB" sz="1700" dirty="0"/>
              <a:t>The adult simply watches observes and joins in with a behaviour. </a:t>
            </a:r>
          </a:p>
          <a:p>
            <a:r>
              <a:rPr lang="en-GB" sz="1700" dirty="0"/>
              <a:t>This simple principle is the one used by adults in interaction with babies during the first year. The first year is the period of development when a baby carries out intense and very rapid learning of the fundamentals of communication. </a:t>
            </a:r>
          </a:p>
          <a:p>
            <a:r>
              <a:rPr lang="en-GB" sz="1700" dirty="0"/>
              <a:t>Intensive interaction needs to be done often, it can be quite intense, but also fun-filled, playful and enjoyable. Both participants should be at ease with enjoyment of the activity as the main motivation.</a:t>
            </a:r>
          </a:p>
          <a:p>
            <a:r>
              <a:rPr lang="en-GB" sz="1700" dirty="0"/>
              <a:t>For more information and training dates http://www.intensiveinteraction.co.uk/</a:t>
            </a:r>
          </a:p>
          <a:p>
            <a:endParaRPr lang="en-GB" sz="1700" dirty="0"/>
          </a:p>
        </p:txBody>
      </p:sp>
      <p:sp>
        <p:nvSpPr>
          <p:cNvPr id="4" name="Date Placeholder 3">
            <a:extLst>
              <a:ext uri="{FF2B5EF4-FFF2-40B4-BE49-F238E27FC236}">
                <a16:creationId xmlns:a16="http://schemas.microsoft.com/office/drawing/2014/main" id="{AE5904DE-9207-AA49-C231-35644C54A83C}"/>
              </a:ext>
            </a:extLst>
          </p:cNvPr>
          <p:cNvSpPr>
            <a:spLocks noGrp="1"/>
          </p:cNvSpPr>
          <p:nvPr>
            <p:ph type="dt" sz="half" idx="10"/>
          </p:nvPr>
        </p:nvSpPr>
        <p:spPr/>
        <p:txBody>
          <a:bodyPr>
            <a:normAutofit/>
          </a:bodyPr>
          <a:lstStyle/>
          <a:p>
            <a:pPr>
              <a:spcAft>
                <a:spcPts val="600"/>
              </a:spcAft>
            </a:pPr>
            <a:fld id="{144EA6B1-71A6-4C99-943D-3D2BA2CEB80E}"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8E70324D-6D0C-F328-223A-A3FBE0C493D6}"/>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6" name="Picture 2" descr="Image result for intensive interaction">
            <a:extLst>
              <a:ext uri="{FF2B5EF4-FFF2-40B4-BE49-F238E27FC236}">
                <a16:creationId xmlns:a16="http://schemas.microsoft.com/office/drawing/2014/main" id="{A498881D-18A3-3F1A-8BE4-2ADBE6399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79" r="23990"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0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57188"/>
            <a:ext cx="10515600" cy="1133499"/>
          </a:xfrm>
        </p:spPr>
        <p:txBody>
          <a:bodyPr>
            <a:normAutofit/>
          </a:bodyPr>
          <a:lstStyle/>
          <a:p>
            <a:pPr algn="ctr"/>
            <a:r>
              <a:rPr lang="en-GB" sz="5200" b="1"/>
              <a:t>Words (You)</a:t>
            </a:r>
          </a:p>
        </p:txBody>
      </p:sp>
      <p:graphicFrame>
        <p:nvGraphicFramePr>
          <p:cNvPr id="7" name="Content Placeholder 2">
            <a:extLst>
              <a:ext uri="{FF2B5EF4-FFF2-40B4-BE49-F238E27FC236}">
                <a16:creationId xmlns:a16="http://schemas.microsoft.com/office/drawing/2014/main" id="{A1EDBA88-979F-081E-4B82-9969CBFE313C}"/>
              </a:ext>
            </a:extLst>
          </p:cNvPr>
          <p:cNvGraphicFramePr>
            <a:graphicFrameLocks noGrp="1"/>
          </p:cNvGraphicFramePr>
          <p:nvPr>
            <p:ph idx="1"/>
            <p:extLst>
              <p:ext uri="{D42A27DB-BD31-4B8C-83A1-F6EECF244321}">
                <p14:modId xmlns:p14="http://schemas.microsoft.com/office/powerpoint/2010/main" val="214887927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FC9135C-16BC-E005-0950-64E014D482AF}"/>
              </a:ext>
            </a:extLst>
          </p:cNvPr>
          <p:cNvSpPr>
            <a:spLocks noGrp="1"/>
          </p:cNvSpPr>
          <p:nvPr>
            <p:ph type="dt" sz="half" idx="10"/>
          </p:nvPr>
        </p:nvSpPr>
        <p:spPr/>
        <p:txBody>
          <a:bodyPr>
            <a:normAutofit/>
          </a:bodyPr>
          <a:lstStyle/>
          <a:p>
            <a:pPr>
              <a:spcAft>
                <a:spcPts val="600"/>
              </a:spcAft>
            </a:pPr>
            <a:fld id="{013F1CF6-F5CB-46B4-939B-20F84F62B1BD}"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04356D7E-016A-94E5-7A01-918412440E3C}"/>
              </a:ext>
            </a:extLst>
          </p:cNvPr>
          <p:cNvSpPr>
            <a:spLocks noGrp="1"/>
          </p:cNvSpPr>
          <p:nvPr>
            <p:ph type="ftr" sz="quarter" idx="11"/>
          </p:nvPr>
        </p:nvSpPr>
        <p:spPr/>
        <p:txBody>
          <a:bodyPr>
            <a:normAutofit/>
          </a:bodyPr>
          <a:lstStyle/>
          <a:p>
            <a:pPr>
              <a:spcAft>
                <a:spcPts val="600"/>
              </a:spcAft>
            </a:pPr>
            <a:r>
              <a:rPr lang="en-US"/>
              <a:t>Jane Mullen Speech Therapy Ltd.</a:t>
            </a:r>
          </a:p>
        </p:txBody>
      </p:sp>
    </p:spTree>
    <p:extLst>
      <p:ext uri="{BB962C8B-B14F-4D97-AF65-F5344CB8AC3E}">
        <p14:creationId xmlns:p14="http://schemas.microsoft.com/office/powerpoint/2010/main" val="317877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5440" y="538480"/>
            <a:ext cx="3834384" cy="1582928"/>
          </a:xfrm>
        </p:spPr>
        <p:txBody>
          <a:bodyPr anchor="b">
            <a:normAutofit/>
          </a:bodyPr>
          <a:lstStyle/>
          <a:p>
            <a:r>
              <a:rPr lang="en-GB" sz="5400" b="1" dirty="0"/>
              <a:t>Behaviour</a:t>
            </a:r>
          </a:p>
        </p:txBody>
      </p:sp>
      <p:sp>
        <p:nvSpPr>
          <p:cNvPr id="3" name="Content Placeholder 2"/>
          <p:cNvSpPr>
            <a:spLocks noGrp="1"/>
          </p:cNvSpPr>
          <p:nvPr>
            <p:ph idx="1"/>
          </p:nvPr>
        </p:nvSpPr>
        <p:spPr>
          <a:xfrm>
            <a:off x="1615440" y="2499360"/>
            <a:ext cx="3834384" cy="3709416"/>
          </a:xfrm>
        </p:spPr>
        <p:txBody>
          <a:bodyPr anchor="t">
            <a:normAutofit/>
          </a:bodyPr>
          <a:lstStyle/>
          <a:p>
            <a:r>
              <a:rPr lang="en-GB" sz="2200" dirty="0"/>
              <a:t>Don’t forget all behaviours are a form of communication to understand what a child is trying to tell us we need to be detectives and explore everything we can think of from</a:t>
            </a:r>
            <a:r>
              <a:rPr lang="en-GB" sz="2200" i="1" dirty="0"/>
              <a:t> </a:t>
            </a:r>
            <a:r>
              <a:rPr lang="en-GB" sz="2200" dirty="0"/>
              <a:t>the environment, what is being asked of them, the home environment, their sensory needs to even the weather. </a:t>
            </a:r>
          </a:p>
        </p:txBody>
      </p:sp>
      <p:sp>
        <p:nvSpPr>
          <p:cNvPr id="4" name="Date Placeholder 3">
            <a:extLst>
              <a:ext uri="{FF2B5EF4-FFF2-40B4-BE49-F238E27FC236}">
                <a16:creationId xmlns:a16="http://schemas.microsoft.com/office/drawing/2014/main" id="{B807D87B-58CD-FA01-B1EA-F27E4428B58E}"/>
              </a:ext>
            </a:extLst>
          </p:cNvPr>
          <p:cNvSpPr>
            <a:spLocks noGrp="1"/>
          </p:cNvSpPr>
          <p:nvPr>
            <p:ph type="dt" sz="half" idx="10"/>
          </p:nvPr>
        </p:nvSpPr>
        <p:spPr/>
        <p:txBody>
          <a:bodyPr>
            <a:normAutofit/>
          </a:bodyPr>
          <a:lstStyle/>
          <a:p>
            <a:pPr>
              <a:spcAft>
                <a:spcPts val="600"/>
              </a:spcAft>
            </a:pPr>
            <a:fld id="{BAD201F3-2B32-4149-82BF-ACEE6F153F5F}"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4621BAEC-11F4-EC1A-C41A-0E63DF9E3EFC}"/>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14338" name="Picture 2" descr="Image result for good luck"/>
          <p:cNvPicPr>
            <a:picLocks noChangeAspect="1" noChangeArrowheads="1"/>
          </p:cNvPicPr>
          <p:nvPr/>
        </p:nvPicPr>
        <p:blipFill rotWithShape="1">
          <a:blip r:embed="rId2">
            <a:extLst>
              <a:ext uri="{28A0092B-C50C-407E-A947-70E740481C1C}">
                <a14:useLocalDpi xmlns:a14="http://schemas.microsoft.com/office/drawing/2010/main" val="0"/>
              </a:ext>
            </a:extLst>
          </a:blip>
          <a:srcRect l="1900" r="1892" b="-3"/>
          <a:stretch/>
        </p:blipFill>
        <p:spPr bwMode="auto">
          <a:xfrm>
            <a:off x="6145448" y="640080"/>
            <a:ext cx="5366167"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GB" altLang="en-US" sz="4000" u="sng">
                <a:latin typeface="Tahoma" panose="020B0604030504040204" pitchFamily="34" charset="0"/>
              </a:rPr>
              <a:t>Components of Communication</a:t>
            </a:r>
          </a:p>
        </p:txBody>
      </p:sp>
      <p:sp>
        <p:nvSpPr>
          <p:cNvPr id="7171" name="Rectangle 3"/>
          <p:cNvSpPr>
            <a:spLocks noGrp="1" noChangeArrowheads="1"/>
          </p:cNvSpPr>
          <p:nvPr>
            <p:ph idx="1"/>
          </p:nvPr>
        </p:nvSpPr>
        <p:spPr/>
        <p:txBody>
          <a:bodyPr/>
          <a:lstStyle/>
          <a:p>
            <a:pPr eaLnBrk="1" hangingPunct="1"/>
            <a:r>
              <a:rPr lang="en-GB" altLang="en-US"/>
              <a:t> </a:t>
            </a:r>
          </a:p>
        </p:txBody>
      </p:sp>
      <p:sp>
        <p:nvSpPr>
          <p:cNvPr id="2" name="Date Placeholder 1">
            <a:extLst>
              <a:ext uri="{FF2B5EF4-FFF2-40B4-BE49-F238E27FC236}">
                <a16:creationId xmlns:a16="http://schemas.microsoft.com/office/drawing/2014/main" id="{8AEEEB80-5632-0795-FA63-409965E5D6CA}"/>
              </a:ext>
            </a:extLst>
          </p:cNvPr>
          <p:cNvSpPr>
            <a:spLocks noGrp="1"/>
          </p:cNvSpPr>
          <p:nvPr>
            <p:ph type="dt" sz="half" idx="10"/>
          </p:nvPr>
        </p:nvSpPr>
        <p:spPr/>
        <p:txBody>
          <a:bodyPr/>
          <a:lstStyle/>
          <a:p>
            <a:fld id="{64C9B207-4D5E-4AD2-9067-358505029572}" type="datetime1">
              <a:rPr lang="en-US" smtClean="0"/>
              <a:t>1/18/2023</a:t>
            </a:fld>
            <a:endParaRPr lang="en-US"/>
          </a:p>
        </p:txBody>
      </p:sp>
      <p:sp>
        <p:nvSpPr>
          <p:cNvPr id="3" name="Footer Placeholder 2">
            <a:extLst>
              <a:ext uri="{FF2B5EF4-FFF2-40B4-BE49-F238E27FC236}">
                <a16:creationId xmlns:a16="http://schemas.microsoft.com/office/drawing/2014/main" id="{DFCF5236-0094-0876-9634-D8F78F652A56}"/>
              </a:ext>
            </a:extLst>
          </p:cNvPr>
          <p:cNvSpPr>
            <a:spLocks noGrp="1"/>
          </p:cNvSpPr>
          <p:nvPr>
            <p:ph type="ftr" sz="quarter" idx="11"/>
          </p:nvPr>
        </p:nvSpPr>
        <p:spPr/>
        <p:txBody>
          <a:bodyPr/>
          <a:lstStyle/>
          <a:p>
            <a:r>
              <a:rPr lang="en-US"/>
              <a:t>Jane Mullen Speech Therapy Ltd.</a:t>
            </a:r>
            <a:endParaRPr lang="en-US" dirty="0"/>
          </a:p>
        </p:txBody>
      </p:sp>
      <p:pic>
        <p:nvPicPr>
          <p:cNvPr id="7172" name="Picture 6" descr="http://t3.gstatic.com/images?q=tbn:ANd9GcSyOAOO_Oa8wKbGO_odYsdbcpRd5eMx8_pqwSCkrM2hEZln_qhv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676400"/>
            <a:ext cx="32226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7"/>
          <p:cNvSpPr txBox="1">
            <a:spLocks noChangeArrowheads="1"/>
          </p:cNvSpPr>
          <p:nvPr/>
        </p:nvSpPr>
        <p:spPr bwMode="auto">
          <a:xfrm>
            <a:off x="5105400" y="1447800"/>
            <a:ext cx="58674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har char="•"/>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ClrTx/>
              <a:buSzTx/>
              <a:buFontTx/>
              <a:buNone/>
            </a:pPr>
            <a:r>
              <a:rPr lang="en-GB" altLang="en-US" sz="1800" dirty="0">
                <a:latin typeface="Tahoma" panose="020B0604030504040204" pitchFamily="34" charset="0"/>
              </a:rPr>
              <a:t>Speech sounds</a:t>
            </a:r>
          </a:p>
          <a:p>
            <a:pPr algn="ctr" eaLnBrk="1" hangingPunct="1">
              <a:spcBef>
                <a:spcPct val="50000"/>
              </a:spcBef>
              <a:buClrTx/>
              <a:buSzTx/>
              <a:buFontTx/>
              <a:buNone/>
            </a:pPr>
            <a:endParaRPr lang="en-GB" altLang="en-US" sz="1800" dirty="0">
              <a:latin typeface="Tahoma" panose="020B0604030504040204" pitchFamily="34" charset="0"/>
            </a:endParaRPr>
          </a:p>
          <a:p>
            <a:pPr algn="ctr" eaLnBrk="1" hangingPunct="1">
              <a:spcBef>
                <a:spcPct val="50000"/>
              </a:spcBef>
              <a:buClrTx/>
              <a:buSzTx/>
              <a:buFontTx/>
              <a:buNone/>
            </a:pPr>
            <a:r>
              <a:rPr lang="en-GB" altLang="en-US" sz="2000" dirty="0">
                <a:latin typeface="Tahoma" panose="020B0604030504040204" pitchFamily="34" charset="0"/>
              </a:rPr>
              <a:t>Spoken Language</a:t>
            </a:r>
          </a:p>
          <a:p>
            <a:pPr algn="ctr" eaLnBrk="1" hangingPunct="1">
              <a:spcBef>
                <a:spcPct val="50000"/>
              </a:spcBef>
              <a:buClrTx/>
              <a:buSzTx/>
              <a:buFontTx/>
              <a:buNone/>
            </a:pPr>
            <a:endParaRPr lang="en-GB" altLang="en-US" sz="2000" dirty="0">
              <a:latin typeface="Tahoma" panose="020B0604030504040204" pitchFamily="34" charset="0"/>
            </a:endParaRPr>
          </a:p>
          <a:p>
            <a:pPr algn="ctr" eaLnBrk="1" hangingPunct="1">
              <a:spcBef>
                <a:spcPct val="50000"/>
              </a:spcBef>
              <a:buClrTx/>
              <a:buSzTx/>
              <a:buFontTx/>
              <a:buNone/>
            </a:pPr>
            <a:r>
              <a:rPr lang="en-GB" altLang="en-US" sz="2400" dirty="0">
                <a:latin typeface="Tahoma" panose="020B0604030504040204" pitchFamily="34" charset="0"/>
              </a:rPr>
              <a:t>Comprehension of Language</a:t>
            </a:r>
          </a:p>
          <a:p>
            <a:pPr algn="ctr" eaLnBrk="1" hangingPunct="1">
              <a:spcBef>
                <a:spcPct val="50000"/>
              </a:spcBef>
              <a:buClrTx/>
              <a:buSzTx/>
              <a:buFontTx/>
              <a:buNone/>
            </a:pPr>
            <a:endParaRPr lang="en-GB" altLang="en-US" sz="2400" dirty="0">
              <a:latin typeface="Tahoma" panose="020B0604030504040204" pitchFamily="34" charset="0"/>
            </a:endParaRPr>
          </a:p>
          <a:p>
            <a:pPr algn="ctr" eaLnBrk="1" hangingPunct="1">
              <a:spcBef>
                <a:spcPct val="50000"/>
              </a:spcBef>
              <a:buClrTx/>
              <a:buSzTx/>
              <a:buFontTx/>
              <a:buNone/>
            </a:pPr>
            <a:r>
              <a:rPr lang="en-GB" altLang="en-US" sz="2800" dirty="0">
                <a:latin typeface="Tahoma" panose="020B0604030504040204" pitchFamily="34" charset="0"/>
              </a:rPr>
              <a:t>Attention and Listening skills</a:t>
            </a:r>
          </a:p>
          <a:p>
            <a:pPr algn="ctr" eaLnBrk="1" hangingPunct="1">
              <a:spcBef>
                <a:spcPct val="50000"/>
              </a:spcBef>
              <a:buClrTx/>
              <a:buSzTx/>
              <a:buFontTx/>
              <a:buNone/>
            </a:pPr>
            <a:endParaRPr lang="en-GB" altLang="en-US" sz="800" dirty="0">
              <a:latin typeface="Tahoma" panose="020B0604030504040204" pitchFamily="34" charset="0"/>
            </a:endParaRPr>
          </a:p>
          <a:p>
            <a:pPr algn="ctr" eaLnBrk="1" hangingPunct="1">
              <a:spcBef>
                <a:spcPct val="50000"/>
              </a:spcBef>
              <a:buClrTx/>
              <a:buSzTx/>
              <a:buFontTx/>
              <a:buNone/>
            </a:pPr>
            <a:r>
              <a:rPr lang="en-GB" altLang="en-US" sz="3600" dirty="0">
                <a:latin typeface="Tahoma" panose="020B0604030504040204" pitchFamily="34" charset="0"/>
              </a:rPr>
              <a:t>Social Communication</a:t>
            </a:r>
          </a:p>
        </p:txBody>
      </p:sp>
    </p:spTree>
    <p:extLst>
      <p:ext uri="{BB962C8B-B14F-4D97-AF65-F5344CB8AC3E}">
        <p14:creationId xmlns:p14="http://schemas.microsoft.com/office/powerpoint/2010/main" val="22894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38200" y="557188"/>
            <a:ext cx="10515600" cy="1133499"/>
          </a:xfrm>
        </p:spPr>
        <p:txBody>
          <a:bodyPr vert="horz" lIns="91440" tIns="45720" rIns="91440" bIns="45720" rtlCol="0" anchor="ctr">
            <a:normAutofit/>
          </a:bodyPr>
          <a:lstStyle/>
          <a:p>
            <a:pPr algn="ctr"/>
            <a:r>
              <a:rPr lang="en-US" altLang="en-US" sz="3600" u="sng" kern="1200">
                <a:solidFill>
                  <a:schemeClr val="tx1"/>
                </a:solidFill>
                <a:latin typeface="+mj-lt"/>
                <a:ea typeface="+mj-ea"/>
                <a:cs typeface="+mj-cs"/>
              </a:rPr>
              <a:t>Speech, Language, Communication</a:t>
            </a:r>
            <a:br>
              <a:rPr lang="en-US" altLang="en-US" sz="3600" u="sng" kern="1200">
                <a:solidFill>
                  <a:schemeClr val="tx1"/>
                </a:solidFill>
                <a:latin typeface="+mj-lt"/>
                <a:ea typeface="+mj-ea"/>
                <a:cs typeface="+mj-cs"/>
              </a:rPr>
            </a:br>
            <a:r>
              <a:rPr lang="en-US" altLang="en-US" sz="3600" u="sng" kern="1200">
                <a:solidFill>
                  <a:schemeClr val="tx1"/>
                </a:solidFill>
                <a:latin typeface="+mj-lt"/>
                <a:ea typeface="+mj-ea"/>
                <a:cs typeface="+mj-cs"/>
              </a:rPr>
              <a:t>What’s the difference?</a:t>
            </a:r>
          </a:p>
        </p:txBody>
      </p:sp>
      <p:sp>
        <p:nvSpPr>
          <p:cNvPr id="2" name="Date Placeholder 1">
            <a:extLst>
              <a:ext uri="{FF2B5EF4-FFF2-40B4-BE49-F238E27FC236}">
                <a16:creationId xmlns:a16="http://schemas.microsoft.com/office/drawing/2014/main" id="{62AAD5D0-D28C-75D4-8C81-BA76F3772834}"/>
              </a:ext>
            </a:extLst>
          </p:cNvPr>
          <p:cNvSpPr>
            <a:spLocks noGrp="1"/>
          </p:cNvSpPr>
          <p:nvPr>
            <p:ph type="dt" sz="half" idx="10"/>
          </p:nvPr>
        </p:nvSpPr>
        <p:spPr/>
        <p:txBody>
          <a:bodyPr vert="horz" lIns="91440" tIns="45720" rIns="91440" bIns="45720" rtlCol="0" anchor="ctr">
            <a:normAutofit/>
          </a:bodyPr>
          <a:lstStyle/>
          <a:p>
            <a:pPr>
              <a:spcAft>
                <a:spcPts val="600"/>
              </a:spcAft>
              <a:defRPr/>
            </a:pPr>
            <a:fld id="{E2C51FE3-57D3-4607-824D-CD9AABD95814}" type="datetime1">
              <a:rPr lang="en-US" smtClean="0"/>
              <a:pPr>
                <a:spcAft>
                  <a:spcPts val="600"/>
                </a:spcAft>
                <a:defRPr/>
              </a:pPr>
              <a:t>1/18/2023</a:t>
            </a:fld>
            <a:endParaRPr lang="en-US"/>
          </a:p>
        </p:txBody>
      </p:sp>
      <p:sp>
        <p:nvSpPr>
          <p:cNvPr id="3" name="Footer Placeholder 2">
            <a:extLst>
              <a:ext uri="{FF2B5EF4-FFF2-40B4-BE49-F238E27FC236}">
                <a16:creationId xmlns:a16="http://schemas.microsoft.com/office/drawing/2014/main" id="{60CA227E-47AE-B972-FA79-84EEA1BFC486}"/>
              </a:ext>
            </a:extLst>
          </p:cNvPr>
          <p:cNvSpPr>
            <a:spLocks noGrp="1"/>
          </p:cNvSpPr>
          <p:nvPr>
            <p:ph type="ftr" sz="quarter" idx="11"/>
          </p:nvPr>
        </p:nvSpPr>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Jane Mullen Speech Therapy Ltd.</a:t>
            </a:r>
          </a:p>
        </p:txBody>
      </p:sp>
      <p:graphicFrame>
        <p:nvGraphicFramePr>
          <p:cNvPr id="9221" name="Rectangle 3">
            <a:extLst>
              <a:ext uri="{FF2B5EF4-FFF2-40B4-BE49-F238E27FC236}">
                <a16:creationId xmlns:a16="http://schemas.microsoft.com/office/drawing/2014/main" id="{AF294B00-89EA-CF66-8641-BC0FABAB71FD}"/>
              </a:ext>
            </a:extLst>
          </p:cNvPr>
          <p:cNvGraphicFramePr/>
          <p:nvPr>
            <p:extLst>
              <p:ext uri="{D42A27DB-BD31-4B8C-83A1-F6EECF244321}">
                <p14:modId xmlns:p14="http://schemas.microsoft.com/office/powerpoint/2010/main" val="19219590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376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292" y="-10632"/>
            <a:ext cx="9886507" cy="1478037"/>
          </a:xfrm>
        </p:spPr>
        <p:txBody>
          <a:bodyPr/>
          <a:lstStyle/>
          <a:p>
            <a:r>
              <a:rPr lang="en-GB" sz="4000" dirty="0">
                <a:latin typeface="Comic Sans MS" panose="030F0902030302020204" pitchFamily="66" charset="0"/>
              </a:rPr>
              <a:t>BLANKS levels of questioning</a:t>
            </a:r>
          </a:p>
        </p:txBody>
      </p:sp>
      <p:sp>
        <p:nvSpPr>
          <p:cNvPr id="3" name="Content Placeholder 2"/>
          <p:cNvSpPr>
            <a:spLocks noGrp="1"/>
          </p:cNvSpPr>
          <p:nvPr>
            <p:ph sz="half" idx="1"/>
          </p:nvPr>
        </p:nvSpPr>
        <p:spPr>
          <a:xfrm>
            <a:off x="1254642" y="1424764"/>
            <a:ext cx="4040371" cy="4253022"/>
          </a:xfrm>
        </p:spPr>
        <p:txBody>
          <a:bodyPr>
            <a:noAutofit/>
          </a:bodyPr>
          <a:lstStyle/>
          <a:p>
            <a:pPr marL="0" indent="0">
              <a:buNone/>
            </a:pPr>
            <a:r>
              <a:rPr lang="en-GB" sz="2400" u="sng" dirty="0">
                <a:latin typeface="Calibri" panose="020F0502020204030204" pitchFamily="34" charset="0"/>
                <a:cs typeface="Calibri" panose="020F0502020204030204" pitchFamily="34" charset="0"/>
              </a:rPr>
              <a:t>Background Information</a:t>
            </a:r>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Devised by Blank, Rose &amp; Berlin in 1978.</a:t>
            </a:r>
          </a:p>
          <a:p>
            <a:r>
              <a:rPr lang="en-GB" sz="2400" dirty="0">
                <a:latin typeface="Calibri" panose="020F0502020204030204" pitchFamily="34" charset="0"/>
                <a:cs typeface="Calibri" panose="020F0502020204030204" pitchFamily="34" charset="0"/>
              </a:rPr>
              <a:t>Different types of questions ask for different types of information</a:t>
            </a:r>
          </a:p>
          <a:p>
            <a:r>
              <a:rPr lang="en-GB" sz="2400" dirty="0">
                <a:latin typeface="Calibri" panose="020F0502020204030204" pitchFamily="34" charset="0"/>
                <a:cs typeface="Calibri" panose="020F0502020204030204" pitchFamily="34" charset="0"/>
              </a:rPr>
              <a:t>Simple questions ask for concrete answers whereas more complex questions ask for abstract answers</a:t>
            </a:r>
          </a:p>
          <a:p>
            <a:r>
              <a:rPr lang="en-GB" sz="2400" dirty="0">
                <a:latin typeface="Calibri" panose="020F0502020204030204" pitchFamily="34" charset="0"/>
                <a:cs typeface="Calibri" panose="020F0502020204030204" pitchFamily="34" charset="0"/>
              </a:rPr>
              <a:t>Questions require both receptive and expressive language </a:t>
            </a:r>
          </a:p>
          <a:p>
            <a:endParaRPr lang="en-GB" sz="2400" dirty="0">
              <a:latin typeface="Calibri" panose="020F0502020204030204" pitchFamily="34" charset="0"/>
              <a:cs typeface="Calibri" panose="020F0502020204030204" pitchFamily="34" charset="0"/>
            </a:endParaRPr>
          </a:p>
        </p:txBody>
      </p:sp>
      <p:pic>
        <p:nvPicPr>
          <p:cNvPr id="5" name="Picture 2" descr="5 Simple Steps to Creating Exceptional How-To Content">
            <a:extLst>
              <a:ext uri="{FF2B5EF4-FFF2-40B4-BE49-F238E27FC236}">
                <a16:creationId xmlns:a16="http://schemas.microsoft.com/office/drawing/2014/main" id="{FF61004F-2A4D-21B6-5399-1C3100B7D3A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9275992" y="287079"/>
            <a:ext cx="2556272" cy="13441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a:extLst>
              <a:ext uri="{FF2B5EF4-FFF2-40B4-BE49-F238E27FC236}">
                <a16:creationId xmlns:a16="http://schemas.microsoft.com/office/drawing/2014/main" id="{F012B903-D0D4-2B77-72AF-DBBE172457F6}"/>
              </a:ext>
            </a:extLst>
          </p:cNvPr>
          <p:cNvSpPr txBox="1">
            <a:spLocks noChangeArrowheads="1"/>
          </p:cNvSpPr>
          <p:nvPr/>
        </p:nvSpPr>
        <p:spPr>
          <a:xfrm>
            <a:off x="5773479" y="1552353"/>
            <a:ext cx="5580319" cy="509299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400" dirty="0">
                <a:latin typeface="Comic Sans MS" panose="030F0702030302020204" pitchFamily="66" charset="0"/>
              </a:rPr>
              <a:t>Level 1: NAMING: Look at it…</a:t>
            </a:r>
          </a:p>
          <a:p>
            <a:r>
              <a:rPr lang="en-GB" altLang="en-US" sz="1800" dirty="0">
                <a:latin typeface="Comic Sans MS" panose="030F0702030302020204" pitchFamily="66" charset="0"/>
              </a:rPr>
              <a:t>Focuses on the whole of an object.</a:t>
            </a:r>
          </a:p>
          <a:p>
            <a:r>
              <a:rPr lang="en-GB" altLang="en-US" sz="1800" dirty="0">
                <a:latin typeface="Comic Sans MS" panose="030F0702030302020204" pitchFamily="66" charset="0"/>
              </a:rPr>
              <a:t>Typically the language maps directly on to the resources in front of you.</a:t>
            </a:r>
          </a:p>
          <a:p>
            <a:r>
              <a:rPr lang="en-GB" altLang="en-US" sz="1800" dirty="0">
                <a:latin typeface="Comic Sans MS" panose="030F0702030302020204" pitchFamily="66" charset="0"/>
              </a:rPr>
              <a:t>There is limited processing needed.</a:t>
            </a:r>
          </a:p>
          <a:p>
            <a:pPr marL="0" indent="0">
              <a:buFont typeface="Arial" panose="020B0604020202020204" pitchFamily="34" charset="0"/>
              <a:buNone/>
            </a:pPr>
            <a:endParaRPr lang="en-GB" altLang="en-US" sz="1800" dirty="0">
              <a:latin typeface="Comic Sans MS" panose="030F0702030302020204" pitchFamily="66" charset="0"/>
            </a:endParaRPr>
          </a:p>
          <a:p>
            <a:pPr marL="0" indent="0">
              <a:buFont typeface="Arial" panose="020B0604020202020204" pitchFamily="34" charset="0"/>
              <a:buNone/>
            </a:pPr>
            <a:r>
              <a:rPr lang="en-GB" altLang="en-US" sz="2400" dirty="0">
                <a:latin typeface="Comic Sans MS" panose="030F0702030302020204" pitchFamily="66" charset="0"/>
              </a:rPr>
              <a:t>Level 2: DESCRIBING: Talk about it…</a:t>
            </a:r>
          </a:p>
          <a:p>
            <a:r>
              <a:rPr lang="en-GB" altLang="en-US" sz="1800" dirty="0">
                <a:latin typeface="Comic Sans MS" panose="030F0702030302020204" pitchFamily="66" charset="0"/>
              </a:rPr>
              <a:t>Focuses on part of the object.</a:t>
            </a:r>
          </a:p>
          <a:p>
            <a:r>
              <a:rPr lang="en-GB" altLang="en-US" sz="1800" dirty="0">
                <a:latin typeface="Comic Sans MS" panose="030F0702030302020204" pitchFamily="66" charset="0"/>
              </a:rPr>
              <a:t>Typically the language maps directly on to the resources in front of you but is about colour, shape, size or use.</a:t>
            </a:r>
          </a:p>
          <a:p>
            <a:pPr marL="0" indent="0">
              <a:buFont typeface="Arial" panose="020B0604020202020204" pitchFamily="34" charset="0"/>
              <a:buNone/>
            </a:pPr>
            <a:endParaRPr lang="en-GB" altLang="en-US" sz="1800" dirty="0">
              <a:latin typeface="Comic Sans MS" panose="030F0702030302020204" pitchFamily="66" charset="0"/>
            </a:endParaRPr>
          </a:p>
          <a:p>
            <a:pPr marL="0" indent="0">
              <a:buFont typeface="Arial" panose="020B0604020202020204" pitchFamily="34" charset="0"/>
              <a:buNone/>
            </a:pPr>
            <a:r>
              <a:rPr lang="en-GB" altLang="en-US" sz="2400" dirty="0">
                <a:latin typeface="Comic Sans MS" panose="030F0702030302020204" pitchFamily="66" charset="0"/>
              </a:rPr>
              <a:t>Level 3: RETELLING: Think about it…</a:t>
            </a:r>
          </a:p>
          <a:p>
            <a:r>
              <a:rPr lang="en-GB" altLang="en-US" sz="1800" dirty="0">
                <a:latin typeface="Comic Sans MS" panose="030F0702030302020204" pitchFamily="66" charset="0"/>
              </a:rPr>
              <a:t>Focuses on the context around the object.</a:t>
            </a:r>
          </a:p>
          <a:p>
            <a:r>
              <a:rPr lang="en-GB" altLang="en-US" sz="1800" dirty="0">
                <a:latin typeface="Comic Sans MS" panose="030F0702030302020204" pitchFamily="66" charset="0"/>
              </a:rPr>
              <a:t>Typically the resources are still needed to help organise the language but it is more about how the object interacts with the environment.</a:t>
            </a:r>
          </a:p>
          <a:p>
            <a:pPr marL="0" indent="0">
              <a:buFont typeface="Arial" panose="020B0604020202020204" pitchFamily="34" charset="0"/>
              <a:buNone/>
            </a:pPr>
            <a:endParaRPr lang="en-GB" altLang="en-US" sz="1800" dirty="0">
              <a:latin typeface="Comic Sans MS" panose="030F0702030302020204" pitchFamily="66" charset="0"/>
            </a:endParaRPr>
          </a:p>
          <a:p>
            <a:pPr marL="0" indent="0">
              <a:buFont typeface="Arial" panose="020B0604020202020204" pitchFamily="34" charset="0"/>
              <a:buNone/>
            </a:pPr>
            <a:r>
              <a:rPr lang="en-GB" altLang="en-US" sz="2400" dirty="0">
                <a:latin typeface="Comic Sans MS" panose="030F0702030302020204" pitchFamily="66" charset="0"/>
              </a:rPr>
              <a:t>Level 4: JUSTIFYING: Reason about it…</a:t>
            </a:r>
          </a:p>
          <a:p>
            <a:r>
              <a:rPr lang="en-GB" altLang="en-US" sz="1800" dirty="0">
                <a:latin typeface="Comic Sans MS" panose="030F0702030302020204" pitchFamily="66" charset="0"/>
              </a:rPr>
              <a:t>Focuses on inferences, problem solving and abstract concepts.</a:t>
            </a:r>
          </a:p>
          <a:p>
            <a:r>
              <a:rPr lang="en-GB" altLang="en-US" sz="1800" dirty="0">
                <a:latin typeface="Comic Sans MS" panose="030F0702030302020204" pitchFamily="66" charset="0"/>
              </a:rPr>
              <a:t>The resources are now there to act as a focal point for discussion.</a:t>
            </a:r>
          </a:p>
          <a:p>
            <a:endParaRPr lang="en-GB" altLang="en-US" sz="2400" dirty="0">
              <a:latin typeface="Tahoma" panose="020B0604030504040204" pitchFamily="34" charset="0"/>
            </a:endParaRPr>
          </a:p>
        </p:txBody>
      </p:sp>
    </p:spTree>
    <p:extLst>
      <p:ext uri="{BB962C8B-B14F-4D97-AF65-F5344CB8AC3E}">
        <p14:creationId xmlns:p14="http://schemas.microsoft.com/office/powerpoint/2010/main" val="79384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600" b="1" dirty="0"/>
              <a:t>Alternative, Augmentative Communication</a:t>
            </a:r>
          </a:p>
        </p:txBody>
      </p:sp>
      <p:sp>
        <p:nvSpPr>
          <p:cNvPr id="3" name="Content Placeholder 2"/>
          <p:cNvSpPr>
            <a:spLocks noGrp="1"/>
          </p:cNvSpPr>
          <p:nvPr>
            <p:ph idx="1"/>
          </p:nvPr>
        </p:nvSpPr>
        <p:spPr>
          <a:xfrm>
            <a:off x="1879600" y="2062480"/>
            <a:ext cx="9474200" cy="4118864"/>
          </a:xfrm>
        </p:spPr>
        <p:txBody>
          <a:bodyPr>
            <a:normAutofit/>
          </a:bodyPr>
          <a:lstStyle/>
          <a:p>
            <a:r>
              <a:rPr lang="en-GB" sz="2200" dirty="0"/>
              <a:t>This is the term used to describe various methods of communication that can ‘add-on’ to speech and are used to get around problems with ordinary speech. </a:t>
            </a:r>
          </a:p>
          <a:p>
            <a:r>
              <a:rPr lang="en-GB" sz="2200" dirty="0"/>
              <a:t>AAC includes simple systems such as pictures, gestures and pointing, as well as more complex techniques involving powerful computer technology.</a:t>
            </a:r>
          </a:p>
          <a:p>
            <a:r>
              <a:rPr lang="en-GB" sz="2200" dirty="0"/>
              <a:t>Within Brookfield's there are a variety of different types and levels off AAC being used.</a:t>
            </a:r>
          </a:p>
        </p:txBody>
      </p:sp>
      <p:sp>
        <p:nvSpPr>
          <p:cNvPr id="4" name="Date Placeholder 3">
            <a:extLst>
              <a:ext uri="{FF2B5EF4-FFF2-40B4-BE49-F238E27FC236}">
                <a16:creationId xmlns:a16="http://schemas.microsoft.com/office/drawing/2014/main" id="{2AF810AD-B385-A827-B871-9FF5C2F488F3}"/>
              </a:ext>
            </a:extLst>
          </p:cNvPr>
          <p:cNvSpPr>
            <a:spLocks noGrp="1"/>
          </p:cNvSpPr>
          <p:nvPr>
            <p:ph type="dt" sz="half" idx="10"/>
          </p:nvPr>
        </p:nvSpPr>
        <p:spPr/>
        <p:txBody>
          <a:bodyPr>
            <a:normAutofit/>
          </a:bodyPr>
          <a:lstStyle/>
          <a:p>
            <a:pPr>
              <a:spcAft>
                <a:spcPts val="600"/>
              </a:spcAft>
            </a:pPr>
            <a:fld id="{54C8FD5D-D2DE-4904-B4CA-3C1B91587D82}"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992B4B14-966F-E986-DE6A-80D6DC4668D2}"/>
              </a:ext>
            </a:extLst>
          </p:cNvPr>
          <p:cNvSpPr>
            <a:spLocks noGrp="1"/>
          </p:cNvSpPr>
          <p:nvPr>
            <p:ph type="ftr" sz="quarter" idx="11"/>
          </p:nvPr>
        </p:nvSpPr>
        <p:spPr/>
        <p:txBody>
          <a:bodyPr>
            <a:normAutofit/>
          </a:bodyPr>
          <a:lstStyle/>
          <a:p>
            <a:pPr>
              <a:spcAft>
                <a:spcPts val="600"/>
              </a:spcAft>
            </a:pPr>
            <a:r>
              <a:rPr lang="en-US"/>
              <a:t>Jane Mullen Speech Therapy Ltd.</a:t>
            </a:r>
          </a:p>
        </p:txBody>
      </p:sp>
    </p:spTree>
    <p:extLst>
      <p:ext uri="{BB962C8B-B14F-4D97-AF65-F5344CB8AC3E}">
        <p14:creationId xmlns:p14="http://schemas.microsoft.com/office/powerpoint/2010/main" val="378970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5000"/>
              <a:t>     </a:t>
            </a:r>
            <a:r>
              <a:rPr lang="en-US" sz="5000" b="1"/>
              <a:t>Signing BSL or Makaton and gestures</a:t>
            </a:r>
          </a:p>
        </p:txBody>
      </p:sp>
      <p:sp>
        <p:nvSpPr>
          <p:cNvPr id="14" name="Content Placeholder 13"/>
          <p:cNvSpPr>
            <a:spLocks noGrp="1"/>
          </p:cNvSpPr>
          <p:nvPr>
            <p:ph idx="1"/>
          </p:nvPr>
        </p:nvSpPr>
        <p:spPr>
          <a:xfrm>
            <a:off x="2194560" y="1889760"/>
            <a:ext cx="9159240" cy="4291584"/>
          </a:xfrm>
        </p:spPr>
        <p:txBody>
          <a:bodyPr>
            <a:normAutofit lnSpcReduction="10000"/>
          </a:bodyPr>
          <a:lstStyle/>
          <a:p>
            <a:pPr lvl="0"/>
            <a:r>
              <a:rPr lang="en-US" sz="2000" dirty="0"/>
              <a:t>Some children within school use Sign language to support their communication.</a:t>
            </a:r>
          </a:p>
          <a:p>
            <a:pPr lvl="0"/>
            <a:r>
              <a:rPr lang="en-US" sz="2000" dirty="0"/>
              <a:t>BSL (British Sign Language) is a complete signing language, used by the deaf community.  It has its on unique sentence structure and is a stand-alone language system. If supporting children who use BSL It would be suggested to do some further training.  Free courses can be found online Alison.com, or </a:t>
            </a:r>
            <a:r>
              <a:rPr lang="en-US" sz="2000" dirty="0" err="1"/>
              <a:t>centre</a:t>
            </a:r>
            <a:r>
              <a:rPr lang="en-US" sz="2000" dirty="0"/>
              <a:t> of excellence.</a:t>
            </a:r>
          </a:p>
          <a:p>
            <a:r>
              <a:rPr lang="en-GB" sz="2000" dirty="0"/>
              <a:t>Makaton is a language programme using signs and symbols to help people to communicate. It is designed to support spoken language and the signs and symbols are used with speech, in spoken word order. </a:t>
            </a:r>
            <a:r>
              <a:rPr lang="en-GB" sz="2000" dirty="0">
                <a:hlinkClick r:id="rId2"/>
              </a:rPr>
              <a:t>www.makaton.org/aboutMakaton/</a:t>
            </a:r>
            <a:r>
              <a:rPr lang="en-GB" sz="2000" dirty="0"/>
              <a:t> for more information and training dates </a:t>
            </a:r>
          </a:p>
          <a:p>
            <a:r>
              <a:rPr lang="en-GB" sz="2000" dirty="0"/>
              <a:t>Don’t worry if you don’t know the correct signs gestures or signs you think up will aid understanding so don’t be afraid to just have a go or gesture along with your speech</a:t>
            </a:r>
          </a:p>
          <a:p>
            <a:pPr marL="0" indent="0">
              <a:buNone/>
            </a:pPr>
            <a:r>
              <a:rPr lang="en-GB" sz="2000" dirty="0"/>
              <a:t/>
            </a:r>
            <a:br>
              <a:rPr lang="en-GB" sz="2000" dirty="0"/>
            </a:br>
            <a:endParaRPr lang="en-US" sz="2000" dirty="0"/>
          </a:p>
        </p:txBody>
      </p:sp>
      <p:sp>
        <p:nvSpPr>
          <p:cNvPr id="2" name="Date Placeholder 1">
            <a:extLst>
              <a:ext uri="{FF2B5EF4-FFF2-40B4-BE49-F238E27FC236}">
                <a16:creationId xmlns:a16="http://schemas.microsoft.com/office/drawing/2014/main" id="{4CAAB4B9-50AA-A3FF-8707-E71658E9C6AF}"/>
              </a:ext>
            </a:extLst>
          </p:cNvPr>
          <p:cNvSpPr>
            <a:spLocks noGrp="1"/>
          </p:cNvSpPr>
          <p:nvPr>
            <p:ph type="dt" sz="half" idx="10"/>
          </p:nvPr>
        </p:nvSpPr>
        <p:spPr/>
        <p:txBody>
          <a:bodyPr>
            <a:normAutofit/>
          </a:bodyPr>
          <a:lstStyle/>
          <a:p>
            <a:pPr>
              <a:spcAft>
                <a:spcPts val="600"/>
              </a:spcAft>
            </a:pPr>
            <a:fld id="{EAF31339-6A06-4CFB-91F9-93132FE51D84}" type="datetime1">
              <a:rPr lang="en-US" smtClean="0"/>
              <a:pPr>
                <a:spcAft>
                  <a:spcPts val="600"/>
                </a:spcAft>
              </a:pPr>
              <a:t>1/18/2023</a:t>
            </a:fld>
            <a:endParaRPr lang="en-US"/>
          </a:p>
        </p:txBody>
      </p:sp>
      <p:sp>
        <p:nvSpPr>
          <p:cNvPr id="3" name="Footer Placeholder 2">
            <a:extLst>
              <a:ext uri="{FF2B5EF4-FFF2-40B4-BE49-F238E27FC236}">
                <a16:creationId xmlns:a16="http://schemas.microsoft.com/office/drawing/2014/main" id="{44B4FC8D-3A60-FD06-C324-E2F439F0DC0C}"/>
              </a:ext>
            </a:extLst>
          </p:cNvPr>
          <p:cNvSpPr>
            <a:spLocks noGrp="1"/>
          </p:cNvSpPr>
          <p:nvPr>
            <p:ph type="ftr" sz="quarter" idx="11"/>
          </p:nvPr>
        </p:nvSpPr>
        <p:spPr/>
        <p:txBody>
          <a:bodyPr>
            <a:normAutofit/>
          </a:bodyPr>
          <a:lstStyle/>
          <a:p>
            <a:pPr>
              <a:spcAft>
                <a:spcPts val="600"/>
              </a:spcAft>
            </a:pPr>
            <a:r>
              <a:rPr lang="en-US"/>
              <a:t>Jane Mullen Speech Therapy Ltd.</a:t>
            </a:r>
          </a:p>
        </p:txBody>
      </p:sp>
    </p:spTree>
    <p:extLst>
      <p:ext uri="{BB962C8B-B14F-4D97-AF65-F5344CB8AC3E}">
        <p14:creationId xmlns:p14="http://schemas.microsoft.com/office/powerpoint/2010/main" val="316896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493" y="238539"/>
            <a:ext cx="11018520" cy="1434415"/>
          </a:xfrm>
        </p:spPr>
        <p:txBody>
          <a:bodyPr anchor="b">
            <a:normAutofit/>
          </a:bodyPr>
          <a:lstStyle/>
          <a:p>
            <a:r>
              <a:rPr lang="en-GB" sz="5400" b="1" dirty="0"/>
              <a:t>Visual supports</a:t>
            </a:r>
          </a:p>
        </p:txBody>
      </p:sp>
      <p:sp>
        <p:nvSpPr>
          <p:cNvPr id="3" name="Content Placeholder 2"/>
          <p:cNvSpPr>
            <a:spLocks noGrp="1"/>
          </p:cNvSpPr>
          <p:nvPr>
            <p:ph idx="1"/>
          </p:nvPr>
        </p:nvSpPr>
        <p:spPr>
          <a:xfrm>
            <a:off x="1757679" y="1672954"/>
            <a:ext cx="5528365" cy="4517534"/>
          </a:xfrm>
        </p:spPr>
        <p:txBody>
          <a:bodyPr anchor="t">
            <a:normAutofit lnSpcReduction="10000"/>
          </a:bodyPr>
          <a:lstStyle/>
          <a:p>
            <a:r>
              <a:rPr lang="en-GB" sz="1900" dirty="0"/>
              <a:t>We all use visual supports, road signs, shopping lists, calendars etc.</a:t>
            </a:r>
          </a:p>
          <a:p>
            <a:r>
              <a:rPr lang="en-GB" sz="1900" dirty="0"/>
              <a:t>Visual supports are pictures or symbols used to help understand words that are being used.</a:t>
            </a:r>
          </a:p>
          <a:p>
            <a:r>
              <a:rPr lang="en-GB" sz="1900" dirty="0"/>
              <a:t>Many people with an ASD are thought to be visual learners, so presenting information in a visual way can help to encourage and support people's communication, language development and ability to process information. It can also promote independence, build confidence and raise self-esteem.</a:t>
            </a:r>
          </a:p>
          <a:p>
            <a:r>
              <a:rPr lang="en-GB" sz="1900" dirty="0"/>
              <a:t>Not to be confused with PECS which is a communication system where they give the pictures to communicate</a:t>
            </a:r>
          </a:p>
          <a:p>
            <a:r>
              <a:rPr lang="en-GB" sz="1900" dirty="0"/>
              <a:t>Visual supports is you communicating something to them with a picture.</a:t>
            </a:r>
          </a:p>
          <a:p>
            <a:endParaRPr lang="en-GB" sz="1900" dirty="0"/>
          </a:p>
          <a:p>
            <a:endParaRPr lang="en-GB" sz="1900" dirty="0"/>
          </a:p>
        </p:txBody>
      </p:sp>
      <p:sp>
        <p:nvSpPr>
          <p:cNvPr id="5" name="Date Placeholder 4">
            <a:extLst>
              <a:ext uri="{FF2B5EF4-FFF2-40B4-BE49-F238E27FC236}">
                <a16:creationId xmlns:a16="http://schemas.microsoft.com/office/drawing/2014/main" id="{CEEF20AE-93A4-220F-7BBA-1D2B5D3435F8}"/>
              </a:ext>
            </a:extLst>
          </p:cNvPr>
          <p:cNvSpPr>
            <a:spLocks noGrp="1"/>
          </p:cNvSpPr>
          <p:nvPr>
            <p:ph type="dt" sz="half" idx="10"/>
          </p:nvPr>
        </p:nvSpPr>
        <p:spPr/>
        <p:txBody>
          <a:bodyPr>
            <a:normAutofit/>
          </a:bodyPr>
          <a:lstStyle/>
          <a:p>
            <a:pPr>
              <a:spcAft>
                <a:spcPts val="600"/>
              </a:spcAft>
            </a:pPr>
            <a:fld id="{6EE98D52-5BF1-4FE1-9C06-FA86A892F42C}" type="datetime1">
              <a:rPr lang="en-US" smtClean="0"/>
              <a:pPr>
                <a:spcAft>
                  <a:spcPts val="600"/>
                </a:spcAft>
              </a:pPr>
              <a:t>1/18/2023</a:t>
            </a:fld>
            <a:endParaRPr lang="en-US"/>
          </a:p>
        </p:txBody>
      </p:sp>
      <p:sp>
        <p:nvSpPr>
          <p:cNvPr id="6" name="Footer Placeholder 5">
            <a:extLst>
              <a:ext uri="{FF2B5EF4-FFF2-40B4-BE49-F238E27FC236}">
                <a16:creationId xmlns:a16="http://schemas.microsoft.com/office/drawing/2014/main" id="{FCFE2110-DDFC-8339-AFB5-803DED08C103}"/>
              </a:ext>
            </a:extLst>
          </p:cNvPr>
          <p:cNvSpPr>
            <a:spLocks noGrp="1"/>
          </p:cNvSpPr>
          <p:nvPr>
            <p:ph type="ftr" sz="quarter" idx="11"/>
          </p:nvPr>
        </p:nvSpPr>
        <p:spPr/>
        <p:txBody>
          <a:bodyPr>
            <a:normAutofit/>
          </a:bodyPr>
          <a:lstStyle/>
          <a:p>
            <a:pPr>
              <a:spcAft>
                <a:spcPts val="600"/>
              </a:spcAft>
            </a:pPr>
            <a:r>
              <a:rPr lang="en-US"/>
              <a:t>Jane Mullen Speech Therapy Ltd.</a:t>
            </a:r>
          </a:p>
        </p:txBody>
      </p:sp>
      <p:pic>
        <p:nvPicPr>
          <p:cNvPr id="4" name="Picture 3">
            <a:extLst>
              <a:ext uri="{FF2B5EF4-FFF2-40B4-BE49-F238E27FC236}">
                <a16:creationId xmlns:a16="http://schemas.microsoft.com/office/drawing/2014/main" id="{6D69B321-9D27-4022-83F0-74F4AC98F50A}"/>
              </a:ext>
            </a:extLst>
          </p:cNvPr>
          <p:cNvPicPr>
            <a:picLocks noChangeAspect="1"/>
          </p:cNvPicPr>
          <p:nvPr/>
        </p:nvPicPr>
        <p:blipFill rotWithShape="1">
          <a:blip r:embed="rId2"/>
          <a:srcRect r="2" b="3593"/>
          <a:stretch/>
        </p:blipFill>
        <p:spPr>
          <a:xfrm>
            <a:off x="7649949" y="1683495"/>
            <a:ext cx="3941064" cy="4096512"/>
          </a:xfrm>
          <a:prstGeom prst="rect">
            <a:avLst/>
          </a:prstGeom>
        </p:spPr>
      </p:pic>
    </p:spTree>
    <p:extLst>
      <p:ext uri="{BB962C8B-B14F-4D97-AF65-F5344CB8AC3E}">
        <p14:creationId xmlns:p14="http://schemas.microsoft.com/office/powerpoint/2010/main" val="277639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EA1C-4E18-84D2-8006-407090D34DE6}"/>
              </a:ext>
            </a:extLst>
          </p:cNvPr>
          <p:cNvSpPr>
            <a:spLocks noGrp="1"/>
          </p:cNvSpPr>
          <p:nvPr>
            <p:ph type="title"/>
          </p:nvPr>
        </p:nvSpPr>
        <p:spPr>
          <a:xfrm>
            <a:off x="6096000" y="457203"/>
            <a:ext cx="5455921" cy="1458225"/>
          </a:xfrm>
        </p:spPr>
        <p:txBody>
          <a:bodyPr anchor="b">
            <a:normAutofit/>
          </a:bodyPr>
          <a:lstStyle/>
          <a:p>
            <a:r>
              <a:rPr lang="en-GB" b="1" dirty="0"/>
              <a:t>Symbolic Understanding</a:t>
            </a:r>
            <a:endParaRPr lang="en-GB" dirty="0"/>
          </a:p>
        </p:txBody>
      </p:sp>
      <p:sp>
        <p:nvSpPr>
          <p:cNvPr id="11" name="Content Placeholder 10">
            <a:extLst>
              <a:ext uri="{FF2B5EF4-FFF2-40B4-BE49-F238E27FC236}">
                <a16:creationId xmlns:a16="http://schemas.microsoft.com/office/drawing/2014/main" id="{48CA116E-9916-02DF-2314-BF93070F82B6}"/>
              </a:ext>
            </a:extLst>
          </p:cNvPr>
          <p:cNvSpPr>
            <a:spLocks noGrp="1"/>
          </p:cNvSpPr>
          <p:nvPr>
            <p:ph idx="1"/>
          </p:nvPr>
        </p:nvSpPr>
        <p:spPr>
          <a:xfrm>
            <a:off x="5943620" y="2438424"/>
            <a:ext cx="5608300" cy="3785395"/>
          </a:xfrm>
        </p:spPr>
        <p:txBody>
          <a:bodyPr>
            <a:normAutofit lnSpcReduction="10000"/>
          </a:bodyPr>
          <a:lstStyle/>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Generally, objects are considered the easiest form of visual communication to understand</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followed by miniatures, </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photos, </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line drawings</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symbols </a:t>
            </a:r>
          </a:p>
          <a:p>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writing,</a:t>
            </a:r>
          </a:p>
          <a:p>
            <a:pPr marL="0" indent="0">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Although this hierarchical understanding is held true for many people on the spectrum, there can be exceptions. Some individuals find line drawings easier to understand than photographs.(See </a:t>
            </a:r>
            <a:r>
              <a:rPr lang="en-GB" sz="1800" dirty="0" err="1">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Elklan</a:t>
            </a: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sample document)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Date Placeholder 3">
            <a:extLst>
              <a:ext uri="{FF2B5EF4-FFF2-40B4-BE49-F238E27FC236}">
                <a16:creationId xmlns:a16="http://schemas.microsoft.com/office/drawing/2014/main" id="{5CD4F60F-897B-60ED-7A49-AAB24493EC91}"/>
              </a:ext>
            </a:extLst>
          </p:cNvPr>
          <p:cNvSpPr>
            <a:spLocks noGrp="1"/>
          </p:cNvSpPr>
          <p:nvPr>
            <p:ph type="dt" sz="half" idx="10"/>
          </p:nvPr>
        </p:nvSpPr>
        <p:spPr>
          <a:xfrm>
            <a:off x="838200" y="6356350"/>
            <a:ext cx="2049855" cy="365125"/>
          </a:xfrm>
        </p:spPr>
        <p:txBody>
          <a:bodyPr>
            <a:normAutofit/>
          </a:bodyPr>
          <a:lstStyle/>
          <a:p>
            <a:pPr>
              <a:spcAft>
                <a:spcPts val="600"/>
              </a:spcAft>
            </a:pPr>
            <a:fld id="{787F01EF-A910-47B7-8988-27B6DCCA784E}" type="datetime1">
              <a:rPr lang="en-US">
                <a:solidFill>
                  <a:srgbClr val="FFFFFF"/>
                </a:solidFill>
              </a:rPr>
              <a:pPr>
                <a:spcAft>
                  <a:spcPts val="600"/>
                </a:spcAft>
              </a:pPr>
              <a:t>1/18/2023</a:t>
            </a:fld>
            <a:endParaRPr lang="en-US">
              <a:solidFill>
                <a:srgbClr val="FFFFFF"/>
              </a:solidFill>
            </a:endParaRPr>
          </a:p>
        </p:txBody>
      </p:sp>
      <p:sp>
        <p:nvSpPr>
          <p:cNvPr id="5" name="Footer Placeholder 4">
            <a:extLst>
              <a:ext uri="{FF2B5EF4-FFF2-40B4-BE49-F238E27FC236}">
                <a16:creationId xmlns:a16="http://schemas.microsoft.com/office/drawing/2014/main" id="{DD70F5C3-1E3C-D45B-EDBB-1D07A3398A51}"/>
              </a:ext>
            </a:extLst>
          </p:cNvPr>
          <p:cNvSpPr>
            <a:spLocks noGrp="1"/>
          </p:cNvSpPr>
          <p:nvPr>
            <p:ph type="ftr" sz="quarter" idx="11"/>
          </p:nvPr>
        </p:nvSpPr>
        <p:spPr>
          <a:xfrm>
            <a:off x="4965430" y="6356350"/>
            <a:ext cx="4139134" cy="365125"/>
          </a:xfrm>
        </p:spPr>
        <p:txBody>
          <a:bodyPr>
            <a:normAutofit/>
          </a:bodyPr>
          <a:lstStyle/>
          <a:p>
            <a:pPr algn="l">
              <a:spcAft>
                <a:spcPts val="600"/>
              </a:spcAft>
            </a:pPr>
            <a:r>
              <a:rPr lang="en-US"/>
              <a:t>Jane Mullen Speech Therapy Ltd.</a:t>
            </a:r>
          </a:p>
        </p:txBody>
      </p:sp>
      <p:pic>
        <p:nvPicPr>
          <p:cNvPr id="7" name="Content Placeholder 6" descr="Graphical user interface&#10;&#10;Description automatically generated with medium confidence">
            <a:extLst>
              <a:ext uri="{FF2B5EF4-FFF2-40B4-BE49-F238E27FC236}">
                <a16:creationId xmlns:a16="http://schemas.microsoft.com/office/drawing/2014/main" id="{13B2E9B6-B890-06FB-DA75-A46A5A67C0EA}"/>
              </a:ext>
            </a:extLst>
          </p:cNvPr>
          <p:cNvPicPr>
            <a:picLocks noChangeAspect="1"/>
          </p:cNvPicPr>
          <p:nvPr/>
        </p:nvPicPr>
        <p:blipFill rotWithShape="1">
          <a:blip r:embed="rId2">
            <a:extLst>
              <a:ext uri="{28A0092B-C50C-407E-A947-70E740481C1C}">
                <a14:useLocalDpi xmlns:a14="http://schemas.microsoft.com/office/drawing/2010/main" val="0"/>
              </a:ext>
            </a:extLst>
          </a:blip>
          <a:srcRect l="1044" r="4087"/>
          <a:stretch/>
        </p:blipFill>
        <p:spPr>
          <a:xfrm>
            <a:off x="20" y="10"/>
            <a:ext cx="5608300" cy="6857990"/>
          </a:xfrm>
          <a:prstGeom prst="rect">
            <a:avLst/>
          </a:prstGeom>
          <a:effectLst/>
        </p:spPr>
      </p:pic>
    </p:spTree>
    <p:extLst>
      <p:ext uri="{BB962C8B-B14F-4D97-AF65-F5344CB8AC3E}">
        <p14:creationId xmlns:p14="http://schemas.microsoft.com/office/powerpoint/2010/main" val="362038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37359" y="345440"/>
            <a:ext cx="9853653" cy="1327514"/>
          </a:xfrm>
        </p:spPr>
        <p:txBody>
          <a:bodyPr anchor="b">
            <a:normAutofit fontScale="90000"/>
          </a:bodyPr>
          <a:lstStyle/>
          <a:p>
            <a:r>
              <a:rPr lang="en-GB" sz="4600" b="1" dirty="0"/>
              <a:t>LAMP </a:t>
            </a:r>
            <a:br>
              <a:rPr lang="en-GB" sz="4600" b="1" dirty="0"/>
            </a:br>
            <a:r>
              <a:rPr lang="en-GB" sz="4600" b="1" dirty="0"/>
              <a:t>(Language Acquisition Motor Planning)</a:t>
            </a:r>
          </a:p>
        </p:txBody>
      </p:sp>
      <p:sp>
        <p:nvSpPr>
          <p:cNvPr id="3" name="Content Placeholder 2"/>
          <p:cNvSpPr>
            <a:spLocks noGrp="1"/>
          </p:cNvSpPr>
          <p:nvPr>
            <p:ph idx="1"/>
          </p:nvPr>
        </p:nvSpPr>
        <p:spPr>
          <a:xfrm>
            <a:off x="1544319" y="1971040"/>
            <a:ext cx="5741725" cy="4219448"/>
          </a:xfrm>
        </p:spPr>
        <p:txBody>
          <a:bodyPr anchor="t">
            <a:normAutofit/>
          </a:bodyPr>
          <a:lstStyle/>
          <a:p>
            <a:r>
              <a:rPr lang="en-GB" sz="1500" dirty="0"/>
              <a:t>This is a communication system based on button location rather than category based system what have been traditionally used in communication devices </a:t>
            </a:r>
          </a:p>
          <a:p>
            <a:r>
              <a:rPr lang="en-GB" sz="1500" dirty="0"/>
              <a:t>The students learn the unique locations of the buttons to create words and phrases independently.</a:t>
            </a:r>
          </a:p>
          <a:p>
            <a:r>
              <a:rPr lang="en-GB" sz="1500" dirty="0"/>
              <a:t>The student starts with simple commands like ‘stop’ and ‘go’ and use of the device will be in highly structured time. As the child develops they begin to use the core words they have learned in many different situations.  They learn flexibility of words such. ‘go’ could be start an activity, it could be to leave the room, it could be to tell you to stop and go away.  By learning words in this way helps them to develop a vocabulary that is flexible regardless of the topic and situation.  These single words quickly become more complex phrases as the student progresses.</a:t>
            </a:r>
          </a:p>
          <a:p>
            <a:r>
              <a:rPr lang="en-GB" sz="1500" dirty="0"/>
              <a:t>Check out videos on you tube (Liberator.co.uk) to see competent students in action (Its amazing)</a:t>
            </a:r>
          </a:p>
        </p:txBody>
      </p:sp>
      <p:sp>
        <p:nvSpPr>
          <p:cNvPr id="4" name="Date Placeholder 3">
            <a:extLst>
              <a:ext uri="{FF2B5EF4-FFF2-40B4-BE49-F238E27FC236}">
                <a16:creationId xmlns:a16="http://schemas.microsoft.com/office/drawing/2014/main" id="{ABE58D0A-B331-8162-8869-C1AECA9FBCA1}"/>
              </a:ext>
            </a:extLst>
          </p:cNvPr>
          <p:cNvSpPr>
            <a:spLocks noGrp="1"/>
          </p:cNvSpPr>
          <p:nvPr>
            <p:ph type="dt" sz="half" idx="10"/>
          </p:nvPr>
        </p:nvSpPr>
        <p:spPr/>
        <p:txBody>
          <a:bodyPr>
            <a:normAutofit/>
          </a:bodyPr>
          <a:lstStyle/>
          <a:p>
            <a:pPr>
              <a:spcAft>
                <a:spcPts val="600"/>
              </a:spcAft>
            </a:pPr>
            <a:fld id="{EFEDECEC-2682-475C-BB7B-F0B6802DA856}" type="datetime1">
              <a:rPr lang="en-US" smtClean="0"/>
              <a:pPr>
                <a:spcAft>
                  <a:spcPts val="600"/>
                </a:spcAft>
              </a:pPr>
              <a:t>1/18/2023</a:t>
            </a:fld>
            <a:endParaRPr lang="en-US"/>
          </a:p>
        </p:txBody>
      </p:sp>
      <p:sp>
        <p:nvSpPr>
          <p:cNvPr id="5" name="Footer Placeholder 4">
            <a:extLst>
              <a:ext uri="{FF2B5EF4-FFF2-40B4-BE49-F238E27FC236}">
                <a16:creationId xmlns:a16="http://schemas.microsoft.com/office/drawing/2014/main" id="{2C3F188D-A9E5-77EF-AAFA-7073DDFFB0EA}"/>
              </a:ext>
            </a:extLst>
          </p:cNvPr>
          <p:cNvSpPr>
            <a:spLocks noGrp="1"/>
          </p:cNvSpPr>
          <p:nvPr>
            <p:ph type="ftr" sz="quarter" idx="11"/>
          </p:nvPr>
        </p:nvSpPr>
        <p:spPr/>
        <p:txBody>
          <a:bodyPr>
            <a:normAutofit/>
          </a:bodyPr>
          <a:lstStyle/>
          <a:p>
            <a:pPr>
              <a:spcAft>
                <a:spcPts val="600"/>
              </a:spcAft>
            </a:pPr>
            <a:r>
              <a:rPr lang="en-US" dirty="0"/>
              <a:t>Jane Mullen Speech Therapy Ltd.</a:t>
            </a:r>
            <a:endParaRPr lang="en-US"/>
          </a:p>
        </p:txBody>
      </p:sp>
      <p:pic>
        <p:nvPicPr>
          <p:cNvPr id="6" name="Picture 2" descr="Image result for Lamp device">
            <a:extLst>
              <a:ext uri="{FF2B5EF4-FFF2-40B4-BE49-F238E27FC236}">
                <a16:creationId xmlns:a16="http://schemas.microsoft.com/office/drawing/2014/main" id="{B40631B8-4A21-1058-07B9-2C41292C37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60" r="13460"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7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C979567-0D27-4E98-9101-139E4F27BE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1632</Words>
  <Application>Microsoft Office PowerPoint</Application>
  <PresentationFormat>Widescreen</PresentationFormat>
  <Paragraphs>130</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Comic Sans MS</vt:lpstr>
      <vt:lpstr>Helvetica</vt:lpstr>
      <vt:lpstr>Palatino Linotype</vt:lpstr>
      <vt:lpstr>Tahoma</vt:lpstr>
      <vt:lpstr>Times New Roman</vt:lpstr>
      <vt:lpstr>Office Theme</vt:lpstr>
      <vt:lpstr>Communication Brookfields School</vt:lpstr>
      <vt:lpstr>Components of Communication</vt:lpstr>
      <vt:lpstr>Speech, Language, Communication What’s the difference?</vt:lpstr>
      <vt:lpstr>BLANKS levels of questioning</vt:lpstr>
      <vt:lpstr>Alternative, Augmentative Communication</vt:lpstr>
      <vt:lpstr>     Signing BSL or Makaton and gestures</vt:lpstr>
      <vt:lpstr>Visual supports</vt:lpstr>
      <vt:lpstr>Symbolic Understanding</vt:lpstr>
      <vt:lpstr>LAMP  (Language Acquisition Motor Planning)</vt:lpstr>
      <vt:lpstr>PODD   (Pragmatic Organisation Dynamic Display)</vt:lpstr>
      <vt:lpstr>The Grid  (an example of a dynamic speech device)</vt:lpstr>
      <vt:lpstr>Intensive interaction</vt:lpstr>
      <vt:lpstr>Words (You)</vt:lpstr>
      <vt:lpstr>Behaviour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Overview Brookfields School</dc:title>
  <dc:creator/>
  <cp:keywords/>
  <cp:lastModifiedBy/>
  <cp:revision>3</cp:revision>
  <dcterms:created xsi:type="dcterms:W3CDTF">2016-09-20T15:11:53Z</dcterms:created>
  <dcterms:modified xsi:type="dcterms:W3CDTF">2023-01-18T13:24:56Z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TC034605139991</vt:lpwstr>
  </property>
</Properties>
</file>