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4"/>
    <p:sldMasterId id="2147484059" r:id="rId5"/>
  </p:sldMasterIdLst>
  <p:notesMasterIdLst>
    <p:notesMasterId r:id="rId41"/>
  </p:notesMasterIdLst>
  <p:sldIdLst>
    <p:sldId id="258" r:id="rId6"/>
    <p:sldId id="325" r:id="rId7"/>
    <p:sldId id="410" r:id="rId8"/>
    <p:sldId id="418" r:id="rId9"/>
    <p:sldId id="409" r:id="rId10"/>
    <p:sldId id="422" r:id="rId11"/>
    <p:sldId id="411" r:id="rId12"/>
    <p:sldId id="332" r:id="rId13"/>
    <p:sldId id="412" r:id="rId14"/>
    <p:sldId id="333" r:id="rId15"/>
    <p:sldId id="416" r:id="rId16"/>
    <p:sldId id="436" r:id="rId17"/>
    <p:sldId id="413" r:id="rId18"/>
    <p:sldId id="294" r:id="rId19"/>
    <p:sldId id="414" r:id="rId20"/>
    <p:sldId id="297" r:id="rId21"/>
    <p:sldId id="415" r:id="rId22"/>
    <p:sldId id="426" r:id="rId23"/>
    <p:sldId id="420" r:id="rId24"/>
    <p:sldId id="427" r:id="rId25"/>
    <p:sldId id="311" r:id="rId26"/>
    <p:sldId id="445" r:id="rId27"/>
    <p:sldId id="419" r:id="rId28"/>
    <p:sldId id="441" r:id="rId29"/>
    <p:sldId id="442" r:id="rId30"/>
    <p:sldId id="438" r:id="rId31"/>
    <p:sldId id="440" r:id="rId32"/>
    <p:sldId id="439" r:id="rId33"/>
    <p:sldId id="446" r:id="rId34"/>
    <p:sldId id="256" r:id="rId35"/>
    <p:sldId id="443" r:id="rId36"/>
    <p:sldId id="447" r:id="rId37"/>
    <p:sldId id="295" r:id="rId38"/>
    <p:sldId id="421" r:id="rId39"/>
    <p:sldId id="375"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1A857A-3258-0709-1DC7-AF641EA743C1}" name="Walker Liz (R0A) Manchester University NHS FT" initials="WL(MUNF" userId="S::Liz.Walker@cmft.nhs.uk::507a1211-54b9-44ea-8d62-b06a6ae339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20" autoAdjust="0"/>
  </p:normalViewPr>
  <p:slideViewPr>
    <p:cSldViewPr snapToGrid="0">
      <p:cViewPr varScale="1">
        <p:scale>
          <a:sx n="99" d="100"/>
          <a:sy n="99" d="100"/>
        </p:scale>
        <p:origin x="258" y="90"/>
      </p:cViewPr>
      <p:guideLst/>
    </p:cSldViewPr>
  </p:slideViewPr>
  <p:outlineViewPr>
    <p:cViewPr>
      <p:scale>
        <a:sx n="33" d="100"/>
        <a:sy n="33" d="100"/>
      </p:scale>
      <p:origin x="0" y="-21564"/>
    </p:cViewPr>
  </p:outlineViewPr>
  <p:notesTextViewPr>
    <p:cViewPr>
      <p:scale>
        <a:sx n="3" d="2"/>
        <a:sy n="3" d="2"/>
      </p:scale>
      <p:origin x="0" y="0"/>
    </p:cViewPr>
  </p:notesTextViewPr>
  <p:sorterViewPr>
    <p:cViewPr varScale="1">
      <p:scale>
        <a:sx n="100" d="100"/>
        <a:sy n="100" d="100"/>
      </p:scale>
      <p:origin x="0" y="-409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85EF1-38DC-45E0-9084-6D4F0A8CA5A3}"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8D030E66-4ACB-4D77-AED0-E67A9B0B5CEC}">
      <dgm:prSet/>
      <dgm:spPr/>
      <dgm:t>
        <a:bodyPr/>
        <a:lstStyle/>
        <a:p>
          <a:r>
            <a:rPr lang="en-GB" dirty="0"/>
            <a:t>What are Sensory Processing Difficulties?</a:t>
          </a:r>
          <a:endParaRPr lang="en-US" dirty="0"/>
        </a:p>
      </dgm:t>
    </dgm:pt>
    <dgm:pt modelId="{D0F4D877-CCA2-46EF-B1BD-5EFE77B892CD}" type="parTrans" cxnId="{0526771E-1B58-4C75-90D6-458023A7E3D5}">
      <dgm:prSet/>
      <dgm:spPr/>
      <dgm:t>
        <a:bodyPr/>
        <a:lstStyle/>
        <a:p>
          <a:endParaRPr lang="en-US"/>
        </a:p>
      </dgm:t>
    </dgm:pt>
    <dgm:pt modelId="{960487E8-2F05-40C3-853F-11515377DE71}" type="sibTrans" cxnId="{0526771E-1B58-4C75-90D6-458023A7E3D5}">
      <dgm:prSet/>
      <dgm:spPr/>
      <dgm:t>
        <a:bodyPr/>
        <a:lstStyle/>
        <a:p>
          <a:endParaRPr lang="en-US"/>
        </a:p>
      </dgm:t>
    </dgm:pt>
    <dgm:pt modelId="{52592180-78AA-42C0-91F1-91F863C23B30}">
      <dgm:prSet/>
      <dgm:spPr/>
      <dgm:t>
        <a:bodyPr/>
        <a:lstStyle/>
        <a:p>
          <a:pPr marL="0" marR="0" lvl="0" indent="0" defTabSz="914400" eaLnBrk="1" fontAlgn="auto" latinLnBrk="0" hangingPunct="1">
            <a:spcBef>
              <a:spcPts val="0"/>
            </a:spcBef>
            <a:spcAft>
              <a:spcPts val="0"/>
            </a:spcAft>
            <a:buClrTx/>
            <a:buSzTx/>
            <a:buFontTx/>
            <a:buNone/>
            <a:tabLst/>
            <a:defRPr/>
          </a:pPr>
          <a:r>
            <a:rPr lang="en-GB" dirty="0"/>
            <a:t>What do Sensory Processing Difficulties look like?</a:t>
          </a:r>
          <a:endParaRPr lang="en-US" dirty="0"/>
        </a:p>
      </dgm:t>
    </dgm:pt>
    <dgm:pt modelId="{8900DAFE-AA3C-49C6-8B1B-E4B45D2BE547}" type="parTrans" cxnId="{B9ABE177-7F02-422C-9A78-E4102C8925A3}">
      <dgm:prSet/>
      <dgm:spPr/>
      <dgm:t>
        <a:bodyPr/>
        <a:lstStyle/>
        <a:p>
          <a:endParaRPr lang="en-US"/>
        </a:p>
      </dgm:t>
    </dgm:pt>
    <dgm:pt modelId="{FB64D5FF-02C1-4BE0-BB3E-B5578F460C9C}" type="sibTrans" cxnId="{B9ABE177-7F02-422C-9A78-E4102C8925A3}">
      <dgm:prSet/>
      <dgm:spPr/>
      <dgm:t>
        <a:bodyPr/>
        <a:lstStyle/>
        <a:p>
          <a:endParaRPr lang="en-US"/>
        </a:p>
      </dgm:t>
    </dgm:pt>
    <dgm:pt modelId="{D7FB87FE-165D-4A78-9FEB-50F31E3CF85B}">
      <dgm:prSet/>
      <dgm:spPr/>
      <dgm:t>
        <a:bodyPr/>
        <a:lstStyle/>
        <a:p>
          <a:r>
            <a:rPr lang="en-US" dirty="0"/>
            <a:t>What can help?</a:t>
          </a:r>
        </a:p>
      </dgm:t>
    </dgm:pt>
    <dgm:pt modelId="{F56F1C93-F8DF-4ED3-8B86-A2850359ECA6}" type="parTrans" cxnId="{A4BFEF1E-5F44-434C-8D9A-9741E79575A8}">
      <dgm:prSet/>
      <dgm:spPr/>
      <dgm:t>
        <a:bodyPr/>
        <a:lstStyle/>
        <a:p>
          <a:endParaRPr lang="en-US"/>
        </a:p>
      </dgm:t>
    </dgm:pt>
    <dgm:pt modelId="{535FB514-431A-4709-97ED-97E53105CFB5}" type="sibTrans" cxnId="{A4BFEF1E-5F44-434C-8D9A-9741E79575A8}">
      <dgm:prSet/>
      <dgm:spPr/>
      <dgm:t>
        <a:bodyPr/>
        <a:lstStyle/>
        <a:p>
          <a:endParaRPr lang="en-US"/>
        </a:p>
      </dgm:t>
    </dgm:pt>
    <dgm:pt modelId="{5878D454-B147-405C-B01B-28C1E004C73F}" type="pres">
      <dgm:prSet presAssocID="{3A285EF1-38DC-45E0-9084-6D4F0A8CA5A3}" presName="linear" presStyleCnt="0">
        <dgm:presLayoutVars>
          <dgm:animLvl val="lvl"/>
          <dgm:resizeHandles val="exact"/>
        </dgm:presLayoutVars>
      </dgm:prSet>
      <dgm:spPr/>
      <dgm:t>
        <a:bodyPr/>
        <a:lstStyle/>
        <a:p>
          <a:endParaRPr lang="en-US"/>
        </a:p>
      </dgm:t>
    </dgm:pt>
    <dgm:pt modelId="{2289EF7A-E1A6-4517-B5B3-4E5CBC412C90}" type="pres">
      <dgm:prSet presAssocID="{8D030E66-4ACB-4D77-AED0-E67A9B0B5CEC}" presName="parentText" presStyleLbl="node1" presStyleIdx="0" presStyleCnt="3">
        <dgm:presLayoutVars>
          <dgm:chMax val="0"/>
          <dgm:bulletEnabled val="1"/>
        </dgm:presLayoutVars>
      </dgm:prSet>
      <dgm:spPr/>
      <dgm:t>
        <a:bodyPr/>
        <a:lstStyle/>
        <a:p>
          <a:endParaRPr lang="en-US"/>
        </a:p>
      </dgm:t>
    </dgm:pt>
    <dgm:pt modelId="{23F83917-FA6D-4E8A-AE79-9AFBE52A0232}" type="pres">
      <dgm:prSet presAssocID="{960487E8-2F05-40C3-853F-11515377DE71}" presName="spacer" presStyleCnt="0"/>
      <dgm:spPr/>
    </dgm:pt>
    <dgm:pt modelId="{164F288A-E101-4485-9B4B-2E7755DDFA60}" type="pres">
      <dgm:prSet presAssocID="{52592180-78AA-42C0-91F1-91F863C23B30}" presName="parentText" presStyleLbl="node1" presStyleIdx="1" presStyleCnt="3">
        <dgm:presLayoutVars>
          <dgm:chMax val="0"/>
          <dgm:bulletEnabled val="1"/>
        </dgm:presLayoutVars>
      </dgm:prSet>
      <dgm:spPr/>
      <dgm:t>
        <a:bodyPr/>
        <a:lstStyle/>
        <a:p>
          <a:endParaRPr lang="en-US"/>
        </a:p>
      </dgm:t>
    </dgm:pt>
    <dgm:pt modelId="{4C6E0832-85AF-4D48-95F5-5766AD8CAE4D}" type="pres">
      <dgm:prSet presAssocID="{FB64D5FF-02C1-4BE0-BB3E-B5578F460C9C}" presName="spacer" presStyleCnt="0"/>
      <dgm:spPr/>
    </dgm:pt>
    <dgm:pt modelId="{ED878B73-9A66-4CC5-BCAF-627E3789A66F}" type="pres">
      <dgm:prSet presAssocID="{D7FB87FE-165D-4A78-9FEB-50F31E3CF85B}" presName="parentText" presStyleLbl="node1" presStyleIdx="2" presStyleCnt="3">
        <dgm:presLayoutVars>
          <dgm:chMax val="0"/>
          <dgm:bulletEnabled val="1"/>
        </dgm:presLayoutVars>
      </dgm:prSet>
      <dgm:spPr/>
      <dgm:t>
        <a:bodyPr/>
        <a:lstStyle/>
        <a:p>
          <a:endParaRPr lang="en-US"/>
        </a:p>
      </dgm:t>
    </dgm:pt>
  </dgm:ptLst>
  <dgm:cxnLst>
    <dgm:cxn modelId="{AA082403-1368-4B51-AE31-03CFAD97266D}" type="presOf" srcId="{D7FB87FE-165D-4A78-9FEB-50F31E3CF85B}" destId="{ED878B73-9A66-4CC5-BCAF-627E3789A66F}" srcOrd="0" destOrd="0" presId="urn:microsoft.com/office/officeart/2005/8/layout/vList2"/>
    <dgm:cxn modelId="{AE4BFC59-171E-4181-AE47-65DC5A4A8948}" type="presOf" srcId="{8D030E66-4ACB-4D77-AED0-E67A9B0B5CEC}" destId="{2289EF7A-E1A6-4517-B5B3-4E5CBC412C90}" srcOrd="0" destOrd="0" presId="urn:microsoft.com/office/officeart/2005/8/layout/vList2"/>
    <dgm:cxn modelId="{B9ABE177-7F02-422C-9A78-E4102C8925A3}" srcId="{3A285EF1-38DC-45E0-9084-6D4F0A8CA5A3}" destId="{52592180-78AA-42C0-91F1-91F863C23B30}" srcOrd="1" destOrd="0" parTransId="{8900DAFE-AA3C-49C6-8B1B-E4B45D2BE547}" sibTransId="{FB64D5FF-02C1-4BE0-BB3E-B5578F460C9C}"/>
    <dgm:cxn modelId="{DDC0C5BD-9414-42E2-B7FC-CAF174B57841}" type="presOf" srcId="{3A285EF1-38DC-45E0-9084-6D4F0A8CA5A3}" destId="{5878D454-B147-405C-B01B-28C1E004C73F}" srcOrd="0" destOrd="0" presId="urn:microsoft.com/office/officeart/2005/8/layout/vList2"/>
    <dgm:cxn modelId="{A4BFEF1E-5F44-434C-8D9A-9741E79575A8}" srcId="{3A285EF1-38DC-45E0-9084-6D4F0A8CA5A3}" destId="{D7FB87FE-165D-4A78-9FEB-50F31E3CF85B}" srcOrd="2" destOrd="0" parTransId="{F56F1C93-F8DF-4ED3-8B86-A2850359ECA6}" sibTransId="{535FB514-431A-4709-97ED-97E53105CFB5}"/>
    <dgm:cxn modelId="{8B2B178A-0197-45E4-B834-5ECC503B5A19}" type="presOf" srcId="{52592180-78AA-42C0-91F1-91F863C23B30}" destId="{164F288A-E101-4485-9B4B-2E7755DDFA60}" srcOrd="0" destOrd="0" presId="urn:microsoft.com/office/officeart/2005/8/layout/vList2"/>
    <dgm:cxn modelId="{0526771E-1B58-4C75-90D6-458023A7E3D5}" srcId="{3A285EF1-38DC-45E0-9084-6D4F0A8CA5A3}" destId="{8D030E66-4ACB-4D77-AED0-E67A9B0B5CEC}" srcOrd="0" destOrd="0" parTransId="{D0F4D877-CCA2-46EF-B1BD-5EFE77B892CD}" sibTransId="{960487E8-2F05-40C3-853F-11515377DE71}"/>
    <dgm:cxn modelId="{748F843E-9C47-4EEC-940E-A72A9ACE1394}" type="presParOf" srcId="{5878D454-B147-405C-B01B-28C1E004C73F}" destId="{2289EF7A-E1A6-4517-B5B3-4E5CBC412C90}" srcOrd="0" destOrd="0" presId="urn:microsoft.com/office/officeart/2005/8/layout/vList2"/>
    <dgm:cxn modelId="{674087FC-8BAD-45ED-8BCE-5ABF04987189}" type="presParOf" srcId="{5878D454-B147-405C-B01B-28C1E004C73F}" destId="{23F83917-FA6D-4E8A-AE79-9AFBE52A0232}" srcOrd="1" destOrd="0" presId="urn:microsoft.com/office/officeart/2005/8/layout/vList2"/>
    <dgm:cxn modelId="{0A1CAB25-6737-4FA2-9430-9FB90C2226F7}" type="presParOf" srcId="{5878D454-B147-405C-B01B-28C1E004C73F}" destId="{164F288A-E101-4485-9B4B-2E7755DDFA60}" srcOrd="2" destOrd="0" presId="urn:microsoft.com/office/officeart/2005/8/layout/vList2"/>
    <dgm:cxn modelId="{0AFE9765-C016-4C3B-A3E6-145F2FEDD040}" type="presParOf" srcId="{5878D454-B147-405C-B01B-28C1E004C73F}" destId="{4C6E0832-85AF-4D48-95F5-5766AD8CAE4D}" srcOrd="3" destOrd="0" presId="urn:microsoft.com/office/officeart/2005/8/layout/vList2"/>
    <dgm:cxn modelId="{B298902A-7725-4D02-A4EA-D00E8FA0A232}" type="presParOf" srcId="{5878D454-B147-405C-B01B-28C1E004C73F}" destId="{ED878B73-9A66-4CC5-BCAF-627E3789A66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BAE7F-E4DA-4569-AECF-C5060AF1E0F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DC43D73-FB3A-48CC-85CD-176A1639AD87}">
      <dgm:prSet/>
      <dgm:spPr/>
      <dgm:t>
        <a:bodyPr/>
        <a:lstStyle/>
        <a:p>
          <a:r>
            <a:rPr lang="en-GB"/>
            <a:t>Do heavy work activities before bath/shower time</a:t>
          </a:r>
          <a:endParaRPr lang="en-US"/>
        </a:p>
      </dgm:t>
    </dgm:pt>
    <dgm:pt modelId="{FA413D81-2C7F-4BD1-864C-7FADE6AC97AB}" type="parTrans" cxnId="{8A559166-2E58-4876-B100-B11D089CA233}">
      <dgm:prSet/>
      <dgm:spPr/>
      <dgm:t>
        <a:bodyPr/>
        <a:lstStyle/>
        <a:p>
          <a:endParaRPr lang="en-US"/>
        </a:p>
      </dgm:t>
    </dgm:pt>
    <dgm:pt modelId="{A95B3B6C-3246-4269-966A-2AB4681238F7}" type="sibTrans" cxnId="{8A559166-2E58-4876-B100-B11D089CA233}">
      <dgm:prSet/>
      <dgm:spPr/>
      <dgm:t>
        <a:bodyPr/>
        <a:lstStyle/>
        <a:p>
          <a:endParaRPr lang="en-US"/>
        </a:p>
      </dgm:t>
    </dgm:pt>
    <dgm:pt modelId="{6B5BDEAE-F73C-4561-B3EC-51251B91F17F}">
      <dgm:prSet/>
      <dgm:spPr/>
      <dgm:t>
        <a:bodyPr/>
        <a:lstStyle/>
        <a:p>
          <a:r>
            <a:rPr lang="en-GB"/>
            <a:t>Try a non-slip mat Have toys that encourage ‘heavy work’ whilst in the bath such as pouring</a:t>
          </a:r>
          <a:endParaRPr lang="en-US"/>
        </a:p>
      </dgm:t>
    </dgm:pt>
    <dgm:pt modelId="{26C10E06-19D7-49A9-84AA-AB8944DE1A8A}" type="parTrans" cxnId="{BA1F14A3-582D-4EE1-A89C-5ACEB1005346}">
      <dgm:prSet/>
      <dgm:spPr/>
      <dgm:t>
        <a:bodyPr/>
        <a:lstStyle/>
        <a:p>
          <a:endParaRPr lang="en-US"/>
        </a:p>
      </dgm:t>
    </dgm:pt>
    <dgm:pt modelId="{D497A602-E4C0-4A30-AB87-FC646C6E1C95}" type="sibTrans" cxnId="{BA1F14A3-582D-4EE1-A89C-5ACEB1005346}">
      <dgm:prSet/>
      <dgm:spPr/>
      <dgm:t>
        <a:bodyPr/>
        <a:lstStyle/>
        <a:p>
          <a:endParaRPr lang="en-US"/>
        </a:p>
      </dgm:t>
    </dgm:pt>
    <dgm:pt modelId="{1E1CBD30-118C-4CDB-8B88-044FE57A489E}">
      <dgm:prSet/>
      <dgm:spPr/>
      <dgm:t>
        <a:bodyPr/>
        <a:lstStyle/>
        <a:p>
          <a:r>
            <a:rPr lang="en-GB"/>
            <a:t>Having things they can squeeze – sponges etc</a:t>
          </a:r>
          <a:endParaRPr lang="en-US"/>
        </a:p>
      </dgm:t>
    </dgm:pt>
    <dgm:pt modelId="{BF6C119E-32E6-4E3B-80B0-D224746872F4}" type="parTrans" cxnId="{4E7E583A-CCB3-4057-88CC-3E954095B68C}">
      <dgm:prSet/>
      <dgm:spPr/>
      <dgm:t>
        <a:bodyPr/>
        <a:lstStyle/>
        <a:p>
          <a:endParaRPr lang="en-US"/>
        </a:p>
      </dgm:t>
    </dgm:pt>
    <dgm:pt modelId="{455DFC35-D788-4711-8017-A85C88E33052}" type="sibTrans" cxnId="{4E7E583A-CCB3-4057-88CC-3E954095B68C}">
      <dgm:prSet/>
      <dgm:spPr/>
      <dgm:t>
        <a:bodyPr/>
        <a:lstStyle/>
        <a:p>
          <a:endParaRPr lang="en-US"/>
        </a:p>
      </dgm:t>
    </dgm:pt>
    <dgm:pt modelId="{C1FD4DD3-BFB7-4420-95F7-E411089E666F}">
      <dgm:prSet/>
      <dgm:spPr/>
      <dgm:t>
        <a:bodyPr/>
        <a:lstStyle/>
        <a:p>
          <a:r>
            <a:rPr lang="en-GB"/>
            <a:t>A straw to blow bubbles in the bath</a:t>
          </a:r>
          <a:endParaRPr lang="en-US"/>
        </a:p>
      </dgm:t>
    </dgm:pt>
    <dgm:pt modelId="{BB500E96-4348-43D8-9647-BB78CF1A32A3}" type="parTrans" cxnId="{7A6F9CF6-3CC0-40BB-8356-D8BBD4F6615C}">
      <dgm:prSet/>
      <dgm:spPr/>
      <dgm:t>
        <a:bodyPr/>
        <a:lstStyle/>
        <a:p>
          <a:endParaRPr lang="en-US"/>
        </a:p>
      </dgm:t>
    </dgm:pt>
    <dgm:pt modelId="{4443BE24-CF53-422A-BB64-DFDF858E135B}" type="sibTrans" cxnId="{7A6F9CF6-3CC0-40BB-8356-D8BBD4F6615C}">
      <dgm:prSet/>
      <dgm:spPr/>
      <dgm:t>
        <a:bodyPr/>
        <a:lstStyle/>
        <a:p>
          <a:endParaRPr lang="en-US"/>
        </a:p>
      </dgm:t>
    </dgm:pt>
    <dgm:pt modelId="{3B695F70-40F0-4BFC-9BED-7F39CB207295}">
      <dgm:prSet/>
      <dgm:spPr/>
      <dgm:t>
        <a:bodyPr/>
        <a:lstStyle/>
        <a:p>
          <a:r>
            <a:rPr lang="en-GB"/>
            <a:t>Use firm, maintained pressure when washing and drying</a:t>
          </a:r>
          <a:endParaRPr lang="en-US"/>
        </a:p>
      </dgm:t>
    </dgm:pt>
    <dgm:pt modelId="{1030B990-B602-43FB-8BBB-EBCE60FFA6CF}" type="parTrans" cxnId="{4D443311-70F1-4971-BCD2-ECDD74808E20}">
      <dgm:prSet/>
      <dgm:spPr/>
      <dgm:t>
        <a:bodyPr/>
        <a:lstStyle/>
        <a:p>
          <a:endParaRPr lang="en-US"/>
        </a:p>
      </dgm:t>
    </dgm:pt>
    <dgm:pt modelId="{20C8446C-8B00-4058-BC62-495B347BC0D7}" type="sibTrans" cxnId="{4D443311-70F1-4971-BCD2-ECDD74808E20}">
      <dgm:prSet/>
      <dgm:spPr/>
      <dgm:t>
        <a:bodyPr/>
        <a:lstStyle/>
        <a:p>
          <a:endParaRPr lang="en-US"/>
        </a:p>
      </dgm:t>
    </dgm:pt>
    <dgm:pt modelId="{C565DB5E-53D4-4661-8943-1D9882830D10}">
      <dgm:prSet/>
      <dgm:spPr/>
      <dgm:t>
        <a:bodyPr/>
        <a:lstStyle/>
        <a:p>
          <a:r>
            <a:rPr lang="en-GB"/>
            <a:t>Wrap your child firmly in a bath towel before and after the bath/shower </a:t>
          </a:r>
          <a:endParaRPr lang="en-US"/>
        </a:p>
      </dgm:t>
    </dgm:pt>
    <dgm:pt modelId="{CD708411-0AA8-4048-8AA8-2AF5B937A2C3}" type="parTrans" cxnId="{1FE79B23-0FED-4049-B3E5-7C670AB87958}">
      <dgm:prSet/>
      <dgm:spPr/>
      <dgm:t>
        <a:bodyPr/>
        <a:lstStyle/>
        <a:p>
          <a:endParaRPr lang="en-US"/>
        </a:p>
      </dgm:t>
    </dgm:pt>
    <dgm:pt modelId="{26C128AB-CF58-4BBF-83AC-D7B69DFCA434}" type="sibTrans" cxnId="{1FE79B23-0FED-4049-B3E5-7C670AB87958}">
      <dgm:prSet/>
      <dgm:spPr/>
      <dgm:t>
        <a:bodyPr/>
        <a:lstStyle/>
        <a:p>
          <a:endParaRPr lang="en-US"/>
        </a:p>
      </dgm:t>
    </dgm:pt>
    <dgm:pt modelId="{D9044242-9421-4E18-9484-C21ECCBE8771}">
      <dgm:prSet/>
      <dgm:spPr/>
      <dgm:t>
        <a:bodyPr/>
        <a:lstStyle/>
        <a:p>
          <a:r>
            <a:rPr lang="en-GB"/>
            <a:t>Use calming scents such as lavender or unscented products</a:t>
          </a:r>
          <a:endParaRPr lang="en-US"/>
        </a:p>
      </dgm:t>
    </dgm:pt>
    <dgm:pt modelId="{EBAD9112-994A-4665-A858-E402B5B670FC}" type="parTrans" cxnId="{1A8E72F3-B56A-4662-B922-BFFF98DDEBC0}">
      <dgm:prSet/>
      <dgm:spPr/>
      <dgm:t>
        <a:bodyPr/>
        <a:lstStyle/>
        <a:p>
          <a:endParaRPr lang="en-US"/>
        </a:p>
      </dgm:t>
    </dgm:pt>
    <dgm:pt modelId="{339F9320-3EA3-417D-8365-C426B236D555}" type="sibTrans" cxnId="{1A8E72F3-B56A-4662-B922-BFFF98DDEBC0}">
      <dgm:prSet/>
      <dgm:spPr/>
      <dgm:t>
        <a:bodyPr/>
        <a:lstStyle/>
        <a:p>
          <a:endParaRPr lang="en-US"/>
        </a:p>
      </dgm:t>
    </dgm:pt>
    <dgm:pt modelId="{51DFA005-9EAB-41B9-8E96-A7F44786307B}">
      <dgm:prSet/>
      <dgm:spPr/>
      <dgm:t>
        <a:bodyPr/>
        <a:lstStyle/>
        <a:p>
          <a:r>
            <a:rPr lang="en-GB"/>
            <a:t>Use a visual timer</a:t>
          </a:r>
          <a:endParaRPr lang="en-US"/>
        </a:p>
      </dgm:t>
    </dgm:pt>
    <dgm:pt modelId="{E2C670BF-ABCA-4B91-A918-13E9CA921176}" type="parTrans" cxnId="{987DC05F-7BDF-4DFC-B01C-ED534A853386}">
      <dgm:prSet/>
      <dgm:spPr/>
      <dgm:t>
        <a:bodyPr/>
        <a:lstStyle/>
        <a:p>
          <a:endParaRPr lang="en-US"/>
        </a:p>
      </dgm:t>
    </dgm:pt>
    <dgm:pt modelId="{2A9553CA-0231-450A-9604-90F72A9FC574}" type="sibTrans" cxnId="{987DC05F-7BDF-4DFC-B01C-ED534A853386}">
      <dgm:prSet/>
      <dgm:spPr/>
      <dgm:t>
        <a:bodyPr/>
        <a:lstStyle/>
        <a:p>
          <a:endParaRPr lang="en-US"/>
        </a:p>
      </dgm:t>
    </dgm:pt>
    <dgm:pt modelId="{6CC7A8CA-2C89-475E-BA1B-10161C305062}">
      <dgm:prSet/>
      <dgm:spPr/>
      <dgm:t>
        <a:bodyPr/>
        <a:lstStyle/>
        <a:p>
          <a:r>
            <a:rPr lang="en-GB"/>
            <a:t>If your child struggles with a shower try a bath or vice versa</a:t>
          </a:r>
          <a:endParaRPr lang="en-US"/>
        </a:p>
      </dgm:t>
    </dgm:pt>
    <dgm:pt modelId="{A52F3A4A-A7C3-45BE-8D18-F874711D52E0}" type="parTrans" cxnId="{C1263B93-48A3-44CD-9591-5F4F31F4DA8F}">
      <dgm:prSet/>
      <dgm:spPr/>
      <dgm:t>
        <a:bodyPr/>
        <a:lstStyle/>
        <a:p>
          <a:endParaRPr lang="en-US"/>
        </a:p>
      </dgm:t>
    </dgm:pt>
    <dgm:pt modelId="{016A3E12-5EFD-4734-AE6F-9E404155FB6F}" type="sibTrans" cxnId="{C1263B93-48A3-44CD-9591-5F4F31F4DA8F}">
      <dgm:prSet/>
      <dgm:spPr/>
      <dgm:t>
        <a:bodyPr/>
        <a:lstStyle/>
        <a:p>
          <a:endParaRPr lang="en-US"/>
        </a:p>
      </dgm:t>
    </dgm:pt>
    <dgm:pt modelId="{2DD66D67-8AC9-42A5-86F1-B7C97C2310FF}" type="pres">
      <dgm:prSet presAssocID="{CEBBAE7F-E4DA-4569-AECF-C5060AF1E0F2}" presName="diagram" presStyleCnt="0">
        <dgm:presLayoutVars>
          <dgm:dir/>
          <dgm:resizeHandles val="exact"/>
        </dgm:presLayoutVars>
      </dgm:prSet>
      <dgm:spPr/>
      <dgm:t>
        <a:bodyPr/>
        <a:lstStyle/>
        <a:p>
          <a:endParaRPr lang="en-US"/>
        </a:p>
      </dgm:t>
    </dgm:pt>
    <dgm:pt modelId="{2D5A63A0-A98C-4D47-971B-686A7738A949}" type="pres">
      <dgm:prSet presAssocID="{1DC43D73-FB3A-48CC-85CD-176A1639AD87}" presName="node" presStyleLbl="node1" presStyleIdx="0" presStyleCnt="9">
        <dgm:presLayoutVars>
          <dgm:bulletEnabled val="1"/>
        </dgm:presLayoutVars>
      </dgm:prSet>
      <dgm:spPr/>
      <dgm:t>
        <a:bodyPr/>
        <a:lstStyle/>
        <a:p>
          <a:endParaRPr lang="en-US"/>
        </a:p>
      </dgm:t>
    </dgm:pt>
    <dgm:pt modelId="{4F196ED4-16F7-4077-A3E6-E3C04E4A3741}" type="pres">
      <dgm:prSet presAssocID="{A95B3B6C-3246-4269-966A-2AB4681238F7}" presName="sibTrans" presStyleCnt="0"/>
      <dgm:spPr/>
    </dgm:pt>
    <dgm:pt modelId="{0CE0882A-9FBE-4115-906B-EC95E296FB38}" type="pres">
      <dgm:prSet presAssocID="{6B5BDEAE-F73C-4561-B3EC-51251B91F17F}" presName="node" presStyleLbl="node1" presStyleIdx="1" presStyleCnt="9">
        <dgm:presLayoutVars>
          <dgm:bulletEnabled val="1"/>
        </dgm:presLayoutVars>
      </dgm:prSet>
      <dgm:spPr/>
      <dgm:t>
        <a:bodyPr/>
        <a:lstStyle/>
        <a:p>
          <a:endParaRPr lang="en-US"/>
        </a:p>
      </dgm:t>
    </dgm:pt>
    <dgm:pt modelId="{B07BE0A3-575D-4E59-8C9B-F2CA10F066B9}" type="pres">
      <dgm:prSet presAssocID="{D497A602-E4C0-4A30-AB87-FC646C6E1C95}" presName="sibTrans" presStyleCnt="0"/>
      <dgm:spPr/>
    </dgm:pt>
    <dgm:pt modelId="{80A7AC8E-8C3B-4917-8DFF-99B89FB84591}" type="pres">
      <dgm:prSet presAssocID="{1E1CBD30-118C-4CDB-8B88-044FE57A489E}" presName="node" presStyleLbl="node1" presStyleIdx="2" presStyleCnt="9">
        <dgm:presLayoutVars>
          <dgm:bulletEnabled val="1"/>
        </dgm:presLayoutVars>
      </dgm:prSet>
      <dgm:spPr/>
      <dgm:t>
        <a:bodyPr/>
        <a:lstStyle/>
        <a:p>
          <a:endParaRPr lang="en-US"/>
        </a:p>
      </dgm:t>
    </dgm:pt>
    <dgm:pt modelId="{34596604-2A4C-49E2-AD5E-C2037BDE7970}" type="pres">
      <dgm:prSet presAssocID="{455DFC35-D788-4711-8017-A85C88E33052}" presName="sibTrans" presStyleCnt="0"/>
      <dgm:spPr/>
    </dgm:pt>
    <dgm:pt modelId="{463412E2-054D-47E1-A0EA-C379AEF367B4}" type="pres">
      <dgm:prSet presAssocID="{C1FD4DD3-BFB7-4420-95F7-E411089E666F}" presName="node" presStyleLbl="node1" presStyleIdx="3" presStyleCnt="9">
        <dgm:presLayoutVars>
          <dgm:bulletEnabled val="1"/>
        </dgm:presLayoutVars>
      </dgm:prSet>
      <dgm:spPr/>
      <dgm:t>
        <a:bodyPr/>
        <a:lstStyle/>
        <a:p>
          <a:endParaRPr lang="en-US"/>
        </a:p>
      </dgm:t>
    </dgm:pt>
    <dgm:pt modelId="{A8CC3920-2743-4708-8E19-392E39949034}" type="pres">
      <dgm:prSet presAssocID="{4443BE24-CF53-422A-BB64-DFDF858E135B}" presName="sibTrans" presStyleCnt="0"/>
      <dgm:spPr/>
    </dgm:pt>
    <dgm:pt modelId="{54EEE64D-CE7F-4506-92D9-63BBB44BC872}" type="pres">
      <dgm:prSet presAssocID="{3B695F70-40F0-4BFC-9BED-7F39CB207295}" presName="node" presStyleLbl="node1" presStyleIdx="4" presStyleCnt="9">
        <dgm:presLayoutVars>
          <dgm:bulletEnabled val="1"/>
        </dgm:presLayoutVars>
      </dgm:prSet>
      <dgm:spPr/>
      <dgm:t>
        <a:bodyPr/>
        <a:lstStyle/>
        <a:p>
          <a:endParaRPr lang="en-US"/>
        </a:p>
      </dgm:t>
    </dgm:pt>
    <dgm:pt modelId="{C2BD6D86-CEEF-48DE-9D59-C3454D5F98BF}" type="pres">
      <dgm:prSet presAssocID="{20C8446C-8B00-4058-BC62-495B347BC0D7}" presName="sibTrans" presStyleCnt="0"/>
      <dgm:spPr/>
    </dgm:pt>
    <dgm:pt modelId="{D3977BC9-0873-4087-ADB1-1D1D3EA5EDD8}" type="pres">
      <dgm:prSet presAssocID="{C565DB5E-53D4-4661-8943-1D9882830D10}" presName="node" presStyleLbl="node1" presStyleIdx="5" presStyleCnt="9">
        <dgm:presLayoutVars>
          <dgm:bulletEnabled val="1"/>
        </dgm:presLayoutVars>
      </dgm:prSet>
      <dgm:spPr/>
      <dgm:t>
        <a:bodyPr/>
        <a:lstStyle/>
        <a:p>
          <a:endParaRPr lang="en-US"/>
        </a:p>
      </dgm:t>
    </dgm:pt>
    <dgm:pt modelId="{C45C1518-9599-41ED-AB4E-AECA0CE82DFF}" type="pres">
      <dgm:prSet presAssocID="{26C128AB-CF58-4BBF-83AC-D7B69DFCA434}" presName="sibTrans" presStyleCnt="0"/>
      <dgm:spPr/>
    </dgm:pt>
    <dgm:pt modelId="{E56F6402-68BA-487D-94CE-653875698B94}" type="pres">
      <dgm:prSet presAssocID="{D9044242-9421-4E18-9484-C21ECCBE8771}" presName="node" presStyleLbl="node1" presStyleIdx="6" presStyleCnt="9">
        <dgm:presLayoutVars>
          <dgm:bulletEnabled val="1"/>
        </dgm:presLayoutVars>
      </dgm:prSet>
      <dgm:spPr/>
      <dgm:t>
        <a:bodyPr/>
        <a:lstStyle/>
        <a:p>
          <a:endParaRPr lang="en-US"/>
        </a:p>
      </dgm:t>
    </dgm:pt>
    <dgm:pt modelId="{4374B2F9-6F8E-414A-B10E-D06CD30B80B2}" type="pres">
      <dgm:prSet presAssocID="{339F9320-3EA3-417D-8365-C426B236D555}" presName="sibTrans" presStyleCnt="0"/>
      <dgm:spPr/>
    </dgm:pt>
    <dgm:pt modelId="{BB24B835-F55A-44CB-B5B2-B0CA4565D1F7}" type="pres">
      <dgm:prSet presAssocID="{51DFA005-9EAB-41B9-8E96-A7F44786307B}" presName="node" presStyleLbl="node1" presStyleIdx="7" presStyleCnt="9">
        <dgm:presLayoutVars>
          <dgm:bulletEnabled val="1"/>
        </dgm:presLayoutVars>
      </dgm:prSet>
      <dgm:spPr/>
      <dgm:t>
        <a:bodyPr/>
        <a:lstStyle/>
        <a:p>
          <a:endParaRPr lang="en-US"/>
        </a:p>
      </dgm:t>
    </dgm:pt>
    <dgm:pt modelId="{2882AA6D-DCEF-42B5-978B-E83B21401BD4}" type="pres">
      <dgm:prSet presAssocID="{2A9553CA-0231-450A-9604-90F72A9FC574}" presName="sibTrans" presStyleCnt="0"/>
      <dgm:spPr/>
    </dgm:pt>
    <dgm:pt modelId="{4F7DECE2-1D4C-400A-8966-07E574C30C42}" type="pres">
      <dgm:prSet presAssocID="{6CC7A8CA-2C89-475E-BA1B-10161C305062}" presName="node" presStyleLbl="node1" presStyleIdx="8" presStyleCnt="9">
        <dgm:presLayoutVars>
          <dgm:bulletEnabled val="1"/>
        </dgm:presLayoutVars>
      </dgm:prSet>
      <dgm:spPr/>
      <dgm:t>
        <a:bodyPr/>
        <a:lstStyle/>
        <a:p>
          <a:endParaRPr lang="en-US"/>
        </a:p>
      </dgm:t>
    </dgm:pt>
  </dgm:ptLst>
  <dgm:cxnLst>
    <dgm:cxn modelId="{4D443311-70F1-4971-BCD2-ECDD74808E20}" srcId="{CEBBAE7F-E4DA-4569-AECF-C5060AF1E0F2}" destId="{3B695F70-40F0-4BFC-9BED-7F39CB207295}" srcOrd="4" destOrd="0" parTransId="{1030B990-B602-43FB-8BBB-EBCE60FFA6CF}" sibTransId="{20C8446C-8B00-4058-BC62-495B347BC0D7}"/>
    <dgm:cxn modelId="{E804177E-A9D1-4A3D-AE0E-6D5363B68B12}" type="presOf" srcId="{3B695F70-40F0-4BFC-9BED-7F39CB207295}" destId="{54EEE64D-CE7F-4506-92D9-63BBB44BC872}" srcOrd="0" destOrd="0" presId="urn:microsoft.com/office/officeart/2005/8/layout/default"/>
    <dgm:cxn modelId="{0BD3F221-0FD5-471B-B1E3-7349F3469557}" type="presOf" srcId="{1E1CBD30-118C-4CDB-8B88-044FE57A489E}" destId="{80A7AC8E-8C3B-4917-8DFF-99B89FB84591}" srcOrd="0" destOrd="0" presId="urn:microsoft.com/office/officeart/2005/8/layout/default"/>
    <dgm:cxn modelId="{7A6F9CF6-3CC0-40BB-8356-D8BBD4F6615C}" srcId="{CEBBAE7F-E4DA-4569-AECF-C5060AF1E0F2}" destId="{C1FD4DD3-BFB7-4420-95F7-E411089E666F}" srcOrd="3" destOrd="0" parTransId="{BB500E96-4348-43D8-9647-BB78CF1A32A3}" sibTransId="{4443BE24-CF53-422A-BB64-DFDF858E135B}"/>
    <dgm:cxn modelId="{BA1F14A3-582D-4EE1-A89C-5ACEB1005346}" srcId="{CEBBAE7F-E4DA-4569-AECF-C5060AF1E0F2}" destId="{6B5BDEAE-F73C-4561-B3EC-51251B91F17F}" srcOrd="1" destOrd="0" parTransId="{26C10E06-19D7-49A9-84AA-AB8944DE1A8A}" sibTransId="{D497A602-E4C0-4A30-AB87-FC646C6E1C95}"/>
    <dgm:cxn modelId="{DE9D6F57-1DC8-400D-B966-D684FD4AA420}" type="presOf" srcId="{6B5BDEAE-F73C-4561-B3EC-51251B91F17F}" destId="{0CE0882A-9FBE-4115-906B-EC95E296FB38}" srcOrd="0" destOrd="0" presId="urn:microsoft.com/office/officeart/2005/8/layout/default"/>
    <dgm:cxn modelId="{C1263B93-48A3-44CD-9591-5F4F31F4DA8F}" srcId="{CEBBAE7F-E4DA-4569-AECF-C5060AF1E0F2}" destId="{6CC7A8CA-2C89-475E-BA1B-10161C305062}" srcOrd="8" destOrd="0" parTransId="{A52F3A4A-A7C3-45BE-8D18-F874711D52E0}" sibTransId="{016A3E12-5EFD-4734-AE6F-9E404155FB6F}"/>
    <dgm:cxn modelId="{1FE79B23-0FED-4049-B3E5-7C670AB87958}" srcId="{CEBBAE7F-E4DA-4569-AECF-C5060AF1E0F2}" destId="{C565DB5E-53D4-4661-8943-1D9882830D10}" srcOrd="5" destOrd="0" parTransId="{CD708411-0AA8-4048-8AA8-2AF5B937A2C3}" sibTransId="{26C128AB-CF58-4BBF-83AC-D7B69DFCA434}"/>
    <dgm:cxn modelId="{F8205BF7-D572-44C6-A8AA-16A420B91F61}" type="presOf" srcId="{C565DB5E-53D4-4661-8943-1D9882830D10}" destId="{D3977BC9-0873-4087-ADB1-1D1D3EA5EDD8}" srcOrd="0" destOrd="0" presId="urn:microsoft.com/office/officeart/2005/8/layout/default"/>
    <dgm:cxn modelId="{F15601E5-22BB-48BA-9F77-1D475D74A5DD}" type="presOf" srcId="{CEBBAE7F-E4DA-4569-AECF-C5060AF1E0F2}" destId="{2DD66D67-8AC9-42A5-86F1-B7C97C2310FF}" srcOrd="0" destOrd="0" presId="urn:microsoft.com/office/officeart/2005/8/layout/default"/>
    <dgm:cxn modelId="{4E7E583A-CCB3-4057-88CC-3E954095B68C}" srcId="{CEBBAE7F-E4DA-4569-AECF-C5060AF1E0F2}" destId="{1E1CBD30-118C-4CDB-8B88-044FE57A489E}" srcOrd="2" destOrd="0" parTransId="{BF6C119E-32E6-4E3B-80B0-D224746872F4}" sibTransId="{455DFC35-D788-4711-8017-A85C88E33052}"/>
    <dgm:cxn modelId="{3A935066-D531-4865-931B-A103D5FC432D}" type="presOf" srcId="{C1FD4DD3-BFB7-4420-95F7-E411089E666F}" destId="{463412E2-054D-47E1-A0EA-C379AEF367B4}" srcOrd="0" destOrd="0" presId="urn:microsoft.com/office/officeart/2005/8/layout/default"/>
    <dgm:cxn modelId="{AA8E9D0E-3F31-4F6B-ACC6-8A1C5911A5C4}" type="presOf" srcId="{1DC43D73-FB3A-48CC-85CD-176A1639AD87}" destId="{2D5A63A0-A98C-4D47-971B-686A7738A949}" srcOrd="0" destOrd="0" presId="urn:microsoft.com/office/officeart/2005/8/layout/default"/>
    <dgm:cxn modelId="{987DC05F-7BDF-4DFC-B01C-ED534A853386}" srcId="{CEBBAE7F-E4DA-4569-AECF-C5060AF1E0F2}" destId="{51DFA005-9EAB-41B9-8E96-A7F44786307B}" srcOrd="7" destOrd="0" parTransId="{E2C670BF-ABCA-4B91-A918-13E9CA921176}" sibTransId="{2A9553CA-0231-450A-9604-90F72A9FC574}"/>
    <dgm:cxn modelId="{7ECD98B2-41C0-4A4B-874C-375950AF94C9}" type="presOf" srcId="{51DFA005-9EAB-41B9-8E96-A7F44786307B}" destId="{BB24B835-F55A-44CB-B5B2-B0CA4565D1F7}" srcOrd="0" destOrd="0" presId="urn:microsoft.com/office/officeart/2005/8/layout/default"/>
    <dgm:cxn modelId="{1A8E72F3-B56A-4662-B922-BFFF98DDEBC0}" srcId="{CEBBAE7F-E4DA-4569-AECF-C5060AF1E0F2}" destId="{D9044242-9421-4E18-9484-C21ECCBE8771}" srcOrd="6" destOrd="0" parTransId="{EBAD9112-994A-4665-A858-E402B5B670FC}" sibTransId="{339F9320-3EA3-417D-8365-C426B236D555}"/>
    <dgm:cxn modelId="{1A0DB045-C13B-43BD-9834-64EA4E1A937A}" type="presOf" srcId="{6CC7A8CA-2C89-475E-BA1B-10161C305062}" destId="{4F7DECE2-1D4C-400A-8966-07E574C30C42}" srcOrd="0" destOrd="0" presId="urn:microsoft.com/office/officeart/2005/8/layout/default"/>
    <dgm:cxn modelId="{8A559166-2E58-4876-B100-B11D089CA233}" srcId="{CEBBAE7F-E4DA-4569-AECF-C5060AF1E0F2}" destId="{1DC43D73-FB3A-48CC-85CD-176A1639AD87}" srcOrd="0" destOrd="0" parTransId="{FA413D81-2C7F-4BD1-864C-7FADE6AC97AB}" sibTransId="{A95B3B6C-3246-4269-966A-2AB4681238F7}"/>
    <dgm:cxn modelId="{D8FBB78E-228B-4467-A49F-2281547643A7}" type="presOf" srcId="{D9044242-9421-4E18-9484-C21ECCBE8771}" destId="{E56F6402-68BA-487D-94CE-653875698B94}" srcOrd="0" destOrd="0" presId="urn:microsoft.com/office/officeart/2005/8/layout/default"/>
    <dgm:cxn modelId="{3730B04F-4881-448C-8CDB-ABC6334D08D2}" type="presParOf" srcId="{2DD66D67-8AC9-42A5-86F1-B7C97C2310FF}" destId="{2D5A63A0-A98C-4D47-971B-686A7738A949}" srcOrd="0" destOrd="0" presId="urn:microsoft.com/office/officeart/2005/8/layout/default"/>
    <dgm:cxn modelId="{03EB17FF-B05E-40CC-BD9F-58CE204592B2}" type="presParOf" srcId="{2DD66D67-8AC9-42A5-86F1-B7C97C2310FF}" destId="{4F196ED4-16F7-4077-A3E6-E3C04E4A3741}" srcOrd="1" destOrd="0" presId="urn:microsoft.com/office/officeart/2005/8/layout/default"/>
    <dgm:cxn modelId="{B705F7D8-68BD-4A30-83E5-0D309C076733}" type="presParOf" srcId="{2DD66D67-8AC9-42A5-86F1-B7C97C2310FF}" destId="{0CE0882A-9FBE-4115-906B-EC95E296FB38}" srcOrd="2" destOrd="0" presId="urn:microsoft.com/office/officeart/2005/8/layout/default"/>
    <dgm:cxn modelId="{6A73BDCC-7B3C-4FF3-9644-D9D14D30FD7B}" type="presParOf" srcId="{2DD66D67-8AC9-42A5-86F1-B7C97C2310FF}" destId="{B07BE0A3-575D-4E59-8C9B-F2CA10F066B9}" srcOrd="3" destOrd="0" presId="urn:microsoft.com/office/officeart/2005/8/layout/default"/>
    <dgm:cxn modelId="{3CDE8076-07D2-4B16-9416-B03724599A87}" type="presParOf" srcId="{2DD66D67-8AC9-42A5-86F1-B7C97C2310FF}" destId="{80A7AC8E-8C3B-4917-8DFF-99B89FB84591}" srcOrd="4" destOrd="0" presId="urn:microsoft.com/office/officeart/2005/8/layout/default"/>
    <dgm:cxn modelId="{01BA1A70-C943-44B5-A0AF-D77BC8846FB7}" type="presParOf" srcId="{2DD66D67-8AC9-42A5-86F1-B7C97C2310FF}" destId="{34596604-2A4C-49E2-AD5E-C2037BDE7970}" srcOrd="5" destOrd="0" presId="urn:microsoft.com/office/officeart/2005/8/layout/default"/>
    <dgm:cxn modelId="{619D533B-9CD0-48C2-A2A8-F0E2675CF3BC}" type="presParOf" srcId="{2DD66D67-8AC9-42A5-86F1-B7C97C2310FF}" destId="{463412E2-054D-47E1-A0EA-C379AEF367B4}" srcOrd="6" destOrd="0" presId="urn:microsoft.com/office/officeart/2005/8/layout/default"/>
    <dgm:cxn modelId="{054580C3-6479-4EEE-AD1C-7574C6660390}" type="presParOf" srcId="{2DD66D67-8AC9-42A5-86F1-B7C97C2310FF}" destId="{A8CC3920-2743-4708-8E19-392E39949034}" srcOrd="7" destOrd="0" presId="urn:microsoft.com/office/officeart/2005/8/layout/default"/>
    <dgm:cxn modelId="{4D5D78EA-AFCE-4B7D-99B5-1E6DBCC980F5}" type="presParOf" srcId="{2DD66D67-8AC9-42A5-86F1-B7C97C2310FF}" destId="{54EEE64D-CE7F-4506-92D9-63BBB44BC872}" srcOrd="8" destOrd="0" presId="urn:microsoft.com/office/officeart/2005/8/layout/default"/>
    <dgm:cxn modelId="{53095FD1-1413-4D46-84D5-20A56D96B299}" type="presParOf" srcId="{2DD66D67-8AC9-42A5-86F1-B7C97C2310FF}" destId="{C2BD6D86-CEEF-48DE-9D59-C3454D5F98BF}" srcOrd="9" destOrd="0" presId="urn:microsoft.com/office/officeart/2005/8/layout/default"/>
    <dgm:cxn modelId="{51780F66-6ACD-4684-906E-4226FD8712E8}" type="presParOf" srcId="{2DD66D67-8AC9-42A5-86F1-B7C97C2310FF}" destId="{D3977BC9-0873-4087-ADB1-1D1D3EA5EDD8}" srcOrd="10" destOrd="0" presId="urn:microsoft.com/office/officeart/2005/8/layout/default"/>
    <dgm:cxn modelId="{E67839F0-40C0-4EE8-B9B6-B0E2F722DD6C}" type="presParOf" srcId="{2DD66D67-8AC9-42A5-86F1-B7C97C2310FF}" destId="{C45C1518-9599-41ED-AB4E-AECA0CE82DFF}" srcOrd="11" destOrd="0" presId="urn:microsoft.com/office/officeart/2005/8/layout/default"/>
    <dgm:cxn modelId="{E88FE122-E0F0-45CF-AE51-AA6DB6BB5EA7}" type="presParOf" srcId="{2DD66D67-8AC9-42A5-86F1-B7C97C2310FF}" destId="{E56F6402-68BA-487D-94CE-653875698B94}" srcOrd="12" destOrd="0" presId="urn:microsoft.com/office/officeart/2005/8/layout/default"/>
    <dgm:cxn modelId="{FA859C3F-1DD4-4086-95B6-4D9F4AEAA3D2}" type="presParOf" srcId="{2DD66D67-8AC9-42A5-86F1-B7C97C2310FF}" destId="{4374B2F9-6F8E-414A-B10E-D06CD30B80B2}" srcOrd="13" destOrd="0" presId="urn:microsoft.com/office/officeart/2005/8/layout/default"/>
    <dgm:cxn modelId="{6984C0EE-BE72-4544-BF44-68C30F4A3B3D}" type="presParOf" srcId="{2DD66D67-8AC9-42A5-86F1-B7C97C2310FF}" destId="{BB24B835-F55A-44CB-B5B2-B0CA4565D1F7}" srcOrd="14" destOrd="0" presId="urn:microsoft.com/office/officeart/2005/8/layout/default"/>
    <dgm:cxn modelId="{A470A4DD-1986-4A92-83C9-95CE18A72E08}" type="presParOf" srcId="{2DD66D67-8AC9-42A5-86F1-B7C97C2310FF}" destId="{2882AA6D-DCEF-42B5-978B-E83B21401BD4}" srcOrd="15" destOrd="0" presId="urn:microsoft.com/office/officeart/2005/8/layout/default"/>
    <dgm:cxn modelId="{C3B5449A-5973-40CE-A9AC-27D5D39A147A}" type="presParOf" srcId="{2DD66D67-8AC9-42A5-86F1-B7C97C2310FF}" destId="{4F7DECE2-1D4C-400A-8966-07E574C30C4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CDBFAA-EA93-4AD3-8038-70D502D6357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A2A0C9F-1CC5-499E-A10C-E419776B55B3}">
      <dgm:prSet/>
      <dgm:spPr/>
      <dgm:t>
        <a:bodyPr/>
        <a:lstStyle/>
        <a:p>
          <a:r>
            <a:rPr lang="en-GB"/>
            <a:t>Encourage heavy work activities before sitting for meals</a:t>
          </a:r>
          <a:endParaRPr lang="en-US"/>
        </a:p>
      </dgm:t>
    </dgm:pt>
    <dgm:pt modelId="{F1F4AC10-5FF2-452B-8C50-8F65CF27A214}" type="parTrans" cxnId="{0B17578B-EF9D-4D72-9BC5-9C943DDC1460}">
      <dgm:prSet/>
      <dgm:spPr/>
      <dgm:t>
        <a:bodyPr/>
        <a:lstStyle/>
        <a:p>
          <a:endParaRPr lang="en-US"/>
        </a:p>
      </dgm:t>
    </dgm:pt>
    <dgm:pt modelId="{CD2131CA-990B-49A3-813F-39ACD3981DAC}" type="sibTrans" cxnId="{0B17578B-EF9D-4D72-9BC5-9C943DDC1460}">
      <dgm:prSet/>
      <dgm:spPr/>
      <dgm:t>
        <a:bodyPr/>
        <a:lstStyle/>
        <a:p>
          <a:endParaRPr lang="en-US"/>
        </a:p>
      </dgm:t>
    </dgm:pt>
    <dgm:pt modelId="{BD5A37E9-FBF5-4B6D-996B-E773B99A49E2}">
      <dgm:prSet/>
      <dgm:spPr/>
      <dgm:t>
        <a:bodyPr/>
        <a:lstStyle/>
        <a:p>
          <a:r>
            <a:rPr lang="en-GB"/>
            <a:t>Minimise visual and sound distractions during meal times</a:t>
          </a:r>
          <a:endParaRPr lang="en-US"/>
        </a:p>
      </dgm:t>
    </dgm:pt>
    <dgm:pt modelId="{1EC6C148-3DEB-4F16-8F2E-9EF89C2A583F}" type="parTrans" cxnId="{A2CC0343-D74B-4B0B-B722-79FC3E370BD1}">
      <dgm:prSet/>
      <dgm:spPr/>
      <dgm:t>
        <a:bodyPr/>
        <a:lstStyle/>
        <a:p>
          <a:endParaRPr lang="en-US"/>
        </a:p>
      </dgm:t>
    </dgm:pt>
    <dgm:pt modelId="{1CD847B1-92AF-4BF6-A541-A4C04E2F7B3F}" type="sibTrans" cxnId="{A2CC0343-D74B-4B0B-B722-79FC3E370BD1}">
      <dgm:prSet/>
      <dgm:spPr/>
      <dgm:t>
        <a:bodyPr/>
        <a:lstStyle/>
        <a:p>
          <a:endParaRPr lang="en-US"/>
        </a:p>
      </dgm:t>
    </dgm:pt>
    <dgm:pt modelId="{E7E4EDF0-76BE-4FE0-9CBC-B8E637B8F2DD}">
      <dgm:prSet/>
      <dgm:spPr/>
      <dgm:t>
        <a:bodyPr/>
        <a:lstStyle/>
        <a:p>
          <a:r>
            <a:rPr lang="en-GB"/>
            <a:t>Place a heavy lapbag on your childs knee at mealtimes</a:t>
          </a:r>
          <a:endParaRPr lang="en-US"/>
        </a:p>
      </dgm:t>
    </dgm:pt>
    <dgm:pt modelId="{5DFF18E5-0DA1-42B7-8734-A25BD8E9F387}" type="parTrans" cxnId="{F73B9AEF-A20C-4555-B5B8-564AB673E262}">
      <dgm:prSet/>
      <dgm:spPr/>
      <dgm:t>
        <a:bodyPr/>
        <a:lstStyle/>
        <a:p>
          <a:endParaRPr lang="en-US"/>
        </a:p>
      </dgm:t>
    </dgm:pt>
    <dgm:pt modelId="{8BB66F9C-4D68-4276-9029-844A3E1FD123}" type="sibTrans" cxnId="{F73B9AEF-A20C-4555-B5B8-564AB673E262}">
      <dgm:prSet/>
      <dgm:spPr/>
      <dgm:t>
        <a:bodyPr/>
        <a:lstStyle/>
        <a:p>
          <a:endParaRPr lang="en-US"/>
        </a:p>
      </dgm:t>
    </dgm:pt>
    <dgm:pt modelId="{86FD0689-8883-4D2B-A4AF-93CD36F9BB71}">
      <dgm:prSet/>
      <dgm:spPr/>
      <dgm:t>
        <a:bodyPr/>
        <a:lstStyle/>
        <a:p>
          <a:r>
            <a:rPr lang="en-GB"/>
            <a:t>Use a placemat to define the child’s food space – this can be transferred to other environments</a:t>
          </a:r>
          <a:endParaRPr lang="en-US"/>
        </a:p>
      </dgm:t>
    </dgm:pt>
    <dgm:pt modelId="{E8588969-0AE0-4DFF-81CF-3702AB737762}" type="parTrans" cxnId="{3C35489D-4610-42E8-9CA7-F20870694EAF}">
      <dgm:prSet/>
      <dgm:spPr/>
      <dgm:t>
        <a:bodyPr/>
        <a:lstStyle/>
        <a:p>
          <a:endParaRPr lang="en-US"/>
        </a:p>
      </dgm:t>
    </dgm:pt>
    <dgm:pt modelId="{5CB40770-7E19-40ED-BCF2-9B5D48BD9D48}" type="sibTrans" cxnId="{3C35489D-4610-42E8-9CA7-F20870694EAF}">
      <dgm:prSet/>
      <dgm:spPr/>
      <dgm:t>
        <a:bodyPr/>
        <a:lstStyle/>
        <a:p>
          <a:endParaRPr lang="en-US"/>
        </a:p>
      </dgm:t>
    </dgm:pt>
    <dgm:pt modelId="{C88159AB-246C-455B-B035-82D1696F7689}">
      <dgm:prSet/>
      <dgm:spPr/>
      <dgm:t>
        <a:bodyPr/>
        <a:lstStyle/>
        <a:p>
          <a:r>
            <a:rPr lang="en-GB"/>
            <a:t>Eat together at the table – this encourages interaction and modelling</a:t>
          </a:r>
          <a:endParaRPr lang="en-US"/>
        </a:p>
      </dgm:t>
    </dgm:pt>
    <dgm:pt modelId="{F3C4342F-344A-4E31-85B3-6EAE53A25A34}" type="parTrans" cxnId="{C7750CA2-9916-459C-9B60-C2B047F0F620}">
      <dgm:prSet/>
      <dgm:spPr/>
      <dgm:t>
        <a:bodyPr/>
        <a:lstStyle/>
        <a:p>
          <a:endParaRPr lang="en-US"/>
        </a:p>
      </dgm:t>
    </dgm:pt>
    <dgm:pt modelId="{1E9A1BAC-135A-47E9-9323-078111373B70}" type="sibTrans" cxnId="{C7750CA2-9916-459C-9B60-C2B047F0F620}">
      <dgm:prSet/>
      <dgm:spPr/>
      <dgm:t>
        <a:bodyPr/>
        <a:lstStyle/>
        <a:p>
          <a:endParaRPr lang="en-US"/>
        </a:p>
      </dgm:t>
    </dgm:pt>
    <dgm:pt modelId="{F3B9B4FA-4800-4431-AB4D-7F63032ED967}">
      <dgm:prSet/>
      <dgm:spPr/>
      <dgm:t>
        <a:bodyPr/>
        <a:lstStyle/>
        <a:p>
          <a:r>
            <a:rPr lang="en-GB"/>
            <a:t>If needed allow your child movement breaks during mealtimes or use an air filled cushion</a:t>
          </a:r>
          <a:endParaRPr lang="en-US"/>
        </a:p>
      </dgm:t>
    </dgm:pt>
    <dgm:pt modelId="{A3695909-054B-4B78-B3D0-9E86D23CDB0C}" type="parTrans" cxnId="{7964551F-8B3B-4882-9F40-2A5F59A70D16}">
      <dgm:prSet/>
      <dgm:spPr/>
      <dgm:t>
        <a:bodyPr/>
        <a:lstStyle/>
        <a:p>
          <a:endParaRPr lang="en-US"/>
        </a:p>
      </dgm:t>
    </dgm:pt>
    <dgm:pt modelId="{AEA02120-04F0-49D5-B50D-EE31D842D764}" type="sibTrans" cxnId="{7964551F-8B3B-4882-9F40-2A5F59A70D16}">
      <dgm:prSet/>
      <dgm:spPr/>
      <dgm:t>
        <a:bodyPr/>
        <a:lstStyle/>
        <a:p>
          <a:endParaRPr lang="en-US"/>
        </a:p>
      </dgm:t>
    </dgm:pt>
    <dgm:pt modelId="{D200CDB4-6EAB-42EA-9510-6FAB5892F64A}">
      <dgm:prSet/>
      <dgm:spPr/>
      <dgm:t>
        <a:bodyPr/>
        <a:lstStyle/>
        <a:p>
          <a:r>
            <a:rPr lang="en-GB"/>
            <a:t>Involve the child in meal preparation to increase exposure to foods</a:t>
          </a:r>
          <a:endParaRPr lang="en-US"/>
        </a:p>
      </dgm:t>
    </dgm:pt>
    <dgm:pt modelId="{F440F62E-841E-4B04-B2C7-17D8C2F95D17}" type="parTrans" cxnId="{F086FC69-5111-4EDB-981D-0F1820AB841B}">
      <dgm:prSet/>
      <dgm:spPr/>
      <dgm:t>
        <a:bodyPr/>
        <a:lstStyle/>
        <a:p>
          <a:endParaRPr lang="en-US"/>
        </a:p>
      </dgm:t>
    </dgm:pt>
    <dgm:pt modelId="{AE8264C6-C30F-4097-9653-0BDD8FBC6F70}" type="sibTrans" cxnId="{F086FC69-5111-4EDB-981D-0F1820AB841B}">
      <dgm:prSet/>
      <dgm:spPr/>
      <dgm:t>
        <a:bodyPr/>
        <a:lstStyle/>
        <a:p>
          <a:endParaRPr lang="en-US"/>
        </a:p>
      </dgm:t>
    </dgm:pt>
    <dgm:pt modelId="{66DF4E43-8A7C-4C77-8041-CAFC955EAC1F}">
      <dgm:prSet/>
      <dgm:spPr/>
      <dgm:t>
        <a:bodyPr/>
        <a:lstStyle/>
        <a:p>
          <a:r>
            <a:rPr lang="en-GB"/>
            <a:t>Use a non-slip mat under the plate to hold it still</a:t>
          </a:r>
          <a:endParaRPr lang="en-US"/>
        </a:p>
      </dgm:t>
    </dgm:pt>
    <dgm:pt modelId="{0745DD06-2C86-4E8C-BE68-DEB8018B9F82}" type="parTrans" cxnId="{3C3ABE15-65F2-47C4-B660-BE1AC58F1895}">
      <dgm:prSet/>
      <dgm:spPr/>
      <dgm:t>
        <a:bodyPr/>
        <a:lstStyle/>
        <a:p>
          <a:endParaRPr lang="en-US"/>
        </a:p>
      </dgm:t>
    </dgm:pt>
    <dgm:pt modelId="{0415B4EB-B862-4C6A-B695-A4FD06B64E64}" type="sibTrans" cxnId="{3C3ABE15-65F2-47C4-B660-BE1AC58F1895}">
      <dgm:prSet/>
      <dgm:spPr/>
      <dgm:t>
        <a:bodyPr/>
        <a:lstStyle/>
        <a:p>
          <a:endParaRPr lang="en-US"/>
        </a:p>
      </dgm:t>
    </dgm:pt>
    <dgm:pt modelId="{481BE0D9-581B-4728-AC6A-A7A5DCE59912}" type="pres">
      <dgm:prSet presAssocID="{C1CDBFAA-EA93-4AD3-8038-70D502D63573}" presName="diagram" presStyleCnt="0">
        <dgm:presLayoutVars>
          <dgm:dir/>
          <dgm:resizeHandles val="exact"/>
        </dgm:presLayoutVars>
      </dgm:prSet>
      <dgm:spPr/>
      <dgm:t>
        <a:bodyPr/>
        <a:lstStyle/>
        <a:p>
          <a:endParaRPr lang="en-US"/>
        </a:p>
      </dgm:t>
    </dgm:pt>
    <dgm:pt modelId="{248E2FD8-8817-4C1A-9F67-4EEF3E912B26}" type="pres">
      <dgm:prSet presAssocID="{2A2A0C9F-1CC5-499E-A10C-E419776B55B3}" presName="node" presStyleLbl="node1" presStyleIdx="0" presStyleCnt="8">
        <dgm:presLayoutVars>
          <dgm:bulletEnabled val="1"/>
        </dgm:presLayoutVars>
      </dgm:prSet>
      <dgm:spPr/>
      <dgm:t>
        <a:bodyPr/>
        <a:lstStyle/>
        <a:p>
          <a:endParaRPr lang="en-US"/>
        </a:p>
      </dgm:t>
    </dgm:pt>
    <dgm:pt modelId="{4045F1A3-E5B1-4A39-B1D3-D72A028C5DAE}" type="pres">
      <dgm:prSet presAssocID="{CD2131CA-990B-49A3-813F-39ACD3981DAC}" presName="sibTrans" presStyleCnt="0"/>
      <dgm:spPr/>
    </dgm:pt>
    <dgm:pt modelId="{89CD5265-FC43-43E4-A088-1046FD7E3311}" type="pres">
      <dgm:prSet presAssocID="{BD5A37E9-FBF5-4B6D-996B-E773B99A49E2}" presName="node" presStyleLbl="node1" presStyleIdx="1" presStyleCnt="8">
        <dgm:presLayoutVars>
          <dgm:bulletEnabled val="1"/>
        </dgm:presLayoutVars>
      </dgm:prSet>
      <dgm:spPr/>
      <dgm:t>
        <a:bodyPr/>
        <a:lstStyle/>
        <a:p>
          <a:endParaRPr lang="en-US"/>
        </a:p>
      </dgm:t>
    </dgm:pt>
    <dgm:pt modelId="{FB1D7AFC-4628-474D-86CC-E29305473A73}" type="pres">
      <dgm:prSet presAssocID="{1CD847B1-92AF-4BF6-A541-A4C04E2F7B3F}" presName="sibTrans" presStyleCnt="0"/>
      <dgm:spPr/>
    </dgm:pt>
    <dgm:pt modelId="{CA0EF043-EDE0-4E0F-B68B-8CE6AEF4A761}" type="pres">
      <dgm:prSet presAssocID="{E7E4EDF0-76BE-4FE0-9CBC-B8E637B8F2DD}" presName="node" presStyleLbl="node1" presStyleIdx="2" presStyleCnt="8">
        <dgm:presLayoutVars>
          <dgm:bulletEnabled val="1"/>
        </dgm:presLayoutVars>
      </dgm:prSet>
      <dgm:spPr/>
      <dgm:t>
        <a:bodyPr/>
        <a:lstStyle/>
        <a:p>
          <a:endParaRPr lang="en-US"/>
        </a:p>
      </dgm:t>
    </dgm:pt>
    <dgm:pt modelId="{462C0F86-FA35-4293-B39F-37EC1674D771}" type="pres">
      <dgm:prSet presAssocID="{8BB66F9C-4D68-4276-9029-844A3E1FD123}" presName="sibTrans" presStyleCnt="0"/>
      <dgm:spPr/>
    </dgm:pt>
    <dgm:pt modelId="{4D04456F-C043-40EE-9D8E-6838C2E9E84D}" type="pres">
      <dgm:prSet presAssocID="{86FD0689-8883-4D2B-A4AF-93CD36F9BB71}" presName="node" presStyleLbl="node1" presStyleIdx="3" presStyleCnt="8">
        <dgm:presLayoutVars>
          <dgm:bulletEnabled val="1"/>
        </dgm:presLayoutVars>
      </dgm:prSet>
      <dgm:spPr/>
      <dgm:t>
        <a:bodyPr/>
        <a:lstStyle/>
        <a:p>
          <a:endParaRPr lang="en-US"/>
        </a:p>
      </dgm:t>
    </dgm:pt>
    <dgm:pt modelId="{638F8862-CB02-4D9A-8906-2E15B22F002B}" type="pres">
      <dgm:prSet presAssocID="{5CB40770-7E19-40ED-BCF2-9B5D48BD9D48}" presName="sibTrans" presStyleCnt="0"/>
      <dgm:spPr/>
    </dgm:pt>
    <dgm:pt modelId="{861AF658-B085-4AB2-976E-24B3C905F5F4}" type="pres">
      <dgm:prSet presAssocID="{C88159AB-246C-455B-B035-82D1696F7689}" presName="node" presStyleLbl="node1" presStyleIdx="4" presStyleCnt="8">
        <dgm:presLayoutVars>
          <dgm:bulletEnabled val="1"/>
        </dgm:presLayoutVars>
      </dgm:prSet>
      <dgm:spPr/>
      <dgm:t>
        <a:bodyPr/>
        <a:lstStyle/>
        <a:p>
          <a:endParaRPr lang="en-US"/>
        </a:p>
      </dgm:t>
    </dgm:pt>
    <dgm:pt modelId="{B5D664FC-841F-450E-93B1-C7CCD8E9B9B6}" type="pres">
      <dgm:prSet presAssocID="{1E9A1BAC-135A-47E9-9323-078111373B70}" presName="sibTrans" presStyleCnt="0"/>
      <dgm:spPr/>
    </dgm:pt>
    <dgm:pt modelId="{F711EE45-F51B-426A-95FA-B5870158A6DF}" type="pres">
      <dgm:prSet presAssocID="{F3B9B4FA-4800-4431-AB4D-7F63032ED967}" presName="node" presStyleLbl="node1" presStyleIdx="5" presStyleCnt="8">
        <dgm:presLayoutVars>
          <dgm:bulletEnabled val="1"/>
        </dgm:presLayoutVars>
      </dgm:prSet>
      <dgm:spPr/>
      <dgm:t>
        <a:bodyPr/>
        <a:lstStyle/>
        <a:p>
          <a:endParaRPr lang="en-US"/>
        </a:p>
      </dgm:t>
    </dgm:pt>
    <dgm:pt modelId="{52FD3109-2471-4F2E-AAE9-ED86109EB1D1}" type="pres">
      <dgm:prSet presAssocID="{AEA02120-04F0-49D5-B50D-EE31D842D764}" presName="sibTrans" presStyleCnt="0"/>
      <dgm:spPr/>
    </dgm:pt>
    <dgm:pt modelId="{1045473E-BD3C-4C6E-926C-3BB654DB41BF}" type="pres">
      <dgm:prSet presAssocID="{D200CDB4-6EAB-42EA-9510-6FAB5892F64A}" presName="node" presStyleLbl="node1" presStyleIdx="6" presStyleCnt="8">
        <dgm:presLayoutVars>
          <dgm:bulletEnabled val="1"/>
        </dgm:presLayoutVars>
      </dgm:prSet>
      <dgm:spPr/>
      <dgm:t>
        <a:bodyPr/>
        <a:lstStyle/>
        <a:p>
          <a:endParaRPr lang="en-US"/>
        </a:p>
      </dgm:t>
    </dgm:pt>
    <dgm:pt modelId="{0DD8C857-7218-4276-9250-6A38391A4F1E}" type="pres">
      <dgm:prSet presAssocID="{AE8264C6-C30F-4097-9653-0BDD8FBC6F70}" presName="sibTrans" presStyleCnt="0"/>
      <dgm:spPr/>
    </dgm:pt>
    <dgm:pt modelId="{DFFB46AF-5934-484A-A9B8-013EBD93C123}" type="pres">
      <dgm:prSet presAssocID="{66DF4E43-8A7C-4C77-8041-CAFC955EAC1F}" presName="node" presStyleLbl="node1" presStyleIdx="7" presStyleCnt="8">
        <dgm:presLayoutVars>
          <dgm:bulletEnabled val="1"/>
        </dgm:presLayoutVars>
      </dgm:prSet>
      <dgm:spPr/>
      <dgm:t>
        <a:bodyPr/>
        <a:lstStyle/>
        <a:p>
          <a:endParaRPr lang="en-US"/>
        </a:p>
      </dgm:t>
    </dgm:pt>
  </dgm:ptLst>
  <dgm:cxnLst>
    <dgm:cxn modelId="{F73B9AEF-A20C-4555-B5B8-564AB673E262}" srcId="{C1CDBFAA-EA93-4AD3-8038-70D502D63573}" destId="{E7E4EDF0-76BE-4FE0-9CBC-B8E637B8F2DD}" srcOrd="2" destOrd="0" parTransId="{5DFF18E5-0DA1-42B7-8734-A25BD8E9F387}" sibTransId="{8BB66F9C-4D68-4276-9029-844A3E1FD123}"/>
    <dgm:cxn modelId="{82664186-81BF-4608-B9FB-33BC36581C44}" type="presOf" srcId="{66DF4E43-8A7C-4C77-8041-CAFC955EAC1F}" destId="{DFFB46AF-5934-484A-A9B8-013EBD93C123}" srcOrd="0" destOrd="0" presId="urn:microsoft.com/office/officeart/2005/8/layout/default"/>
    <dgm:cxn modelId="{A2CC0343-D74B-4B0B-B722-79FC3E370BD1}" srcId="{C1CDBFAA-EA93-4AD3-8038-70D502D63573}" destId="{BD5A37E9-FBF5-4B6D-996B-E773B99A49E2}" srcOrd="1" destOrd="0" parTransId="{1EC6C148-3DEB-4F16-8F2E-9EF89C2A583F}" sibTransId="{1CD847B1-92AF-4BF6-A541-A4C04E2F7B3F}"/>
    <dgm:cxn modelId="{BF1EE694-1DB7-4D1C-ABEC-492F6E84CCF9}" type="presOf" srcId="{C88159AB-246C-455B-B035-82D1696F7689}" destId="{861AF658-B085-4AB2-976E-24B3C905F5F4}" srcOrd="0" destOrd="0" presId="urn:microsoft.com/office/officeart/2005/8/layout/default"/>
    <dgm:cxn modelId="{3C35489D-4610-42E8-9CA7-F20870694EAF}" srcId="{C1CDBFAA-EA93-4AD3-8038-70D502D63573}" destId="{86FD0689-8883-4D2B-A4AF-93CD36F9BB71}" srcOrd="3" destOrd="0" parTransId="{E8588969-0AE0-4DFF-81CF-3702AB737762}" sibTransId="{5CB40770-7E19-40ED-BCF2-9B5D48BD9D48}"/>
    <dgm:cxn modelId="{BE626829-F0B5-42B3-94EE-C668A88391DF}" type="presOf" srcId="{86FD0689-8883-4D2B-A4AF-93CD36F9BB71}" destId="{4D04456F-C043-40EE-9D8E-6838C2E9E84D}" srcOrd="0" destOrd="0" presId="urn:microsoft.com/office/officeart/2005/8/layout/default"/>
    <dgm:cxn modelId="{3C3ABE15-65F2-47C4-B660-BE1AC58F1895}" srcId="{C1CDBFAA-EA93-4AD3-8038-70D502D63573}" destId="{66DF4E43-8A7C-4C77-8041-CAFC955EAC1F}" srcOrd="7" destOrd="0" parTransId="{0745DD06-2C86-4E8C-BE68-DEB8018B9F82}" sibTransId="{0415B4EB-B862-4C6A-B695-A4FD06B64E64}"/>
    <dgm:cxn modelId="{513E9F30-2783-448B-B65A-A6C462936467}" type="presOf" srcId="{C1CDBFAA-EA93-4AD3-8038-70D502D63573}" destId="{481BE0D9-581B-4728-AC6A-A7A5DCE59912}" srcOrd="0" destOrd="0" presId="urn:microsoft.com/office/officeart/2005/8/layout/default"/>
    <dgm:cxn modelId="{C31C8309-0355-4AA0-9978-3E1891BD620C}" type="presOf" srcId="{D200CDB4-6EAB-42EA-9510-6FAB5892F64A}" destId="{1045473E-BD3C-4C6E-926C-3BB654DB41BF}" srcOrd="0" destOrd="0" presId="urn:microsoft.com/office/officeart/2005/8/layout/default"/>
    <dgm:cxn modelId="{56DC92D7-F3DE-4F9C-AEB3-E0E5FCB3DFB6}" type="presOf" srcId="{BD5A37E9-FBF5-4B6D-996B-E773B99A49E2}" destId="{89CD5265-FC43-43E4-A088-1046FD7E3311}" srcOrd="0" destOrd="0" presId="urn:microsoft.com/office/officeart/2005/8/layout/default"/>
    <dgm:cxn modelId="{C7750CA2-9916-459C-9B60-C2B047F0F620}" srcId="{C1CDBFAA-EA93-4AD3-8038-70D502D63573}" destId="{C88159AB-246C-455B-B035-82D1696F7689}" srcOrd="4" destOrd="0" parTransId="{F3C4342F-344A-4E31-85B3-6EAE53A25A34}" sibTransId="{1E9A1BAC-135A-47E9-9323-078111373B70}"/>
    <dgm:cxn modelId="{7964551F-8B3B-4882-9F40-2A5F59A70D16}" srcId="{C1CDBFAA-EA93-4AD3-8038-70D502D63573}" destId="{F3B9B4FA-4800-4431-AB4D-7F63032ED967}" srcOrd="5" destOrd="0" parTransId="{A3695909-054B-4B78-B3D0-9E86D23CDB0C}" sibTransId="{AEA02120-04F0-49D5-B50D-EE31D842D764}"/>
    <dgm:cxn modelId="{CC875591-D8B7-42AC-9B35-EF5D8621EFFE}" type="presOf" srcId="{2A2A0C9F-1CC5-499E-A10C-E419776B55B3}" destId="{248E2FD8-8817-4C1A-9F67-4EEF3E912B26}" srcOrd="0" destOrd="0" presId="urn:microsoft.com/office/officeart/2005/8/layout/default"/>
    <dgm:cxn modelId="{0B17578B-EF9D-4D72-9BC5-9C943DDC1460}" srcId="{C1CDBFAA-EA93-4AD3-8038-70D502D63573}" destId="{2A2A0C9F-1CC5-499E-A10C-E419776B55B3}" srcOrd="0" destOrd="0" parTransId="{F1F4AC10-5FF2-452B-8C50-8F65CF27A214}" sibTransId="{CD2131CA-990B-49A3-813F-39ACD3981DAC}"/>
    <dgm:cxn modelId="{79C91C56-E53B-4DCF-A29A-A072B315C380}" type="presOf" srcId="{E7E4EDF0-76BE-4FE0-9CBC-B8E637B8F2DD}" destId="{CA0EF043-EDE0-4E0F-B68B-8CE6AEF4A761}" srcOrd="0" destOrd="0" presId="urn:microsoft.com/office/officeart/2005/8/layout/default"/>
    <dgm:cxn modelId="{31D21937-F0A8-48F8-A73D-8A23869F82E5}" type="presOf" srcId="{F3B9B4FA-4800-4431-AB4D-7F63032ED967}" destId="{F711EE45-F51B-426A-95FA-B5870158A6DF}" srcOrd="0" destOrd="0" presId="urn:microsoft.com/office/officeart/2005/8/layout/default"/>
    <dgm:cxn modelId="{F086FC69-5111-4EDB-981D-0F1820AB841B}" srcId="{C1CDBFAA-EA93-4AD3-8038-70D502D63573}" destId="{D200CDB4-6EAB-42EA-9510-6FAB5892F64A}" srcOrd="6" destOrd="0" parTransId="{F440F62E-841E-4B04-B2C7-17D8C2F95D17}" sibTransId="{AE8264C6-C30F-4097-9653-0BDD8FBC6F70}"/>
    <dgm:cxn modelId="{B8391DD7-DD11-47C9-9C2B-00D6BF8F528A}" type="presParOf" srcId="{481BE0D9-581B-4728-AC6A-A7A5DCE59912}" destId="{248E2FD8-8817-4C1A-9F67-4EEF3E912B26}" srcOrd="0" destOrd="0" presId="urn:microsoft.com/office/officeart/2005/8/layout/default"/>
    <dgm:cxn modelId="{8E1C706E-DCD1-4A70-85CC-BBD609EEDF02}" type="presParOf" srcId="{481BE0D9-581B-4728-AC6A-A7A5DCE59912}" destId="{4045F1A3-E5B1-4A39-B1D3-D72A028C5DAE}" srcOrd="1" destOrd="0" presId="urn:microsoft.com/office/officeart/2005/8/layout/default"/>
    <dgm:cxn modelId="{A0140799-C47B-4B23-8ACF-090287D82FC4}" type="presParOf" srcId="{481BE0D9-581B-4728-AC6A-A7A5DCE59912}" destId="{89CD5265-FC43-43E4-A088-1046FD7E3311}" srcOrd="2" destOrd="0" presId="urn:microsoft.com/office/officeart/2005/8/layout/default"/>
    <dgm:cxn modelId="{086D94D4-39C7-47E8-BF58-171731FE08E5}" type="presParOf" srcId="{481BE0D9-581B-4728-AC6A-A7A5DCE59912}" destId="{FB1D7AFC-4628-474D-86CC-E29305473A73}" srcOrd="3" destOrd="0" presId="urn:microsoft.com/office/officeart/2005/8/layout/default"/>
    <dgm:cxn modelId="{60FBF8E7-D788-4CCE-96E6-5A1F32EC660C}" type="presParOf" srcId="{481BE0D9-581B-4728-AC6A-A7A5DCE59912}" destId="{CA0EF043-EDE0-4E0F-B68B-8CE6AEF4A761}" srcOrd="4" destOrd="0" presId="urn:microsoft.com/office/officeart/2005/8/layout/default"/>
    <dgm:cxn modelId="{C3B01BEE-27B2-4C16-B136-870D653E44C3}" type="presParOf" srcId="{481BE0D9-581B-4728-AC6A-A7A5DCE59912}" destId="{462C0F86-FA35-4293-B39F-37EC1674D771}" srcOrd="5" destOrd="0" presId="urn:microsoft.com/office/officeart/2005/8/layout/default"/>
    <dgm:cxn modelId="{D7360BF9-9EED-4A82-A18A-7B5164FFF5BE}" type="presParOf" srcId="{481BE0D9-581B-4728-AC6A-A7A5DCE59912}" destId="{4D04456F-C043-40EE-9D8E-6838C2E9E84D}" srcOrd="6" destOrd="0" presId="urn:microsoft.com/office/officeart/2005/8/layout/default"/>
    <dgm:cxn modelId="{55BB021B-69C4-4684-BD8D-288ED6B789A4}" type="presParOf" srcId="{481BE0D9-581B-4728-AC6A-A7A5DCE59912}" destId="{638F8862-CB02-4D9A-8906-2E15B22F002B}" srcOrd="7" destOrd="0" presId="urn:microsoft.com/office/officeart/2005/8/layout/default"/>
    <dgm:cxn modelId="{F1C58EE9-60F7-4C57-A1E2-DAE487597AF4}" type="presParOf" srcId="{481BE0D9-581B-4728-AC6A-A7A5DCE59912}" destId="{861AF658-B085-4AB2-976E-24B3C905F5F4}" srcOrd="8" destOrd="0" presId="urn:microsoft.com/office/officeart/2005/8/layout/default"/>
    <dgm:cxn modelId="{B3E68E1F-9538-4EB2-9020-A0899E98A8F5}" type="presParOf" srcId="{481BE0D9-581B-4728-AC6A-A7A5DCE59912}" destId="{B5D664FC-841F-450E-93B1-C7CCD8E9B9B6}" srcOrd="9" destOrd="0" presId="urn:microsoft.com/office/officeart/2005/8/layout/default"/>
    <dgm:cxn modelId="{9146CF8A-D436-4FAB-95DE-B0E36935B6D1}" type="presParOf" srcId="{481BE0D9-581B-4728-AC6A-A7A5DCE59912}" destId="{F711EE45-F51B-426A-95FA-B5870158A6DF}" srcOrd="10" destOrd="0" presId="urn:microsoft.com/office/officeart/2005/8/layout/default"/>
    <dgm:cxn modelId="{C30C65BC-1945-4460-8DED-6933E26F6130}" type="presParOf" srcId="{481BE0D9-581B-4728-AC6A-A7A5DCE59912}" destId="{52FD3109-2471-4F2E-AAE9-ED86109EB1D1}" srcOrd="11" destOrd="0" presId="urn:microsoft.com/office/officeart/2005/8/layout/default"/>
    <dgm:cxn modelId="{CEE0E411-3F6D-451F-9F28-EBAEBDCB78B6}" type="presParOf" srcId="{481BE0D9-581B-4728-AC6A-A7A5DCE59912}" destId="{1045473E-BD3C-4C6E-926C-3BB654DB41BF}" srcOrd="12" destOrd="0" presId="urn:microsoft.com/office/officeart/2005/8/layout/default"/>
    <dgm:cxn modelId="{431D94B4-989F-444A-B1D9-C46E866269EE}" type="presParOf" srcId="{481BE0D9-581B-4728-AC6A-A7A5DCE59912}" destId="{0DD8C857-7218-4276-9250-6A38391A4F1E}" srcOrd="13" destOrd="0" presId="urn:microsoft.com/office/officeart/2005/8/layout/default"/>
    <dgm:cxn modelId="{4876CAFB-DCC9-4E6A-AF7A-45C92218540A}" type="presParOf" srcId="{481BE0D9-581B-4728-AC6A-A7A5DCE59912}" destId="{DFFB46AF-5934-484A-A9B8-013EBD93C12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A86F91-CB27-4B8E-BDA0-C75A86320672}"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A9555BFD-C2EF-4715-8591-A5D14B21657D}">
      <dgm:prSet/>
      <dgm:spPr/>
      <dgm:t>
        <a:bodyPr/>
        <a:lstStyle/>
        <a:p>
          <a:r>
            <a:rPr lang="en-GB"/>
            <a:t>Develop a calming routine before bedtime. Encourage quiet activities.</a:t>
          </a:r>
          <a:endParaRPr lang="en-US"/>
        </a:p>
      </dgm:t>
    </dgm:pt>
    <dgm:pt modelId="{0C7AA8C9-ADE2-431F-A182-44938BA3B5C2}" type="parTrans" cxnId="{4F0C1656-B1CA-479D-8579-B07D6B68D23C}">
      <dgm:prSet/>
      <dgm:spPr/>
      <dgm:t>
        <a:bodyPr/>
        <a:lstStyle/>
        <a:p>
          <a:endParaRPr lang="en-US"/>
        </a:p>
      </dgm:t>
    </dgm:pt>
    <dgm:pt modelId="{CDF50160-E660-420B-AC94-FC0D34C3553A}" type="sibTrans" cxnId="{4F0C1656-B1CA-479D-8579-B07D6B68D23C}">
      <dgm:prSet/>
      <dgm:spPr/>
      <dgm:t>
        <a:bodyPr/>
        <a:lstStyle/>
        <a:p>
          <a:endParaRPr lang="en-US"/>
        </a:p>
      </dgm:t>
    </dgm:pt>
    <dgm:pt modelId="{0B2CA207-304B-4087-B35F-6B6ED938A252}">
      <dgm:prSet/>
      <dgm:spPr/>
      <dgm:t>
        <a:bodyPr/>
        <a:lstStyle/>
        <a:p>
          <a:r>
            <a:rPr lang="en-GB" dirty="0"/>
            <a:t> Use a heavy/weighted blanket, </a:t>
          </a:r>
          <a:r>
            <a:rPr lang="en-GB" dirty="0" err="1"/>
            <a:t>lycra</a:t>
          </a:r>
          <a:r>
            <a:rPr lang="en-GB" dirty="0"/>
            <a:t> or flannel sheets to provide deep-pressure and a calming environment.</a:t>
          </a:r>
          <a:endParaRPr lang="en-US" dirty="0"/>
        </a:p>
      </dgm:t>
    </dgm:pt>
    <dgm:pt modelId="{DEB4264D-55A1-46F0-AC91-801EE5CEECE2}" type="parTrans" cxnId="{F863EB13-6D00-4702-8EF3-B0533C5FC92D}">
      <dgm:prSet/>
      <dgm:spPr/>
      <dgm:t>
        <a:bodyPr/>
        <a:lstStyle/>
        <a:p>
          <a:endParaRPr lang="en-US"/>
        </a:p>
      </dgm:t>
    </dgm:pt>
    <dgm:pt modelId="{AD5CFE4B-3C72-42BA-B80C-FEBD50BC5084}" type="sibTrans" cxnId="{F863EB13-6D00-4702-8EF3-B0533C5FC92D}">
      <dgm:prSet/>
      <dgm:spPr/>
      <dgm:t>
        <a:bodyPr/>
        <a:lstStyle/>
        <a:p>
          <a:endParaRPr lang="en-US"/>
        </a:p>
      </dgm:t>
    </dgm:pt>
    <dgm:pt modelId="{A784488E-F648-4167-BF3F-00A46080BDD0}">
      <dgm:prSet/>
      <dgm:spPr/>
      <dgm:t>
        <a:bodyPr/>
        <a:lstStyle/>
        <a:p>
          <a:r>
            <a:rPr lang="en-GB" dirty="0"/>
            <a:t> Check visually all bedspreads for too much detail or colour.</a:t>
          </a:r>
          <a:endParaRPr lang="en-US" dirty="0"/>
        </a:p>
      </dgm:t>
    </dgm:pt>
    <dgm:pt modelId="{E32308AE-6432-42BA-BB42-9904970B5250}" type="parTrans" cxnId="{8B973370-E8FA-478D-A50C-5FFFCAE61061}">
      <dgm:prSet/>
      <dgm:spPr/>
      <dgm:t>
        <a:bodyPr/>
        <a:lstStyle/>
        <a:p>
          <a:endParaRPr lang="en-US"/>
        </a:p>
      </dgm:t>
    </dgm:pt>
    <dgm:pt modelId="{ED05D784-A6E3-467D-BC02-63EF95C389D0}" type="sibTrans" cxnId="{8B973370-E8FA-478D-A50C-5FFFCAE61061}">
      <dgm:prSet/>
      <dgm:spPr/>
      <dgm:t>
        <a:bodyPr/>
        <a:lstStyle/>
        <a:p>
          <a:endParaRPr lang="en-US"/>
        </a:p>
      </dgm:t>
    </dgm:pt>
    <dgm:pt modelId="{088B2D90-65A4-414A-B83D-E7ADC74BBE73}">
      <dgm:prSet/>
      <dgm:spPr/>
      <dgm:t>
        <a:bodyPr/>
        <a:lstStyle/>
        <a:p>
          <a:r>
            <a:rPr lang="en-GB" dirty="0"/>
            <a:t>Check all bed linen for texture and smell i.e. conditioners, washing powder etc. may irritate.</a:t>
          </a:r>
          <a:r>
            <a:rPr lang="en-GB" b="1" dirty="0"/>
            <a:t> </a:t>
          </a:r>
          <a:endParaRPr lang="en-US" dirty="0"/>
        </a:p>
      </dgm:t>
    </dgm:pt>
    <dgm:pt modelId="{39D45C1A-7DCF-4BF4-B35B-B7E75E4294C7}" type="parTrans" cxnId="{1FA40680-71FB-4403-BEB7-FEB2D98638A3}">
      <dgm:prSet/>
      <dgm:spPr/>
      <dgm:t>
        <a:bodyPr/>
        <a:lstStyle/>
        <a:p>
          <a:endParaRPr lang="en-US"/>
        </a:p>
      </dgm:t>
    </dgm:pt>
    <dgm:pt modelId="{22ACC9D6-743D-46BC-B44E-F7B8BA649B37}" type="sibTrans" cxnId="{1FA40680-71FB-4403-BEB7-FEB2D98638A3}">
      <dgm:prSet/>
      <dgm:spPr/>
      <dgm:t>
        <a:bodyPr/>
        <a:lstStyle/>
        <a:p>
          <a:endParaRPr lang="en-US"/>
        </a:p>
      </dgm:t>
    </dgm:pt>
    <dgm:pt modelId="{57F99A6A-C370-407D-ACDE-D069EFFF7CB5}">
      <dgm:prSet/>
      <dgm:spPr/>
      <dgm:t>
        <a:bodyPr/>
        <a:lstStyle/>
        <a:p>
          <a:r>
            <a:rPr lang="en-GB"/>
            <a:t>Visual – turn off big lights; try lava lamps, bubble tube, projectors, limit use of devices (iPad etc)</a:t>
          </a:r>
          <a:endParaRPr lang="en-US"/>
        </a:p>
      </dgm:t>
    </dgm:pt>
    <dgm:pt modelId="{41242FEA-7EE3-4709-A777-E50DAA438140}" type="parTrans" cxnId="{9512F601-DAC8-4A60-A17E-09035A9BABF2}">
      <dgm:prSet/>
      <dgm:spPr/>
      <dgm:t>
        <a:bodyPr/>
        <a:lstStyle/>
        <a:p>
          <a:endParaRPr lang="en-US"/>
        </a:p>
      </dgm:t>
    </dgm:pt>
    <dgm:pt modelId="{51694DFC-A34F-4327-B5F0-F98724084CB1}" type="sibTrans" cxnId="{9512F601-DAC8-4A60-A17E-09035A9BABF2}">
      <dgm:prSet/>
      <dgm:spPr/>
      <dgm:t>
        <a:bodyPr/>
        <a:lstStyle/>
        <a:p>
          <a:endParaRPr lang="en-US"/>
        </a:p>
      </dgm:t>
    </dgm:pt>
    <dgm:pt modelId="{9C595481-0925-4A36-8076-38F3F8D0CDA8}">
      <dgm:prSet/>
      <dgm:spPr/>
      <dgm:t>
        <a:bodyPr/>
        <a:lstStyle/>
        <a:p>
          <a:r>
            <a:rPr lang="en-GB"/>
            <a:t>Auditory – white noise machine or app, slow and quiet music, a fan to reduce temperature and provide white noise. Reduce noise and speak in a soft low voice.</a:t>
          </a:r>
          <a:endParaRPr lang="en-US"/>
        </a:p>
      </dgm:t>
    </dgm:pt>
    <dgm:pt modelId="{493BB8B2-2331-4C45-BFB0-B84E632E4A7E}" type="parTrans" cxnId="{566D54AE-B26D-42CA-A4F6-D42AD634CD6B}">
      <dgm:prSet/>
      <dgm:spPr/>
      <dgm:t>
        <a:bodyPr/>
        <a:lstStyle/>
        <a:p>
          <a:endParaRPr lang="en-US"/>
        </a:p>
      </dgm:t>
    </dgm:pt>
    <dgm:pt modelId="{4C86E100-D53F-4B09-B42E-63C4D52CE32F}" type="sibTrans" cxnId="{566D54AE-B26D-42CA-A4F6-D42AD634CD6B}">
      <dgm:prSet/>
      <dgm:spPr/>
      <dgm:t>
        <a:bodyPr/>
        <a:lstStyle/>
        <a:p>
          <a:endParaRPr lang="en-US"/>
        </a:p>
      </dgm:t>
    </dgm:pt>
    <dgm:pt modelId="{BE53D752-B982-4D6B-8D6F-2F64ADEAD5A2}">
      <dgm:prSet/>
      <dgm:spPr/>
      <dgm:t>
        <a:bodyPr/>
        <a:lstStyle/>
        <a:p>
          <a:r>
            <a:rPr lang="en-GB" dirty="0"/>
            <a:t>Linear movement (rocking), rocking over an exercise ball. Try a rocking horse, rocking chair or chair swing. Before bed</a:t>
          </a:r>
          <a:endParaRPr lang="en-US" dirty="0"/>
        </a:p>
      </dgm:t>
    </dgm:pt>
    <dgm:pt modelId="{20D53137-2B2F-41D2-B5FD-AC6536532EE0}" type="parTrans" cxnId="{3A28A6BE-D389-4BAF-9FB1-4C575CA60A4A}">
      <dgm:prSet/>
      <dgm:spPr/>
      <dgm:t>
        <a:bodyPr/>
        <a:lstStyle/>
        <a:p>
          <a:endParaRPr lang="en-US"/>
        </a:p>
      </dgm:t>
    </dgm:pt>
    <dgm:pt modelId="{C0386BAD-DDE1-486B-99CD-85DF1A10DB5B}" type="sibTrans" cxnId="{3A28A6BE-D389-4BAF-9FB1-4C575CA60A4A}">
      <dgm:prSet/>
      <dgm:spPr/>
      <dgm:t>
        <a:bodyPr/>
        <a:lstStyle/>
        <a:p>
          <a:endParaRPr lang="en-US"/>
        </a:p>
      </dgm:t>
    </dgm:pt>
    <dgm:pt modelId="{4324E757-EDD9-4086-BFA3-92BEC92B02E1}">
      <dgm:prSet/>
      <dgm:spPr/>
      <dgm:t>
        <a:bodyPr/>
        <a:lstStyle/>
        <a:p>
          <a:r>
            <a:rPr lang="en-US" dirty="0"/>
            <a:t>Try a sleeping bag</a:t>
          </a:r>
        </a:p>
      </dgm:t>
    </dgm:pt>
    <dgm:pt modelId="{689EE8C6-1CAC-4594-87B4-14DDE1AC2C1B}" type="parTrans" cxnId="{7312573E-F086-43F4-9CF1-B7BED7BB59C3}">
      <dgm:prSet/>
      <dgm:spPr/>
      <dgm:t>
        <a:bodyPr/>
        <a:lstStyle/>
        <a:p>
          <a:endParaRPr lang="en-US"/>
        </a:p>
      </dgm:t>
    </dgm:pt>
    <dgm:pt modelId="{C7F4527A-34CA-4C14-9D73-6710B920DD1C}" type="sibTrans" cxnId="{7312573E-F086-43F4-9CF1-B7BED7BB59C3}">
      <dgm:prSet/>
      <dgm:spPr/>
      <dgm:t>
        <a:bodyPr/>
        <a:lstStyle/>
        <a:p>
          <a:endParaRPr lang="en-US"/>
        </a:p>
      </dgm:t>
    </dgm:pt>
    <dgm:pt modelId="{9DD792E0-4C93-4B60-8D04-96F353A8293D}">
      <dgm:prSet/>
      <dgm:spPr/>
      <dgm:t>
        <a:bodyPr/>
        <a:lstStyle/>
        <a:p>
          <a:r>
            <a:rPr lang="en-GB" dirty="0"/>
            <a:t>Avoid anything too stimulating before bedtime</a:t>
          </a:r>
          <a:endParaRPr lang="en-US" dirty="0"/>
        </a:p>
      </dgm:t>
    </dgm:pt>
    <dgm:pt modelId="{C36F6937-B721-4970-9054-AB4103E1CC52}" type="parTrans" cxnId="{839BAD18-D261-4160-8F55-8D8CAAB16923}">
      <dgm:prSet/>
      <dgm:spPr/>
      <dgm:t>
        <a:bodyPr/>
        <a:lstStyle/>
        <a:p>
          <a:endParaRPr lang="en-US"/>
        </a:p>
      </dgm:t>
    </dgm:pt>
    <dgm:pt modelId="{E6D01CE4-5FB6-4CBA-946A-BF55726EC8BD}" type="sibTrans" cxnId="{839BAD18-D261-4160-8F55-8D8CAAB16923}">
      <dgm:prSet/>
      <dgm:spPr/>
      <dgm:t>
        <a:bodyPr/>
        <a:lstStyle/>
        <a:p>
          <a:endParaRPr lang="en-US"/>
        </a:p>
      </dgm:t>
    </dgm:pt>
    <dgm:pt modelId="{973EE913-23E9-4BF8-B1BD-DD1BEB148344}">
      <dgm:prSet/>
      <dgm:spPr/>
      <dgm:t>
        <a:bodyPr/>
        <a:lstStyle/>
        <a:p>
          <a:r>
            <a:rPr lang="en-GB"/>
            <a:t>Warmth – Wheat bags, sleeping bags, warm comforter or sheets in the dryer, warm drinks, sheepskin blankets, warm bath</a:t>
          </a:r>
          <a:endParaRPr lang="en-US"/>
        </a:p>
      </dgm:t>
    </dgm:pt>
    <dgm:pt modelId="{37BBB7B4-6FC5-4612-A260-9724F7E3DB20}" type="parTrans" cxnId="{66BC508F-796B-46AC-904E-BC3387A8FE20}">
      <dgm:prSet/>
      <dgm:spPr/>
      <dgm:t>
        <a:bodyPr/>
        <a:lstStyle/>
        <a:p>
          <a:endParaRPr lang="en-US"/>
        </a:p>
      </dgm:t>
    </dgm:pt>
    <dgm:pt modelId="{9433C5CE-B644-4F56-8815-1D2603B98DB8}" type="sibTrans" cxnId="{66BC508F-796B-46AC-904E-BC3387A8FE20}">
      <dgm:prSet/>
      <dgm:spPr/>
      <dgm:t>
        <a:bodyPr/>
        <a:lstStyle/>
        <a:p>
          <a:endParaRPr lang="en-US"/>
        </a:p>
      </dgm:t>
    </dgm:pt>
    <dgm:pt modelId="{127834A6-C1BE-4154-B679-E75F767D053C}">
      <dgm:prSet/>
      <dgm:spPr/>
      <dgm:t>
        <a:bodyPr/>
        <a:lstStyle/>
        <a:p>
          <a:r>
            <a:rPr lang="en-GB"/>
            <a:t>Essential oils such as Lavender </a:t>
          </a:r>
          <a:endParaRPr lang="en-US"/>
        </a:p>
      </dgm:t>
    </dgm:pt>
    <dgm:pt modelId="{3844AFE4-71BD-472D-89EA-A917B562A356}" type="parTrans" cxnId="{35196AF7-7651-40D0-83CE-60B8A1DF769E}">
      <dgm:prSet/>
      <dgm:spPr/>
      <dgm:t>
        <a:bodyPr/>
        <a:lstStyle/>
        <a:p>
          <a:endParaRPr lang="en-US"/>
        </a:p>
      </dgm:t>
    </dgm:pt>
    <dgm:pt modelId="{E37D991E-B059-4650-BCA1-06B3C48DC2CB}" type="sibTrans" cxnId="{35196AF7-7651-40D0-83CE-60B8A1DF769E}">
      <dgm:prSet/>
      <dgm:spPr/>
      <dgm:t>
        <a:bodyPr/>
        <a:lstStyle/>
        <a:p>
          <a:endParaRPr lang="en-US"/>
        </a:p>
      </dgm:t>
    </dgm:pt>
    <dgm:pt modelId="{A81CDDE8-0BDF-4FDD-B798-EB0467816646}">
      <dgm:prSet/>
      <dgm:spPr/>
      <dgm:t>
        <a:bodyPr/>
        <a:lstStyle/>
        <a:p>
          <a:r>
            <a:rPr lang="en-GB"/>
            <a:t>Make a sleep diary of which strategies helped</a:t>
          </a:r>
          <a:endParaRPr lang="en-US"/>
        </a:p>
      </dgm:t>
    </dgm:pt>
    <dgm:pt modelId="{B21B54A1-114C-4759-8AF5-E843F92BCC35}" type="parTrans" cxnId="{0D555559-8D79-44E7-8BE2-E63641E28519}">
      <dgm:prSet/>
      <dgm:spPr/>
      <dgm:t>
        <a:bodyPr/>
        <a:lstStyle/>
        <a:p>
          <a:endParaRPr lang="en-US"/>
        </a:p>
      </dgm:t>
    </dgm:pt>
    <dgm:pt modelId="{2363C6C2-A89A-4B40-AEC9-494A64EC3CF7}" type="sibTrans" cxnId="{0D555559-8D79-44E7-8BE2-E63641E28519}">
      <dgm:prSet/>
      <dgm:spPr/>
      <dgm:t>
        <a:bodyPr/>
        <a:lstStyle/>
        <a:p>
          <a:endParaRPr lang="en-US"/>
        </a:p>
      </dgm:t>
    </dgm:pt>
    <dgm:pt modelId="{26737AC8-882D-487C-9959-38275F71246F}" type="pres">
      <dgm:prSet presAssocID="{67A86F91-CB27-4B8E-BDA0-C75A86320672}" presName="diagram" presStyleCnt="0">
        <dgm:presLayoutVars>
          <dgm:dir/>
          <dgm:resizeHandles val="exact"/>
        </dgm:presLayoutVars>
      </dgm:prSet>
      <dgm:spPr/>
      <dgm:t>
        <a:bodyPr/>
        <a:lstStyle/>
        <a:p>
          <a:endParaRPr lang="en-US"/>
        </a:p>
      </dgm:t>
    </dgm:pt>
    <dgm:pt modelId="{883C976B-9E2A-41B0-AF41-C10B33555B42}" type="pres">
      <dgm:prSet presAssocID="{A9555BFD-C2EF-4715-8591-A5D14B21657D}" presName="node" presStyleLbl="node1" presStyleIdx="0" presStyleCnt="12">
        <dgm:presLayoutVars>
          <dgm:bulletEnabled val="1"/>
        </dgm:presLayoutVars>
      </dgm:prSet>
      <dgm:spPr/>
      <dgm:t>
        <a:bodyPr/>
        <a:lstStyle/>
        <a:p>
          <a:endParaRPr lang="en-US"/>
        </a:p>
      </dgm:t>
    </dgm:pt>
    <dgm:pt modelId="{8453459F-346E-485E-A81B-315FF87E579E}" type="pres">
      <dgm:prSet presAssocID="{CDF50160-E660-420B-AC94-FC0D34C3553A}" presName="sibTrans" presStyleCnt="0"/>
      <dgm:spPr/>
    </dgm:pt>
    <dgm:pt modelId="{D9DAA5BD-EAA9-49B6-9432-D650AC0D0376}" type="pres">
      <dgm:prSet presAssocID="{0B2CA207-304B-4087-B35F-6B6ED938A252}" presName="node" presStyleLbl="node1" presStyleIdx="1" presStyleCnt="12">
        <dgm:presLayoutVars>
          <dgm:bulletEnabled val="1"/>
        </dgm:presLayoutVars>
      </dgm:prSet>
      <dgm:spPr/>
      <dgm:t>
        <a:bodyPr/>
        <a:lstStyle/>
        <a:p>
          <a:endParaRPr lang="en-US"/>
        </a:p>
      </dgm:t>
    </dgm:pt>
    <dgm:pt modelId="{C4736622-408A-4669-BB4C-97E51E4DBB76}" type="pres">
      <dgm:prSet presAssocID="{AD5CFE4B-3C72-42BA-B80C-FEBD50BC5084}" presName="sibTrans" presStyleCnt="0"/>
      <dgm:spPr/>
    </dgm:pt>
    <dgm:pt modelId="{3B46656C-03DC-4986-B489-4A881A55735D}" type="pres">
      <dgm:prSet presAssocID="{A784488E-F648-4167-BF3F-00A46080BDD0}" presName="node" presStyleLbl="node1" presStyleIdx="2" presStyleCnt="12">
        <dgm:presLayoutVars>
          <dgm:bulletEnabled val="1"/>
        </dgm:presLayoutVars>
      </dgm:prSet>
      <dgm:spPr/>
      <dgm:t>
        <a:bodyPr/>
        <a:lstStyle/>
        <a:p>
          <a:endParaRPr lang="en-US"/>
        </a:p>
      </dgm:t>
    </dgm:pt>
    <dgm:pt modelId="{9C41A153-6411-4EF6-9056-0C8841F8FA24}" type="pres">
      <dgm:prSet presAssocID="{ED05D784-A6E3-467D-BC02-63EF95C389D0}" presName="sibTrans" presStyleCnt="0"/>
      <dgm:spPr/>
    </dgm:pt>
    <dgm:pt modelId="{EB62AD14-0CF5-41EE-B230-39B917552386}" type="pres">
      <dgm:prSet presAssocID="{088B2D90-65A4-414A-B83D-E7ADC74BBE73}" presName="node" presStyleLbl="node1" presStyleIdx="3" presStyleCnt="12">
        <dgm:presLayoutVars>
          <dgm:bulletEnabled val="1"/>
        </dgm:presLayoutVars>
      </dgm:prSet>
      <dgm:spPr/>
      <dgm:t>
        <a:bodyPr/>
        <a:lstStyle/>
        <a:p>
          <a:endParaRPr lang="en-US"/>
        </a:p>
      </dgm:t>
    </dgm:pt>
    <dgm:pt modelId="{1046CBD0-24F0-493E-8FEB-2B3B20291B77}" type="pres">
      <dgm:prSet presAssocID="{22ACC9D6-743D-46BC-B44E-F7B8BA649B37}" presName="sibTrans" presStyleCnt="0"/>
      <dgm:spPr/>
    </dgm:pt>
    <dgm:pt modelId="{2C00A9B3-17B8-4928-B5FB-92EB436D213E}" type="pres">
      <dgm:prSet presAssocID="{57F99A6A-C370-407D-ACDE-D069EFFF7CB5}" presName="node" presStyleLbl="node1" presStyleIdx="4" presStyleCnt="12">
        <dgm:presLayoutVars>
          <dgm:bulletEnabled val="1"/>
        </dgm:presLayoutVars>
      </dgm:prSet>
      <dgm:spPr/>
      <dgm:t>
        <a:bodyPr/>
        <a:lstStyle/>
        <a:p>
          <a:endParaRPr lang="en-US"/>
        </a:p>
      </dgm:t>
    </dgm:pt>
    <dgm:pt modelId="{9AAC7050-3551-474C-B820-B4D2BF64BFCF}" type="pres">
      <dgm:prSet presAssocID="{51694DFC-A34F-4327-B5F0-F98724084CB1}" presName="sibTrans" presStyleCnt="0"/>
      <dgm:spPr/>
    </dgm:pt>
    <dgm:pt modelId="{1CF04E50-8F5E-4B91-A83F-D052A9CA7C9A}" type="pres">
      <dgm:prSet presAssocID="{9C595481-0925-4A36-8076-38F3F8D0CDA8}" presName="node" presStyleLbl="node1" presStyleIdx="5" presStyleCnt="12">
        <dgm:presLayoutVars>
          <dgm:bulletEnabled val="1"/>
        </dgm:presLayoutVars>
      </dgm:prSet>
      <dgm:spPr/>
      <dgm:t>
        <a:bodyPr/>
        <a:lstStyle/>
        <a:p>
          <a:endParaRPr lang="en-US"/>
        </a:p>
      </dgm:t>
    </dgm:pt>
    <dgm:pt modelId="{B5BDE12E-415B-4813-BAAA-A15547BAECDA}" type="pres">
      <dgm:prSet presAssocID="{4C86E100-D53F-4B09-B42E-63C4D52CE32F}" presName="sibTrans" presStyleCnt="0"/>
      <dgm:spPr/>
    </dgm:pt>
    <dgm:pt modelId="{DDB34807-44E1-4BFC-8C52-7046844A18CA}" type="pres">
      <dgm:prSet presAssocID="{BE53D752-B982-4D6B-8D6F-2F64ADEAD5A2}" presName="node" presStyleLbl="node1" presStyleIdx="6" presStyleCnt="12">
        <dgm:presLayoutVars>
          <dgm:bulletEnabled val="1"/>
        </dgm:presLayoutVars>
      </dgm:prSet>
      <dgm:spPr/>
      <dgm:t>
        <a:bodyPr/>
        <a:lstStyle/>
        <a:p>
          <a:endParaRPr lang="en-US"/>
        </a:p>
      </dgm:t>
    </dgm:pt>
    <dgm:pt modelId="{528E90C8-8B63-4D2C-B899-AC83F43A635C}" type="pres">
      <dgm:prSet presAssocID="{C0386BAD-DDE1-486B-99CD-85DF1A10DB5B}" presName="sibTrans" presStyleCnt="0"/>
      <dgm:spPr/>
    </dgm:pt>
    <dgm:pt modelId="{3B678B0F-7F88-412A-93DC-67756422BA80}" type="pres">
      <dgm:prSet presAssocID="{4324E757-EDD9-4086-BFA3-92BEC92B02E1}" presName="node" presStyleLbl="node1" presStyleIdx="7" presStyleCnt="12">
        <dgm:presLayoutVars>
          <dgm:bulletEnabled val="1"/>
        </dgm:presLayoutVars>
      </dgm:prSet>
      <dgm:spPr/>
      <dgm:t>
        <a:bodyPr/>
        <a:lstStyle/>
        <a:p>
          <a:endParaRPr lang="en-US"/>
        </a:p>
      </dgm:t>
    </dgm:pt>
    <dgm:pt modelId="{8A182075-132A-4A0B-949D-B00D1AC29E88}" type="pres">
      <dgm:prSet presAssocID="{C7F4527A-34CA-4C14-9D73-6710B920DD1C}" presName="sibTrans" presStyleCnt="0"/>
      <dgm:spPr/>
    </dgm:pt>
    <dgm:pt modelId="{C461AF17-24C6-4512-B122-94717F798E3F}" type="pres">
      <dgm:prSet presAssocID="{9DD792E0-4C93-4B60-8D04-96F353A8293D}" presName="node" presStyleLbl="node1" presStyleIdx="8" presStyleCnt="12">
        <dgm:presLayoutVars>
          <dgm:bulletEnabled val="1"/>
        </dgm:presLayoutVars>
      </dgm:prSet>
      <dgm:spPr/>
      <dgm:t>
        <a:bodyPr/>
        <a:lstStyle/>
        <a:p>
          <a:endParaRPr lang="en-US"/>
        </a:p>
      </dgm:t>
    </dgm:pt>
    <dgm:pt modelId="{D6B31EB0-177F-4ADB-A0E0-3FBCEA3F1313}" type="pres">
      <dgm:prSet presAssocID="{E6D01CE4-5FB6-4CBA-946A-BF55726EC8BD}" presName="sibTrans" presStyleCnt="0"/>
      <dgm:spPr/>
    </dgm:pt>
    <dgm:pt modelId="{CAF9348F-0F20-4D63-8E97-8D25EDA34CD9}" type="pres">
      <dgm:prSet presAssocID="{973EE913-23E9-4BF8-B1BD-DD1BEB148344}" presName="node" presStyleLbl="node1" presStyleIdx="9" presStyleCnt="12">
        <dgm:presLayoutVars>
          <dgm:bulletEnabled val="1"/>
        </dgm:presLayoutVars>
      </dgm:prSet>
      <dgm:spPr/>
      <dgm:t>
        <a:bodyPr/>
        <a:lstStyle/>
        <a:p>
          <a:endParaRPr lang="en-US"/>
        </a:p>
      </dgm:t>
    </dgm:pt>
    <dgm:pt modelId="{7B19A7C4-8A36-4C58-9871-1ADD10AE9AAE}" type="pres">
      <dgm:prSet presAssocID="{9433C5CE-B644-4F56-8815-1D2603B98DB8}" presName="sibTrans" presStyleCnt="0"/>
      <dgm:spPr/>
    </dgm:pt>
    <dgm:pt modelId="{176A8E05-8227-45FB-A1EA-4C8D5BD8D595}" type="pres">
      <dgm:prSet presAssocID="{127834A6-C1BE-4154-B679-E75F767D053C}" presName="node" presStyleLbl="node1" presStyleIdx="10" presStyleCnt="12">
        <dgm:presLayoutVars>
          <dgm:bulletEnabled val="1"/>
        </dgm:presLayoutVars>
      </dgm:prSet>
      <dgm:spPr/>
      <dgm:t>
        <a:bodyPr/>
        <a:lstStyle/>
        <a:p>
          <a:endParaRPr lang="en-US"/>
        </a:p>
      </dgm:t>
    </dgm:pt>
    <dgm:pt modelId="{8FD56736-F05B-459B-852B-75818C4085FC}" type="pres">
      <dgm:prSet presAssocID="{E37D991E-B059-4650-BCA1-06B3C48DC2CB}" presName="sibTrans" presStyleCnt="0"/>
      <dgm:spPr/>
    </dgm:pt>
    <dgm:pt modelId="{7904995B-01C9-46D4-9ADC-B345CDB54EFF}" type="pres">
      <dgm:prSet presAssocID="{A81CDDE8-0BDF-4FDD-B798-EB0467816646}" presName="node" presStyleLbl="node1" presStyleIdx="11" presStyleCnt="12">
        <dgm:presLayoutVars>
          <dgm:bulletEnabled val="1"/>
        </dgm:presLayoutVars>
      </dgm:prSet>
      <dgm:spPr/>
      <dgm:t>
        <a:bodyPr/>
        <a:lstStyle/>
        <a:p>
          <a:endParaRPr lang="en-US"/>
        </a:p>
      </dgm:t>
    </dgm:pt>
  </dgm:ptLst>
  <dgm:cxnLst>
    <dgm:cxn modelId="{61EFFAE8-F22A-41D6-8506-02C5F2294CF1}" type="presOf" srcId="{A9555BFD-C2EF-4715-8591-A5D14B21657D}" destId="{883C976B-9E2A-41B0-AF41-C10B33555B42}" srcOrd="0" destOrd="0" presId="urn:microsoft.com/office/officeart/2005/8/layout/default"/>
    <dgm:cxn modelId="{35196AF7-7651-40D0-83CE-60B8A1DF769E}" srcId="{67A86F91-CB27-4B8E-BDA0-C75A86320672}" destId="{127834A6-C1BE-4154-B679-E75F767D053C}" srcOrd="10" destOrd="0" parTransId="{3844AFE4-71BD-472D-89EA-A917B562A356}" sibTransId="{E37D991E-B059-4650-BCA1-06B3C48DC2CB}"/>
    <dgm:cxn modelId="{9ED81BB2-644E-40E7-B8D1-BFD9D72ADDBD}" type="presOf" srcId="{67A86F91-CB27-4B8E-BDA0-C75A86320672}" destId="{26737AC8-882D-487C-9959-38275F71246F}" srcOrd="0" destOrd="0" presId="urn:microsoft.com/office/officeart/2005/8/layout/default"/>
    <dgm:cxn modelId="{A241B401-B889-4942-B0EC-D9815F0BDC59}" type="presOf" srcId="{4324E757-EDD9-4086-BFA3-92BEC92B02E1}" destId="{3B678B0F-7F88-412A-93DC-67756422BA80}" srcOrd="0" destOrd="0" presId="urn:microsoft.com/office/officeart/2005/8/layout/default"/>
    <dgm:cxn modelId="{5E16EE12-1683-4F8D-A205-5BEAD39662D5}" type="presOf" srcId="{57F99A6A-C370-407D-ACDE-D069EFFF7CB5}" destId="{2C00A9B3-17B8-4928-B5FB-92EB436D213E}" srcOrd="0" destOrd="0" presId="urn:microsoft.com/office/officeart/2005/8/layout/default"/>
    <dgm:cxn modelId="{566D54AE-B26D-42CA-A4F6-D42AD634CD6B}" srcId="{67A86F91-CB27-4B8E-BDA0-C75A86320672}" destId="{9C595481-0925-4A36-8076-38F3F8D0CDA8}" srcOrd="5" destOrd="0" parTransId="{493BB8B2-2331-4C45-BFB0-B84E632E4A7E}" sibTransId="{4C86E100-D53F-4B09-B42E-63C4D52CE32F}"/>
    <dgm:cxn modelId="{C80E68E9-D3E7-439A-80B6-3A0C96D2A029}" type="presOf" srcId="{9DD792E0-4C93-4B60-8D04-96F353A8293D}" destId="{C461AF17-24C6-4512-B122-94717F798E3F}" srcOrd="0" destOrd="0" presId="urn:microsoft.com/office/officeart/2005/8/layout/default"/>
    <dgm:cxn modelId="{7312573E-F086-43F4-9CF1-B7BED7BB59C3}" srcId="{67A86F91-CB27-4B8E-BDA0-C75A86320672}" destId="{4324E757-EDD9-4086-BFA3-92BEC92B02E1}" srcOrd="7" destOrd="0" parTransId="{689EE8C6-1CAC-4594-87B4-14DDE1AC2C1B}" sibTransId="{C7F4527A-34CA-4C14-9D73-6710B920DD1C}"/>
    <dgm:cxn modelId="{6BAA741F-A499-40AA-9E05-572BD42EA7CF}" type="presOf" srcId="{088B2D90-65A4-414A-B83D-E7ADC74BBE73}" destId="{EB62AD14-0CF5-41EE-B230-39B917552386}" srcOrd="0" destOrd="0" presId="urn:microsoft.com/office/officeart/2005/8/layout/default"/>
    <dgm:cxn modelId="{3A28A6BE-D389-4BAF-9FB1-4C575CA60A4A}" srcId="{67A86F91-CB27-4B8E-BDA0-C75A86320672}" destId="{BE53D752-B982-4D6B-8D6F-2F64ADEAD5A2}" srcOrd="6" destOrd="0" parTransId="{20D53137-2B2F-41D2-B5FD-AC6536532EE0}" sibTransId="{C0386BAD-DDE1-486B-99CD-85DF1A10DB5B}"/>
    <dgm:cxn modelId="{F863EB13-6D00-4702-8EF3-B0533C5FC92D}" srcId="{67A86F91-CB27-4B8E-BDA0-C75A86320672}" destId="{0B2CA207-304B-4087-B35F-6B6ED938A252}" srcOrd="1" destOrd="0" parTransId="{DEB4264D-55A1-46F0-AC91-801EE5CEECE2}" sibTransId="{AD5CFE4B-3C72-42BA-B80C-FEBD50BC5084}"/>
    <dgm:cxn modelId="{6A3DDD1A-017A-442E-B6AA-7DBD7CE22E0C}" type="presOf" srcId="{A784488E-F648-4167-BF3F-00A46080BDD0}" destId="{3B46656C-03DC-4986-B489-4A881A55735D}" srcOrd="0" destOrd="0" presId="urn:microsoft.com/office/officeart/2005/8/layout/default"/>
    <dgm:cxn modelId="{8B973370-E8FA-478D-A50C-5FFFCAE61061}" srcId="{67A86F91-CB27-4B8E-BDA0-C75A86320672}" destId="{A784488E-F648-4167-BF3F-00A46080BDD0}" srcOrd="2" destOrd="0" parTransId="{E32308AE-6432-42BA-BB42-9904970B5250}" sibTransId="{ED05D784-A6E3-467D-BC02-63EF95C389D0}"/>
    <dgm:cxn modelId="{18CEE685-077C-41DC-A3EB-3D5CEBF42981}" type="presOf" srcId="{127834A6-C1BE-4154-B679-E75F767D053C}" destId="{176A8E05-8227-45FB-A1EA-4C8D5BD8D595}" srcOrd="0" destOrd="0" presId="urn:microsoft.com/office/officeart/2005/8/layout/default"/>
    <dgm:cxn modelId="{9512F601-DAC8-4A60-A17E-09035A9BABF2}" srcId="{67A86F91-CB27-4B8E-BDA0-C75A86320672}" destId="{57F99A6A-C370-407D-ACDE-D069EFFF7CB5}" srcOrd="4" destOrd="0" parTransId="{41242FEA-7EE3-4709-A777-E50DAA438140}" sibTransId="{51694DFC-A34F-4327-B5F0-F98724084CB1}"/>
    <dgm:cxn modelId="{D5297735-AFEA-4207-A916-AAA9797AB9B5}" type="presOf" srcId="{973EE913-23E9-4BF8-B1BD-DD1BEB148344}" destId="{CAF9348F-0F20-4D63-8E97-8D25EDA34CD9}" srcOrd="0" destOrd="0" presId="urn:microsoft.com/office/officeart/2005/8/layout/default"/>
    <dgm:cxn modelId="{544335D6-20E7-40EA-BB82-59C5A2DADBD4}" type="presOf" srcId="{9C595481-0925-4A36-8076-38F3F8D0CDA8}" destId="{1CF04E50-8F5E-4B91-A83F-D052A9CA7C9A}" srcOrd="0" destOrd="0" presId="urn:microsoft.com/office/officeart/2005/8/layout/default"/>
    <dgm:cxn modelId="{4F0C1656-B1CA-479D-8579-B07D6B68D23C}" srcId="{67A86F91-CB27-4B8E-BDA0-C75A86320672}" destId="{A9555BFD-C2EF-4715-8591-A5D14B21657D}" srcOrd="0" destOrd="0" parTransId="{0C7AA8C9-ADE2-431F-A182-44938BA3B5C2}" sibTransId="{CDF50160-E660-420B-AC94-FC0D34C3553A}"/>
    <dgm:cxn modelId="{AADEA400-57CA-425F-AC89-05E2DD69EC3B}" type="presOf" srcId="{0B2CA207-304B-4087-B35F-6B6ED938A252}" destId="{D9DAA5BD-EAA9-49B6-9432-D650AC0D0376}" srcOrd="0" destOrd="0" presId="urn:microsoft.com/office/officeart/2005/8/layout/default"/>
    <dgm:cxn modelId="{839BAD18-D261-4160-8F55-8D8CAAB16923}" srcId="{67A86F91-CB27-4B8E-BDA0-C75A86320672}" destId="{9DD792E0-4C93-4B60-8D04-96F353A8293D}" srcOrd="8" destOrd="0" parTransId="{C36F6937-B721-4970-9054-AB4103E1CC52}" sibTransId="{E6D01CE4-5FB6-4CBA-946A-BF55726EC8BD}"/>
    <dgm:cxn modelId="{1FA40680-71FB-4403-BEB7-FEB2D98638A3}" srcId="{67A86F91-CB27-4B8E-BDA0-C75A86320672}" destId="{088B2D90-65A4-414A-B83D-E7ADC74BBE73}" srcOrd="3" destOrd="0" parTransId="{39D45C1A-7DCF-4BF4-B35B-B7E75E4294C7}" sibTransId="{22ACC9D6-743D-46BC-B44E-F7B8BA649B37}"/>
    <dgm:cxn modelId="{66BC508F-796B-46AC-904E-BC3387A8FE20}" srcId="{67A86F91-CB27-4B8E-BDA0-C75A86320672}" destId="{973EE913-23E9-4BF8-B1BD-DD1BEB148344}" srcOrd="9" destOrd="0" parTransId="{37BBB7B4-6FC5-4612-A260-9724F7E3DB20}" sibTransId="{9433C5CE-B644-4F56-8815-1D2603B98DB8}"/>
    <dgm:cxn modelId="{A02314F8-1A07-42AD-B307-2E78FDAA4373}" type="presOf" srcId="{A81CDDE8-0BDF-4FDD-B798-EB0467816646}" destId="{7904995B-01C9-46D4-9ADC-B345CDB54EFF}" srcOrd="0" destOrd="0" presId="urn:microsoft.com/office/officeart/2005/8/layout/default"/>
    <dgm:cxn modelId="{9E5552B9-D964-416D-9FC1-0B233677AF11}" type="presOf" srcId="{BE53D752-B982-4D6B-8D6F-2F64ADEAD5A2}" destId="{DDB34807-44E1-4BFC-8C52-7046844A18CA}" srcOrd="0" destOrd="0" presId="urn:microsoft.com/office/officeart/2005/8/layout/default"/>
    <dgm:cxn modelId="{0D555559-8D79-44E7-8BE2-E63641E28519}" srcId="{67A86F91-CB27-4B8E-BDA0-C75A86320672}" destId="{A81CDDE8-0BDF-4FDD-B798-EB0467816646}" srcOrd="11" destOrd="0" parTransId="{B21B54A1-114C-4759-8AF5-E843F92BCC35}" sibTransId="{2363C6C2-A89A-4B40-AEC9-494A64EC3CF7}"/>
    <dgm:cxn modelId="{054C524C-D038-4424-95E5-1C00CE16CE85}" type="presParOf" srcId="{26737AC8-882D-487C-9959-38275F71246F}" destId="{883C976B-9E2A-41B0-AF41-C10B33555B42}" srcOrd="0" destOrd="0" presId="urn:microsoft.com/office/officeart/2005/8/layout/default"/>
    <dgm:cxn modelId="{358F14E8-A887-49A3-A1DE-25685FF2CEE4}" type="presParOf" srcId="{26737AC8-882D-487C-9959-38275F71246F}" destId="{8453459F-346E-485E-A81B-315FF87E579E}" srcOrd="1" destOrd="0" presId="urn:microsoft.com/office/officeart/2005/8/layout/default"/>
    <dgm:cxn modelId="{F192570A-499C-45A9-BD71-F74FA376AA19}" type="presParOf" srcId="{26737AC8-882D-487C-9959-38275F71246F}" destId="{D9DAA5BD-EAA9-49B6-9432-D650AC0D0376}" srcOrd="2" destOrd="0" presId="urn:microsoft.com/office/officeart/2005/8/layout/default"/>
    <dgm:cxn modelId="{89EA5F84-7EFE-4509-8054-158268D2BA05}" type="presParOf" srcId="{26737AC8-882D-487C-9959-38275F71246F}" destId="{C4736622-408A-4669-BB4C-97E51E4DBB76}" srcOrd="3" destOrd="0" presId="urn:microsoft.com/office/officeart/2005/8/layout/default"/>
    <dgm:cxn modelId="{EDF8FF8F-76F8-47E0-B5BE-46BBC56EFDEB}" type="presParOf" srcId="{26737AC8-882D-487C-9959-38275F71246F}" destId="{3B46656C-03DC-4986-B489-4A881A55735D}" srcOrd="4" destOrd="0" presId="urn:microsoft.com/office/officeart/2005/8/layout/default"/>
    <dgm:cxn modelId="{EDFA1A65-FAC7-4559-801A-D8A201F82A86}" type="presParOf" srcId="{26737AC8-882D-487C-9959-38275F71246F}" destId="{9C41A153-6411-4EF6-9056-0C8841F8FA24}" srcOrd="5" destOrd="0" presId="urn:microsoft.com/office/officeart/2005/8/layout/default"/>
    <dgm:cxn modelId="{12320955-2178-4F04-9C02-63B363AA78C8}" type="presParOf" srcId="{26737AC8-882D-487C-9959-38275F71246F}" destId="{EB62AD14-0CF5-41EE-B230-39B917552386}" srcOrd="6" destOrd="0" presId="urn:microsoft.com/office/officeart/2005/8/layout/default"/>
    <dgm:cxn modelId="{A5FCCCAF-3D2F-4A9E-B5E6-3F00F0AB104B}" type="presParOf" srcId="{26737AC8-882D-487C-9959-38275F71246F}" destId="{1046CBD0-24F0-493E-8FEB-2B3B20291B77}" srcOrd="7" destOrd="0" presId="urn:microsoft.com/office/officeart/2005/8/layout/default"/>
    <dgm:cxn modelId="{94C4FC0C-A117-4FFE-A700-D4B36F1344A9}" type="presParOf" srcId="{26737AC8-882D-487C-9959-38275F71246F}" destId="{2C00A9B3-17B8-4928-B5FB-92EB436D213E}" srcOrd="8" destOrd="0" presId="urn:microsoft.com/office/officeart/2005/8/layout/default"/>
    <dgm:cxn modelId="{DC7E85B3-F804-4763-A52F-B0C0233403D1}" type="presParOf" srcId="{26737AC8-882D-487C-9959-38275F71246F}" destId="{9AAC7050-3551-474C-B820-B4D2BF64BFCF}" srcOrd="9" destOrd="0" presId="urn:microsoft.com/office/officeart/2005/8/layout/default"/>
    <dgm:cxn modelId="{4A624E01-2CDE-43D2-B444-B76FA412C13B}" type="presParOf" srcId="{26737AC8-882D-487C-9959-38275F71246F}" destId="{1CF04E50-8F5E-4B91-A83F-D052A9CA7C9A}" srcOrd="10" destOrd="0" presId="urn:microsoft.com/office/officeart/2005/8/layout/default"/>
    <dgm:cxn modelId="{FB521579-20B4-4D3F-8924-637CCE93DD56}" type="presParOf" srcId="{26737AC8-882D-487C-9959-38275F71246F}" destId="{B5BDE12E-415B-4813-BAAA-A15547BAECDA}" srcOrd="11" destOrd="0" presId="urn:microsoft.com/office/officeart/2005/8/layout/default"/>
    <dgm:cxn modelId="{75BC196D-B00A-4FF4-B5BA-8E56DEDDD12F}" type="presParOf" srcId="{26737AC8-882D-487C-9959-38275F71246F}" destId="{DDB34807-44E1-4BFC-8C52-7046844A18CA}" srcOrd="12" destOrd="0" presId="urn:microsoft.com/office/officeart/2005/8/layout/default"/>
    <dgm:cxn modelId="{98CD4451-4889-402F-AAC3-C961A3BB92ED}" type="presParOf" srcId="{26737AC8-882D-487C-9959-38275F71246F}" destId="{528E90C8-8B63-4D2C-B899-AC83F43A635C}" srcOrd="13" destOrd="0" presId="urn:microsoft.com/office/officeart/2005/8/layout/default"/>
    <dgm:cxn modelId="{93A4D1F8-F06C-46F0-BFAF-7CB03FE42A69}" type="presParOf" srcId="{26737AC8-882D-487C-9959-38275F71246F}" destId="{3B678B0F-7F88-412A-93DC-67756422BA80}" srcOrd="14" destOrd="0" presId="urn:microsoft.com/office/officeart/2005/8/layout/default"/>
    <dgm:cxn modelId="{7229A403-F848-4C25-AC58-53B0C04A6A39}" type="presParOf" srcId="{26737AC8-882D-487C-9959-38275F71246F}" destId="{8A182075-132A-4A0B-949D-B00D1AC29E88}" srcOrd="15" destOrd="0" presId="urn:microsoft.com/office/officeart/2005/8/layout/default"/>
    <dgm:cxn modelId="{EF3B604B-F516-4FB0-B23C-EF1229E292F4}" type="presParOf" srcId="{26737AC8-882D-487C-9959-38275F71246F}" destId="{C461AF17-24C6-4512-B122-94717F798E3F}" srcOrd="16" destOrd="0" presId="urn:microsoft.com/office/officeart/2005/8/layout/default"/>
    <dgm:cxn modelId="{8E6D76F3-0064-441C-B1D0-EBC6B9B635F9}" type="presParOf" srcId="{26737AC8-882D-487C-9959-38275F71246F}" destId="{D6B31EB0-177F-4ADB-A0E0-3FBCEA3F1313}" srcOrd="17" destOrd="0" presId="urn:microsoft.com/office/officeart/2005/8/layout/default"/>
    <dgm:cxn modelId="{631BB351-A69F-4571-9062-0A38C0CD07A1}" type="presParOf" srcId="{26737AC8-882D-487C-9959-38275F71246F}" destId="{CAF9348F-0F20-4D63-8E97-8D25EDA34CD9}" srcOrd="18" destOrd="0" presId="urn:microsoft.com/office/officeart/2005/8/layout/default"/>
    <dgm:cxn modelId="{E0B0E59B-2786-48F0-93B0-F5785BF61DF5}" type="presParOf" srcId="{26737AC8-882D-487C-9959-38275F71246F}" destId="{7B19A7C4-8A36-4C58-9871-1ADD10AE9AAE}" srcOrd="19" destOrd="0" presId="urn:microsoft.com/office/officeart/2005/8/layout/default"/>
    <dgm:cxn modelId="{A443F0A9-412A-4CAA-8185-47EB609AA84C}" type="presParOf" srcId="{26737AC8-882D-487C-9959-38275F71246F}" destId="{176A8E05-8227-45FB-A1EA-4C8D5BD8D595}" srcOrd="20" destOrd="0" presId="urn:microsoft.com/office/officeart/2005/8/layout/default"/>
    <dgm:cxn modelId="{3C4E7B3E-5799-4607-A6E5-7946D46AE99F}" type="presParOf" srcId="{26737AC8-882D-487C-9959-38275F71246F}" destId="{8FD56736-F05B-459B-852B-75818C4085FC}" srcOrd="21" destOrd="0" presId="urn:microsoft.com/office/officeart/2005/8/layout/default"/>
    <dgm:cxn modelId="{C099D508-F1D9-4F93-8115-4D10FE3CA4D4}" type="presParOf" srcId="{26737AC8-882D-487C-9959-38275F71246F}" destId="{7904995B-01C9-46D4-9ADC-B345CDB54EF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7764BE-384E-4837-9997-D5554732D2C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BB7886C-5668-4309-8744-40865A3B72C5}">
      <dgm:prSet/>
      <dgm:spPr/>
      <dgm:t>
        <a:bodyPr/>
        <a:lstStyle/>
        <a:p>
          <a:r>
            <a:rPr lang="en-US" dirty="0"/>
            <a:t>Use sand timers 	</a:t>
          </a:r>
        </a:p>
      </dgm:t>
    </dgm:pt>
    <dgm:pt modelId="{1F86AA06-29ED-4E7C-BAAE-331433AB97CC}" type="parTrans" cxnId="{25A1C72F-CD7E-4D64-80A2-B56A3B5CF11E}">
      <dgm:prSet/>
      <dgm:spPr/>
      <dgm:t>
        <a:bodyPr/>
        <a:lstStyle/>
        <a:p>
          <a:endParaRPr lang="en-US"/>
        </a:p>
      </dgm:t>
    </dgm:pt>
    <dgm:pt modelId="{5EFA2DC6-6463-4364-88B5-E9D8B2B020ED}" type="sibTrans" cxnId="{25A1C72F-CD7E-4D64-80A2-B56A3B5CF11E}">
      <dgm:prSet/>
      <dgm:spPr/>
      <dgm:t>
        <a:bodyPr/>
        <a:lstStyle/>
        <a:p>
          <a:endParaRPr lang="en-US"/>
        </a:p>
      </dgm:t>
    </dgm:pt>
    <dgm:pt modelId="{E896BF74-A215-4EBB-A512-4C82C3D6230F}">
      <dgm:prSet/>
      <dgm:spPr/>
      <dgm:t>
        <a:bodyPr/>
        <a:lstStyle/>
        <a:p>
          <a:r>
            <a:rPr lang="en-US" dirty="0"/>
            <a:t>Attempt to cut nails after a bath so the nails are softer and easier to cut. </a:t>
          </a:r>
        </a:p>
      </dgm:t>
    </dgm:pt>
    <dgm:pt modelId="{4B4AAA21-C663-4C59-8F17-421627512264}" type="parTrans" cxnId="{0FA02B1D-68F8-422A-AFDF-850130C733DE}">
      <dgm:prSet/>
      <dgm:spPr/>
      <dgm:t>
        <a:bodyPr/>
        <a:lstStyle/>
        <a:p>
          <a:endParaRPr lang="en-US"/>
        </a:p>
      </dgm:t>
    </dgm:pt>
    <dgm:pt modelId="{3011F720-C611-4BEF-B000-72F2385F22AC}" type="sibTrans" cxnId="{0FA02B1D-68F8-422A-AFDF-850130C733DE}">
      <dgm:prSet/>
      <dgm:spPr/>
      <dgm:t>
        <a:bodyPr/>
        <a:lstStyle/>
        <a:p>
          <a:endParaRPr lang="en-US"/>
        </a:p>
      </dgm:t>
    </dgm:pt>
    <dgm:pt modelId="{388B306E-2D6D-462E-B48E-EF0682CA4535}">
      <dgm:prSet/>
      <dgm:spPr/>
      <dgm:t>
        <a:bodyPr/>
        <a:lstStyle/>
        <a:p>
          <a:r>
            <a:rPr lang="en-US" dirty="0"/>
            <a:t>Use nail clippers rather than scissors</a:t>
          </a:r>
        </a:p>
      </dgm:t>
    </dgm:pt>
    <dgm:pt modelId="{20C34C17-00D0-41B8-961C-ADC6C3FFE318}" type="parTrans" cxnId="{11D317E6-62FF-4D80-892F-D235C6AC33DA}">
      <dgm:prSet/>
      <dgm:spPr/>
      <dgm:t>
        <a:bodyPr/>
        <a:lstStyle/>
        <a:p>
          <a:endParaRPr lang="en-US"/>
        </a:p>
      </dgm:t>
    </dgm:pt>
    <dgm:pt modelId="{887E9E12-3BD5-4254-817F-B3CBB8FFCEB3}" type="sibTrans" cxnId="{11D317E6-62FF-4D80-892F-D235C6AC33DA}">
      <dgm:prSet/>
      <dgm:spPr/>
      <dgm:t>
        <a:bodyPr/>
        <a:lstStyle/>
        <a:p>
          <a:endParaRPr lang="en-US"/>
        </a:p>
      </dgm:t>
    </dgm:pt>
    <dgm:pt modelId="{BB91EC11-0C71-447E-A45A-D7AA8BCBF931}">
      <dgm:prSet/>
      <dgm:spPr/>
      <dgm:t>
        <a:bodyPr/>
        <a:lstStyle/>
        <a:p>
          <a:r>
            <a:rPr lang="en-US" dirty="0"/>
            <a:t>Give a firm hand massage first, squeezing each fingertip firmly before cutting.</a:t>
          </a:r>
        </a:p>
      </dgm:t>
    </dgm:pt>
    <dgm:pt modelId="{FE3BEAD7-DA3E-4866-A92C-E4B78126FDD9}" type="parTrans" cxnId="{874D19D5-C33E-44D7-B3AE-AC3B5930271B}">
      <dgm:prSet/>
      <dgm:spPr/>
      <dgm:t>
        <a:bodyPr/>
        <a:lstStyle/>
        <a:p>
          <a:endParaRPr lang="en-US"/>
        </a:p>
      </dgm:t>
    </dgm:pt>
    <dgm:pt modelId="{224193E2-B01A-43A2-B900-7C1B0F61C828}" type="sibTrans" cxnId="{874D19D5-C33E-44D7-B3AE-AC3B5930271B}">
      <dgm:prSet/>
      <dgm:spPr/>
      <dgm:t>
        <a:bodyPr/>
        <a:lstStyle/>
        <a:p>
          <a:endParaRPr lang="en-US"/>
        </a:p>
      </dgm:t>
    </dgm:pt>
    <dgm:pt modelId="{68BCD621-615F-4808-9DDF-C981CCCABF38}">
      <dgm:prSet/>
      <dgm:spPr/>
      <dgm:t>
        <a:bodyPr/>
        <a:lstStyle/>
        <a:p>
          <a:r>
            <a:rPr lang="en-US" dirty="0"/>
            <a:t>Hold the child on your knee and give him a bear hug using deep pressure – alternatively try a weighted blanket or lap pad.</a:t>
          </a:r>
        </a:p>
      </dgm:t>
    </dgm:pt>
    <dgm:pt modelId="{A69B9D54-C42D-41A3-ACA9-18A9DA1D1BB4}" type="parTrans" cxnId="{FD9A51BF-7EEB-426D-BB44-17B9D1915E4D}">
      <dgm:prSet/>
      <dgm:spPr/>
      <dgm:t>
        <a:bodyPr/>
        <a:lstStyle/>
        <a:p>
          <a:endParaRPr lang="en-US"/>
        </a:p>
      </dgm:t>
    </dgm:pt>
    <dgm:pt modelId="{291F7E42-DE20-4D12-B740-35112802E4C7}" type="sibTrans" cxnId="{FD9A51BF-7EEB-426D-BB44-17B9D1915E4D}">
      <dgm:prSet/>
      <dgm:spPr/>
      <dgm:t>
        <a:bodyPr/>
        <a:lstStyle/>
        <a:p>
          <a:endParaRPr lang="en-US"/>
        </a:p>
      </dgm:t>
    </dgm:pt>
    <dgm:pt modelId="{0AC6CA5D-1618-4471-AE4E-1C223B35DBBA}" type="pres">
      <dgm:prSet presAssocID="{0E7764BE-384E-4837-9997-D5554732D2CE}" presName="linear" presStyleCnt="0">
        <dgm:presLayoutVars>
          <dgm:animLvl val="lvl"/>
          <dgm:resizeHandles val="exact"/>
        </dgm:presLayoutVars>
      </dgm:prSet>
      <dgm:spPr/>
      <dgm:t>
        <a:bodyPr/>
        <a:lstStyle/>
        <a:p>
          <a:endParaRPr lang="en-US"/>
        </a:p>
      </dgm:t>
    </dgm:pt>
    <dgm:pt modelId="{8772B231-2FA9-41C9-868D-4158AD1AF9F9}" type="pres">
      <dgm:prSet presAssocID="{3BB7886C-5668-4309-8744-40865A3B72C5}" presName="parentText" presStyleLbl="node1" presStyleIdx="0" presStyleCnt="5">
        <dgm:presLayoutVars>
          <dgm:chMax val="0"/>
          <dgm:bulletEnabled val="1"/>
        </dgm:presLayoutVars>
      </dgm:prSet>
      <dgm:spPr/>
      <dgm:t>
        <a:bodyPr/>
        <a:lstStyle/>
        <a:p>
          <a:endParaRPr lang="en-US"/>
        </a:p>
      </dgm:t>
    </dgm:pt>
    <dgm:pt modelId="{A4C553C0-35CA-4467-9C2A-7A479372935A}" type="pres">
      <dgm:prSet presAssocID="{5EFA2DC6-6463-4364-88B5-E9D8B2B020ED}" presName="spacer" presStyleCnt="0"/>
      <dgm:spPr/>
    </dgm:pt>
    <dgm:pt modelId="{35AF3A05-DC8D-496D-8AC3-A44F09446653}" type="pres">
      <dgm:prSet presAssocID="{E896BF74-A215-4EBB-A512-4C82C3D6230F}" presName="parentText" presStyleLbl="node1" presStyleIdx="1" presStyleCnt="5">
        <dgm:presLayoutVars>
          <dgm:chMax val="0"/>
          <dgm:bulletEnabled val="1"/>
        </dgm:presLayoutVars>
      </dgm:prSet>
      <dgm:spPr/>
      <dgm:t>
        <a:bodyPr/>
        <a:lstStyle/>
        <a:p>
          <a:endParaRPr lang="en-US"/>
        </a:p>
      </dgm:t>
    </dgm:pt>
    <dgm:pt modelId="{F0C254BD-0BC7-4FF8-BE0F-75E8C672C24C}" type="pres">
      <dgm:prSet presAssocID="{3011F720-C611-4BEF-B000-72F2385F22AC}" presName="spacer" presStyleCnt="0"/>
      <dgm:spPr/>
    </dgm:pt>
    <dgm:pt modelId="{0CA0B631-15CB-40A0-AD96-9119B2868F04}" type="pres">
      <dgm:prSet presAssocID="{388B306E-2D6D-462E-B48E-EF0682CA4535}" presName="parentText" presStyleLbl="node1" presStyleIdx="2" presStyleCnt="5">
        <dgm:presLayoutVars>
          <dgm:chMax val="0"/>
          <dgm:bulletEnabled val="1"/>
        </dgm:presLayoutVars>
      </dgm:prSet>
      <dgm:spPr/>
      <dgm:t>
        <a:bodyPr/>
        <a:lstStyle/>
        <a:p>
          <a:endParaRPr lang="en-US"/>
        </a:p>
      </dgm:t>
    </dgm:pt>
    <dgm:pt modelId="{0FB496AE-74A5-49ED-96AA-B7087DE1FB6F}" type="pres">
      <dgm:prSet presAssocID="{887E9E12-3BD5-4254-817F-B3CBB8FFCEB3}" presName="spacer" presStyleCnt="0"/>
      <dgm:spPr/>
    </dgm:pt>
    <dgm:pt modelId="{59105C22-0523-43A7-B87A-190293A97CBA}" type="pres">
      <dgm:prSet presAssocID="{BB91EC11-0C71-447E-A45A-D7AA8BCBF931}" presName="parentText" presStyleLbl="node1" presStyleIdx="3" presStyleCnt="5">
        <dgm:presLayoutVars>
          <dgm:chMax val="0"/>
          <dgm:bulletEnabled val="1"/>
        </dgm:presLayoutVars>
      </dgm:prSet>
      <dgm:spPr/>
      <dgm:t>
        <a:bodyPr/>
        <a:lstStyle/>
        <a:p>
          <a:endParaRPr lang="en-US"/>
        </a:p>
      </dgm:t>
    </dgm:pt>
    <dgm:pt modelId="{81771BA8-F3FE-447F-B1A4-D74C892947F7}" type="pres">
      <dgm:prSet presAssocID="{224193E2-B01A-43A2-B900-7C1B0F61C828}" presName="spacer" presStyleCnt="0"/>
      <dgm:spPr/>
    </dgm:pt>
    <dgm:pt modelId="{D47A4F76-7BC8-4E8E-8047-9A7546CEF7A0}" type="pres">
      <dgm:prSet presAssocID="{68BCD621-615F-4808-9DDF-C981CCCABF38}" presName="parentText" presStyleLbl="node1" presStyleIdx="4" presStyleCnt="5">
        <dgm:presLayoutVars>
          <dgm:chMax val="0"/>
          <dgm:bulletEnabled val="1"/>
        </dgm:presLayoutVars>
      </dgm:prSet>
      <dgm:spPr/>
      <dgm:t>
        <a:bodyPr/>
        <a:lstStyle/>
        <a:p>
          <a:endParaRPr lang="en-US"/>
        </a:p>
      </dgm:t>
    </dgm:pt>
  </dgm:ptLst>
  <dgm:cxnLst>
    <dgm:cxn modelId="{5EAB7535-3E11-4BF2-8D7E-77E359EC9B39}" type="presOf" srcId="{3BB7886C-5668-4309-8744-40865A3B72C5}" destId="{8772B231-2FA9-41C9-868D-4158AD1AF9F9}" srcOrd="0" destOrd="0" presId="urn:microsoft.com/office/officeart/2005/8/layout/vList2"/>
    <dgm:cxn modelId="{F5F36EE5-2678-4E6E-B791-F8BF72F29D1A}" type="presOf" srcId="{BB91EC11-0C71-447E-A45A-D7AA8BCBF931}" destId="{59105C22-0523-43A7-B87A-190293A97CBA}" srcOrd="0" destOrd="0" presId="urn:microsoft.com/office/officeart/2005/8/layout/vList2"/>
    <dgm:cxn modelId="{B15D4373-DB33-40ED-999C-92F7F75C56EB}" type="presOf" srcId="{0E7764BE-384E-4837-9997-D5554732D2CE}" destId="{0AC6CA5D-1618-4471-AE4E-1C223B35DBBA}" srcOrd="0" destOrd="0" presId="urn:microsoft.com/office/officeart/2005/8/layout/vList2"/>
    <dgm:cxn modelId="{CA38CBDC-4BA4-4C08-876B-79FCB29EBFE3}" type="presOf" srcId="{68BCD621-615F-4808-9DDF-C981CCCABF38}" destId="{D47A4F76-7BC8-4E8E-8047-9A7546CEF7A0}" srcOrd="0" destOrd="0" presId="urn:microsoft.com/office/officeart/2005/8/layout/vList2"/>
    <dgm:cxn modelId="{76E185F5-658C-4A8E-9D22-C6D68C38D4A1}" type="presOf" srcId="{E896BF74-A215-4EBB-A512-4C82C3D6230F}" destId="{35AF3A05-DC8D-496D-8AC3-A44F09446653}" srcOrd="0" destOrd="0" presId="urn:microsoft.com/office/officeart/2005/8/layout/vList2"/>
    <dgm:cxn modelId="{3D1FFC49-0310-4E13-B5EF-EEAFEFCC7E29}" type="presOf" srcId="{388B306E-2D6D-462E-B48E-EF0682CA4535}" destId="{0CA0B631-15CB-40A0-AD96-9119B2868F04}" srcOrd="0" destOrd="0" presId="urn:microsoft.com/office/officeart/2005/8/layout/vList2"/>
    <dgm:cxn modelId="{11D317E6-62FF-4D80-892F-D235C6AC33DA}" srcId="{0E7764BE-384E-4837-9997-D5554732D2CE}" destId="{388B306E-2D6D-462E-B48E-EF0682CA4535}" srcOrd="2" destOrd="0" parTransId="{20C34C17-00D0-41B8-961C-ADC6C3FFE318}" sibTransId="{887E9E12-3BD5-4254-817F-B3CBB8FFCEB3}"/>
    <dgm:cxn modelId="{0FA02B1D-68F8-422A-AFDF-850130C733DE}" srcId="{0E7764BE-384E-4837-9997-D5554732D2CE}" destId="{E896BF74-A215-4EBB-A512-4C82C3D6230F}" srcOrd="1" destOrd="0" parTransId="{4B4AAA21-C663-4C59-8F17-421627512264}" sibTransId="{3011F720-C611-4BEF-B000-72F2385F22AC}"/>
    <dgm:cxn modelId="{874D19D5-C33E-44D7-B3AE-AC3B5930271B}" srcId="{0E7764BE-384E-4837-9997-D5554732D2CE}" destId="{BB91EC11-0C71-447E-A45A-D7AA8BCBF931}" srcOrd="3" destOrd="0" parTransId="{FE3BEAD7-DA3E-4866-A92C-E4B78126FDD9}" sibTransId="{224193E2-B01A-43A2-B900-7C1B0F61C828}"/>
    <dgm:cxn modelId="{25A1C72F-CD7E-4D64-80A2-B56A3B5CF11E}" srcId="{0E7764BE-384E-4837-9997-D5554732D2CE}" destId="{3BB7886C-5668-4309-8744-40865A3B72C5}" srcOrd="0" destOrd="0" parTransId="{1F86AA06-29ED-4E7C-BAAE-331433AB97CC}" sibTransId="{5EFA2DC6-6463-4364-88B5-E9D8B2B020ED}"/>
    <dgm:cxn modelId="{FD9A51BF-7EEB-426D-BB44-17B9D1915E4D}" srcId="{0E7764BE-384E-4837-9997-D5554732D2CE}" destId="{68BCD621-615F-4808-9DDF-C981CCCABF38}" srcOrd="4" destOrd="0" parTransId="{A69B9D54-C42D-41A3-ACA9-18A9DA1D1BB4}" sibTransId="{291F7E42-DE20-4D12-B740-35112802E4C7}"/>
    <dgm:cxn modelId="{53655A0A-0A60-4C1F-9795-7D550B5AE047}" type="presParOf" srcId="{0AC6CA5D-1618-4471-AE4E-1C223B35DBBA}" destId="{8772B231-2FA9-41C9-868D-4158AD1AF9F9}" srcOrd="0" destOrd="0" presId="urn:microsoft.com/office/officeart/2005/8/layout/vList2"/>
    <dgm:cxn modelId="{EDC82C21-54EF-403E-90D4-0CD4742451DF}" type="presParOf" srcId="{0AC6CA5D-1618-4471-AE4E-1C223B35DBBA}" destId="{A4C553C0-35CA-4467-9C2A-7A479372935A}" srcOrd="1" destOrd="0" presId="urn:microsoft.com/office/officeart/2005/8/layout/vList2"/>
    <dgm:cxn modelId="{C189DC1A-0B81-47F7-8119-E63D0C11FBDB}" type="presParOf" srcId="{0AC6CA5D-1618-4471-AE4E-1C223B35DBBA}" destId="{35AF3A05-DC8D-496D-8AC3-A44F09446653}" srcOrd="2" destOrd="0" presId="urn:microsoft.com/office/officeart/2005/8/layout/vList2"/>
    <dgm:cxn modelId="{7BA9F111-6633-4B2F-BF99-91D8CCFCDAD4}" type="presParOf" srcId="{0AC6CA5D-1618-4471-AE4E-1C223B35DBBA}" destId="{F0C254BD-0BC7-4FF8-BE0F-75E8C672C24C}" srcOrd="3" destOrd="0" presId="urn:microsoft.com/office/officeart/2005/8/layout/vList2"/>
    <dgm:cxn modelId="{359BEEB5-F3F4-4937-B343-C2812B40A665}" type="presParOf" srcId="{0AC6CA5D-1618-4471-AE4E-1C223B35DBBA}" destId="{0CA0B631-15CB-40A0-AD96-9119B2868F04}" srcOrd="4" destOrd="0" presId="urn:microsoft.com/office/officeart/2005/8/layout/vList2"/>
    <dgm:cxn modelId="{8EFF203D-E772-428F-A4EE-37EF51B1F1BB}" type="presParOf" srcId="{0AC6CA5D-1618-4471-AE4E-1C223B35DBBA}" destId="{0FB496AE-74A5-49ED-96AA-B7087DE1FB6F}" srcOrd="5" destOrd="0" presId="urn:microsoft.com/office/officeart/2005/8/layout/vList2"/>
    <dgm:cxn modelId="{2E59FA89-0260-4446-800E-485414085C5B}" type="presParOf" srcId="{0AC6CA5D-1618-4471-AE4E-1C223B35DBBA}" destId="{59105C22-0523-43A7-B87A-190293A97CBA}" srcOrd="6" destOrd="0" presId="urn:microsoft.com/office/officeart/2005/8/layout/vList2"/>
    <dgm:cxn modelId="{50D155F7-6EF5-4689-A6C2-CA974CD6DFEC}" type="presParOf" srcId="{0AC6CA5D-1618-4471-AE4E-1C223B35DBBA}" destId="{81771BA8-F3FE-447F-B1A4-D74C892947F7}" srcOrd="7" destOrd="0" presId="urn:microsoft.com/office/officeart/2005/8/layout/vList2"/>
    <dgm:cxn modelId="{CDB95A6F-E789-46E3-8C6A-DC263B72494C}" type="presParOf" srcId="{0AC6CA5D-1618-4471-AE4E-1C223B35DBBA}" destId="{D47A4F76-7BC8-4E8E-8047-9A7546CEF7A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4C8A32-16D7-469B-9691-6B0BCDAA581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99CB05B-707A-44EA-BF88-69DA16BCD54B}">
      <dgm:prSet/>
      <dgm:spPr/>
      <dgm:t>
        <a:bodyPr/>
        <a:lstStyle/>
        <a:p>
          <a:r>
            <a:rPr lang="en-GB"/>
            <a:t>Think about timing – when is it quiet? Or when is your child most regulated</a:t>
          </a:r>
          <a:endParaRPr lang="en-US"/>
        </a:p>
      </dgm:t>
    </dgm:pt>
    <dgm:pt modelId="{63D1733E-D427-46E3-8D0A-E9D58372A6AB}" type="parTrans" cxnId="{C587A3D5-F265-434E-B7CD-A98FABE7BB84}">
      <dgm:prSet/>
      <dgm:spPr/>
      <dgm:t>
        <a:bodyPr/>
        <a:lstStyle/>
        <a:p>
          <a:endParaRPr lang="en-US"/>
        </a:p>
      </dgm:t>
    </dgm:pt>
    <dgm:pt modelId="{332F018F-910D-4477-B1BB-4F95D1272E8D}" type="sibTrans" cxnId="{C587A3D5-F265-434E-B7CD-A98FABE7BB84}">
      <dgm:prSet/>
      <dgm:spPr/>
      <dgm:t>
        <a:bodyPr/>
        <a:lstStyle/>
        <a:p>
          <a:endParaRPr lang="en-US"/>
        </a:p>
      </dgm:t>
    </dgm:pt>
    <dgm:pt modelId="{A0ECF3DB-78AD-4C02-8876-B476F52D103A}">
      <dgm:prSet/>
      <dgm:spPr/>
      <dgm:t>
        <a:bodyPr/>
        <a:lstStyle/>
        <a:p>
          <a:r>
            <a:rPr lang="en-GB"/>
            <a:t>Try and complete proprioceptive (heavy work) activities with your child before the appointment so they are calmer</a:t>
          </a:r>
          <a:endParaRPr lang="en-US"/>
        </a:p>
      </dgm:t>
    </dgm:pt>
    <dgm:pt modelId="{F4D40C05-D861-4DDE-9D10-285FC5957F21}" type="parTrans" cxnId="{840A084E-BD93-4C2A-BB8A-0086A31D5268}">
      <dgm:prSet/>
      <dgm:spPr/>
      <dgm:t>
        <a:bodyPr/>
        <a:lstStyle/>
        <a:p>
          <a:endParaRPr lang="en-US"/>
        </a:p>
      </dgm:t>
    </dgm:pt>
    <dgm:pt modelId="{546BD9F6-6BE2-419D-9D44-861E75231202}" type="sibTrans" cxnId="{840A084E-BD93-4C2A-BB8A-0086A31D5268}">
      <dgm:prSet/>
      <dgm:spPr/>
      <dgm:t>
        <a:bodyPr/>
        <a:lstStyle/>
        <a:p>
          <a:endParaRPr lang="en-US"/>
        </a:p>
      </dgm:t>
    </dgm:pt>
    <dgm:pt modelId="{06D879AA-3F8D-4B73-9A8D-C0C074377A02}">
      <dgm:prSet/>
      <dgm:spPr/>
      <dgm:t>
        <a:bodyPr/>
        <a:lstStyle/>
        <a:p>
          <a:r>
            <a:rPr lang="en-GB"/>
            <a:t>Practice visiting so they are familiar with the environment and hairdresser/barber</a:t>
          </a:r>
          <a:endParaRPr lang="en-US"/>
        </a:p>
      </dgm:t>
    </dgm:pt>
    <dgm:pt modelId="{7862FDBC-6B0E-4717-9918-591D6E680819}" type="parTrans" cxnId="{CA668D2E-85EF-4625-817A-F64624FB0656}">
      <dgm:prSet/>
      <dgm:spPr/>
      <dgm:t>
        <a:bodyPr/>
        <a:lstStyle/>
        <a:p>
          <a:endParaRPr lang="en-US"/>
        </a:p>
      </dgm:t>
    </dgm:pt>
    <dgm:pt modelId="{32E525B4-BAB5-47B3-8B02-1DBFAC1C9E62}" type="sibTrans" cxnId="{CA668D2E-85EF-4625-817A-F64624FB0656}">
      <dgm:prSet/>
      <dgm:spPr/>
      <dgm:t>
        <a:bodyPr/>
        <a:lstStyle/>
        <a:p>
          <a:endParaRPr lang="en-US"/>
        </a:p>
      </dgm:t>
    </dgm:pt>
    <dgm:pt modelId="{CC428A4E-F9B9-43FF-B0FF-795C442282A7}">
      <dgm:prSet/>
      <dgm:spPr/>
      <dgm:t>
        <a:bodyPr/>
        <a:lstStyle/>
        <a:p>
          <a:r>
            <a:rPr lang="en-GB"/>
            <a:t>Have something to stretch pull or squeeze when sitting down</a:t>
          </a:r>
          <a:endParaRPr lang="en-US"/>
        </a:p>
      </dgm:t>
    </dgm:pt>
    <dgm:pt modelId="{A112228E-B625-4CDA-A4E7-B5D98C42073D}" type="parTrans" cxnId="{52CEC4AE-5D2B-466D-8FCC-001ABBA9607D}">
      <dgm:prSet/>
      <dgm:spPr/>
      <dgm:t>
        <a:bodyPr/>
        <a:lstStyle/>
        <a:p>
          <a:endParaRPr lang="en-US"/>
        </a:p>
      </dgm:t>
    </dgm:pt>
    <dgm:pt modelId="{5C0B6045-3674-4CF9-9FB1-34F80511FD06}" type="sibTrans" cxnId="{52CEC4AE-5D2B-466D-8FCC-001ABBA9607D}">
      <dgm:prSet/>
      <dgm:spPr/>
      <dgm:t>
        <a:bodyPr/>
        <a:lstStyle/>
        <a:p>
          <a:endParaRPr lang="en-US"/>
        </a:p>
      </dgm:t>
    </dgm:pt>
    <dgm:pt modelId="{68AC44DA-ADBD-4F42-8F95-EB193E9A023A}">
      <dgm:prSet/>
      <dgm:spPr/>
      <dgm:t>
        <a:bodyPr/>
        <a:lstStyle/>
        <a:p>
          <a:r>
            <a:rPr lang="en-GB"/>
            <a:t>Use a weighted lappad when sitting down</a:t>
          </a:r>
          <a:endParaRPr lang="en-US"/>
        </a:p>
      </dgm:t>
    </dgm:pt>
    <dgm:pt modelId="{3B1FA9DE-884F-49FA-A757-F4F2D9390593}" type="parTrans" cxnId="{E1E7177C-DC3B-422C-9561-2C48530058C9}">
      <dgm:prSet/>
      <dgm:spPr/>
      <dgm:t>
        <a:bodyPr/>
        <a:lstStyle/>
        <a:p>
          <a:endParaRPr lang="en-US"/>
        </a:p>
      </dgm:t>
    </dgm:pt>
    <dgm:pt modelId="{533FF2DB-5984-4FA7-8213-BD50C8E19E78}" type="sibTrans" cxnId="{E1E7177C-DC3B-422C-9561-2C48530058C9}">
      <dgm:prSet/>
      <dgm:spPr/>
      <dgm:t>
        <a:bodyPr/>
        <a:lstStyle/>
        <a:p>
          <a:endParaRPr lang="en-US"/>
        </a:p>
      </dgm:t>
    </dgm:pt>
    <dgm:pt modelId="{18DE2A6A-1343-462A-BE4F-4FE244C6EC81}">
      <dgm:prSet/>
      <dgm:spPr/>
      <dgm:t>
        <a:bodyPr/>
        <a:lstStyle/>
        <a:p>
          <a:r>
            <a:rPr lang="en-GB"/>
            <a:t>Have something to chew or suck on during the cut</a:t>
          </a:r>
          <a:endParaRPr lang="en-US"/>
        </a:p>
      </dgm:t>
    </dgm:pt>
    <dgm:pt modelId="{CFD5612E-3563-4072-AA09-0FD0BA1A3102}" type="parTrans" cxnId="{3A16A819-DB24-4A33-8BA7-FD4B94079DFC}">
      <dgm:prSet/>
      <dgm:spPr/>
      <dgm:t>
        <a:bodyPr/>
        <a:lstStyle/>
        <a:p>
          <a:endParaRPr lang="en-US"/>
        </a:p>
      </dgm:t>
    </dgm:pt>
    <dgm:pt modelId="{FCAD3CCC-D329-4576-B4C2-FCE69AC95E2A}" type="sibTrans" cxnId="{3A16A819-DB24-4A33-8BA7-FD4B94079DFC}">
      <dgm:prSet/>
      <dgm:spPr/>
      <dgm:t>
        <a:bodyPr/>
        <a:lstStyle/>
        <a:p>
          <a:endParaRPr lang="en-US"/>
        </a:p>
      </dgm:t>
    </dgm:pt>
    <dgm:pt modelId="{78C61425-D191-4A92-AFFC-FE68C12B06F7}">
      <dgm:prSet/>
      <dgm:spPr/>
      <dgm:t>
        <a:bodyPr/>
        <a:lstStyle/>
        <a:p>
          <a:r>
            <a:rPr lang="en-GB"/>
            <a:t>Some children may tolerate scissors better than clippers</a:t>
          </a:r>
          <a:endParaRPr lang="en-US"/>
        </a:p>
      </dgm:t>
    </dgm:pt>
    <dgm:pt modelId="{87B4D847-9778-4522-A38E-5A7873028312}" type="parTrans" cxnId="{0B19D927-72EC-4E9A-AD72-C8864B38CE90}">
      <dgm:prSet/>
      <dgm:spPr/>
      <dgm:t>
        <a:bodyPr/>
        <a:lstStyle/>
        <a:p>
          <a:endParaRPr lang="en-US"/>
        </a:p>
      </dgm:t>
    </dgm:pt>
    <dgm:pt modelId="{BD39094C-0ED5-4F12-80FF-BC28B358623C}" type="sibTrans" cxnId="{0B19D927-72EC-4E9A-AD72-C8864B38CE90}">
      <dgm:prSet/>
      <dgm:spPr/>
      <dgm:t>
        <a:bodyPr/>
        <a:lstStyle/>
        <a:p>
          <a:endParaRPr lang="en-US"/>
        </a:p>
      </dgm:t>
    </dgm:pt>
    <dgm:pt modelId="{28CE6218-1D0A-4338-A03F-857D7ED8646D}">
      <dgm:prSet/>
      <dgm:spPr/>
      <dgm:t>
        <a:bodyPr/>
        <a:lstStyle/>
        <a:p>
          <a:r>
            <a:rPr lang="en-GB"/>
            <a:t>Ask for the music to be turned off/ lights dimmed</a:t>
          </a:r>
          <a:endParaRPr lang="en-US"/>
        </a:p>
      </dgm:t>
    </dgm:pt>
    <dgm:pt modelId="{1ADEEA9E-BF93-478E-B78A-0B6766103E09}" type="parTrans" cxnId="{D39EF5C0-7B04-4841-B164-6F584B538AA5}">
      <dgm:prSet/>
      <dgm:spPr/>
      <dgm:t>
        <a:bodyPr/>
        <a:lstStyle/>
        <a:p>
          <a:endParaRPr lang="en-US"/>
        </a:p>
      </dgm:t>
    </dgm:pt>
    <dgm:pt modelId="{753ABC32-DDB7-4EF9-82E8-4996E45A9524}" type="sibTrans" cxnId="{D39EF5C0-7B04-4841-B164-6F584B538AA5}">
      <dgm:prSet/>
      <dgm:spPr/>
      <dgm:t>
        <a:bodyPr/>
        <a:lstStyle/>
        <a:p>
          <a:endParaRPr lang="en-US"/>
        </a:p>
      </dgm:t>
    </dgm:pt>
    <dgm:pt modelId="{A79C1288-3763-4986-84D4-D743D10C320B}">
      <dgm:prSet/>
      <dgm:spPr/>
      <dgm:t>
        <a:bodyPr/>
        <a:lstStyle/>
        <a:p>
          <a:r>
            <a:rPr lang="en-GB"/>
            <a:t>Use a visual timer</a:t>
          </a:r>
          <a:endParaRPr lang="en-US"/>
        </a:p>
      </dgm:t>
    </dgm:pt>
    <dgm:pt modelId="{7AE78E80-48E1-417E-B984-0ADE9C112159}" type="parTrans" cxnId="{5F0260F8-1AE4-474E-B194-F85B73A537E5}">
      <dgm:prSet/>
      <dgm:spPr/>
      <dgm:t>
        <a:bodyPr/>
        <a:lstStyle/>
        <a:p>
          <a:endParaRPr lang="en-US"/>
        </a:p>
      </dgm:t>
    </dgm:pt>
    <dgm:pt modelId="{30BB919D-1EE5-461B-84A6-7B000888E828}" type="sibTrans" cxnId="{5F0260F8-1AE4-474E-B194-F85B73A537E5}">
      <dgm:prSet/>
      <dgm:spPr/>
      <dgm:t>
        <a:bodyPr/>
        <a:lstStyle/>
        <a:p>
          <a:endParaRPr lang="en-US"/>
        </a:p>
      </dgm:t>
    </dgm:pt>
    <dgm:pt modelId="{B724CA9F-CB73-4114-BBB5-E79FC43E9B50}" type="pres">
      <dgm:prSet presAssocID="{5F4C8A32-16D7-469B-9691-6B0BCDAA581F}" presName="linear" presStyleCnt="0">
        <dgm:presLayoutVars>
          <dgm:animLvl val="lvl"/>
          <dgm:resizeHandles val="exact"/>
        </dgm:presLayoutVars>
      </dgm:prSet>
      <dgm:spPr/>
      <dgm:t>
        <a:bodyPr/>
        <a:lstStyle/>
        <a:p>
          <a:endParaRPr lang="en-US"/>
        </a:p>
      </dgm:t>
    </dgm:pt>
    <dgm:pt modelId="{B10D887F-2D00-4937-813E-67A18F1F0BC6}" type="pres">
      <dgm:prSet presAssocID="{499CB05B-707A-44EA-BF88-69DA16BCD54B}" presName="parentText" presStyleLbl="node1" presStyleIdx="0" presStyleCnt="9">
        <dgm:presLayoutVars>
          <dgm:chMax val="0"/>
          <dgm:bulletEnabled val="1"/>
        </dgm:presLayoutVars>
      </dgm:prSet>
      <dgm:spPr/>
      <dgm:t>
        <a:bodyPr/>
        <a:lstStyle/>
        <a:p>
          <a:endParaRPr lang="en-US"/>
        </a:p>
      </dgm:t>
    </dgm:pt>
    <dgm:pt modelId="{B0A20407-D367-4A9B-BC2C-CC65F3B9A67D}" type="pres">
      <dgm:prSet presAssocID="{332F018F-910D-4477-B1BB-4F95D1272E8D}" presName="spacer" presStyleCnt="0"/>
      <dgm:spPr/>
    </dgm:pt>
    <dgm:pt modelId="{CB837072-A724-4CB3-821B-5AE8156D4F26}" type="pres">
      <dgm:prSet presAssocID="{A0ECF3DB-78AD-4C02-8876-B476F52D103A}" presName="parentText" presStyleLbl="node1" presStyleIdx="1" presStyleCnt="9">
        <dgm:presLayoutVars>
          <dgm:chMax val="0"/>
          <dgm:bulletEnabled val="1"/>
        </dgm:presLayoutVars>
      </dgm:prSet>
      <dgm:spPr/>
      <dgm:t>
        <a:bodyPr/>
        <a:lstStyle/>
        <a:p>
          <a:endParaRPr lang="en-US"/>
        </a:p>
      </dgm:t>
    </dgm:pt>
    <dgm:pt modelId="{A670D005-3D7A-4FA2-AC44-5EF9818F78AD}" type="pres">
      <dgm:prSet presAssocID="{546BD9F6-6BE2-419D-9D44-861E75231202}" presName="spacer" presStyleCnt="0"/>
      <dgm:spPr/>
    </dgm:pt>
    <dgm:pt modelId="{5E34E469-86E1-4FF8-80A7-9FC4B55384B2}" type="pres">
      <dgm:prSet presAssocID="{06D879AA-3F8D-4B73-9A8D-C0C074377A02}" presName="parentText" presStyleLbl="node1" presStyleIdx="2" presStyleCnt="9">
        <dgm:presLayoutVars>
          <dgm:chMax val="0"/>
          <dgm:bulletEnabled val="1"/>
        </dgm:presLayoutVars>
      </dgm:prSet>
      <dgm:spPr/>
      <dgm:t>
        <a:bodyPr/>
        <a:lstStyle/>
        <a:p>
          <a:endParaRPr lang="en-US"/>
        </a:p>
      </dgm:t>
    </dgm:pt>
    <dgm:pt modelId="{555A8B48-FDCB-45AE-9230-C1D60E1007A1}" type="pres">
      <dgm:prSet presAssocID="{32E525B4-BAB5-47B3-8B02-1DBFAC1C9E62}" presName="spacer" presStyleCnt="0"/>
      <dgm:spPr/>
    </dgm:pt>
    <dgm:pt modelId="{F488F44A-7978-4B7D-BC9E-4C940F10238C}" type="pres">
      <dgm:prSet presAssocID="{CC428A4E-F9B9-43FF-B0FF-795C442282A7}" presName="parentText" presStyleLbl="node1" presStyleIdx="3" presStyleCnt="9">
        <dgm:presLayoutVars>
          <dgm:chMax val="0"/>
          <dgm:bulletEnabled val="1"/>
        </dgm:presLayoutVars>
      </dgm:prSet>
      <dgm:spPr/>
      <dgm:t>
        <a:bodyPr/>
        <a:lstStyle/>
        <a:p>
          <a:endParaRPr lang="en-US"/>
        </a:p>
      </dgm:t>
    </dgm:pt>
    <dgm:pt modelId="{6B8CB240-60B8-49DF-9F5B-05D8C3A396A5}" type="pres">
      <dgm:prSet presAssocID="{5C0B6045-3674-4CF9-9FB1-34F80511FD06}" presName="spacer" presStyleCnt="0"/>
      <dgm:spPr/>
    </dgm:pt>
    <dgm:pt modelId="{633F1996-697E-4B5E-B8CF-5C24B66F1570}" type="pres">
      <dgm:prSet presAssocID="{68AC44DA-ADBD-4F42-8F95-EB193E9A023A}" presName="parentText" presStyleLbl="node1" presStyleIdx="4" presStyleCnt="9">
        <dgm:presLayoutVars>
          <dgm:chMax val="0"/>
          <dgm:bulletEnabled val="1"/>
        </dgm:presLayoutVars>
      </dgm:prSet>
      <dgm:spPr/>
      <dgm:t>
        <a:bodyPr/>
        <a:lstStyle/>
        <a:p>
          <a:endParaRPr lang="en-US"/>
        </a:p>
      </dgm:t>
    </dgm:pt>
    <dgm:pt modelId="{D4CB95C3-C7DF-46E9-B423-4DADEB20078E}" type="pres">
      <dgm:prSet presAssocID="{533FF2DB-5984-4FA7-8213-BD50C8E19E78}" presName="spacer" presStyleCnt="0"/>
      <dgm:spPr/>
    </dgm:pt>
    <dgm:pt modelId="{CCE8871F-3455-4550-94E3-12D92973FC06}" type="pres">
      <dgm:prSet presAssocID="{18DE2A6A-1343-462A-BE4F-4FE244C6EC81}" presName="parentText" presStyleLbl="node1" presStyleIdx="5" presStyleCnt="9">
        <dgm:presLayoutVars>
          <dgm:chMax val="0"/>
          <dgm:bulletEnabled val="1"/>
        </dgm:presLayoutVars>
      </dgm:prSet>
      <dgm:spPr/>
      <dgm:t>
        <a:bodyPr/>
        <a:lstStyle/>
        <a:p>
          <a:endParaRPr lang="en-US"/>
        </a:p>
      </dgm:t>
    </dgm:pt>
    <dgm:pt modelId="{D78A5596-FF48-4B74-BB9C-5FC6FF499A6A}" type="pres">
      <dgm:prSet presAssocID="{FCAD3CCC-D329-4576-B4C2-FCE69AC95E2A}" presName="spacer" presStyleCnt="0"/>
      <dgm:spPr/>
    </dgm:pt>
    <dgm:pt modelId="{88DB0B3B-5838-4144-BA7A-2B4070C2FDEF}" type="pres">
      <dgm:prSet presAssocID="{78C61425-D191-4A92-AFFC-FE68C12B06F7}" presName="parentText" presStyleLbl="node1" presStyleIdx="6" presStyleCnt="9">
        <dgm:presLayoutVars>
          <dgm:chMax val="0"/>
          <dgm:bulletEnabled val="1"/>
        </dgm:presLayoutVars>
      </dgm:prSet>
      <dgm:spPr/>
      <dgm:t>
        <a:bodyPr/>
        <a:lstStyle/>
        <a:p>
          <a:endParaRPr lang="en-US"/>
        </a:p>
      </dgm:t>
    </dgm:pt>
    <dgm:pt modelId="{CC834AE8-70ED-4410-A835-CEAF7CD8E48E}" type="pres">
      <dgm:prSet presAssocID="{BD39094C-0ED5-4F12-80FF-BC28B358623C}" presName="spacer" presStyleCnt="0"/>
      <dgm:spPr/>
    </dgm:pt>
    <dgm:pt modelId="{89384211-4FD2-4589-B641-111B4CE872AE}" type="pres">
      <dgm:prSet presAssocID="{28CE6218-1D0A-4338-A03F-857D7ED8646D}" presName="parentText" presStyleLbl="node1" presStyleIdx="7" presStyleCnt="9">
        <dgm:presLayoutVars>
          <dgm:chMax val="0"/>
          <dgm:bulletEnabled val="1"/>
        </dgm:presLayoutVars>
      </dgm:prSet>
      <dgm:spPr/>
      <dgm:t>
        <a:bodyPr/>
        <a:lstStyle/>
        <a:p>
          <a:endParaRPr lang="en-US"/>
        </a:p>
      </dgm:t>
    </dgm:pt>
    <dgm:pt modelId="{D4ACD58F-3C20-47E9-B0EF-E411741188E5}" type="pres">
      <dgm:prSet presAssocID="{753ABC32-DDB7-4EF9-82E8-4996E45A9524}" presName="spacer" presStyleCnt="0"/>
      <dgm:spPr/>
    </dgm:pt>
    <dgm:pt modelId="{BC515464-B423-4FDF-96C7-82553DC41DEC}" type="pres">
      <dgm:prSet presAssocID="{A79C1288-3763-4986-84D4-D743D10C320B}" presName="parentText" presStyleLbl="node1" presStyleIdx="8" presStyleCnt="9">
        <dgm:presLayoutVars>
          <dgm:chMax val="0"/>
          <dgm:bulletEnabled val="1"/>
        </dgm:presLayoutVars>
      </dgm:prSet>
      <dgm:spPr/>
      <dgm:t>
        <a:bodyPr/>
        <a:lstStyle/>
        <a:p>
          <a:endParaRPr lang="en-US"/>
        </a:p>
      </dgm:t>
    </dgm:pt>
  </dgm:ptLst>
  <dgm:cxnLst>
    <dgm:cxn modelId="{2BCCDB35-ECB0-4769-97B5-98872FDC44E9}" type="presOf" srcId="{A79C1288-3763-4986-84D4-D743D10C320B}" destId="{BC515464-B423-4FDF-96C7-82553DC41DEC}" srcOrd="0" destOrd="0" presId="urn:microsoft.com/office/officeart/2005/8/layout/vList2"/>
    <dgm:cxn modelId="{3A16A819-DB24-4A33-8BA7-FD4B94079DFC}" srcId="{5F4C8A32-16D7-469B-9691-6B0BCDAA581F}" destId="{18DE2A6A-1343-462A-BE4F-4FE244C6EC81}" srcOrd="5" destOrd="0" parTransId="{CFD5612E-3563-4072-AA09-0FD0BA1A3102}" sibTransId="{FCAD3CCC-D329-4576-B4C2-FCE69AC95E2A}"/>
    <dgm:cxn modelId="{096677F9-6CED-4B09-944D-7485F83D622C}" type="presOf" srcId="{5F4C8A32-16D7-469B-9691-6B0BCDAA581F}" destId="{B724CA9F-CB73-4114-BBB5-E79FC43E9B50}" srcOrd="0" destOrd="0" presId="urn:microsoft.com/office/officeart/2005/8/layout/vList2"/>
    <dgm:cxn modelId="{0B19D927-72EC-4E9A-AD72-C8864B38CE90}" srcId="{5F4C8A32-16D7-469B-9691-6B0BCDAA581F}" destId="{78C61425-D191-4A92-AFFC-FE68C12B06F7}" srcOrd="6" destOrd="0" parTransId="{87B4D847-9778-4522-A38E-5A7873028312}" sibTransId="{BD39094C-0ED5-4F12-80FF-BC28B358623C}"/>
    <dgm:cxn modelId="{A67796D3-BA1E-432A-A251-B55013BC1BBA}" type="presOf" srcId="{CC428A4E-F9B9-43FF-B0FF-795C442282A7}" destId="{F488F44A-7978-4B7D-BC9E-4C940F10238C}" srcOrd="0" destOrd="0" presId="urn:microsoft.com/office/officeart/2005/8/layout/vList2"/>
    <dgm:cxn modelId="{67585254-317C-41F3-957A-0CE261D26D4A}" type="presOf" srcId="{18DE2A6A-1343-462A-BE4F-4FE244C6EC81}" destId="{CCE8871F-3455-4550-94E3-12D92973FC06}" srcOrd="0" destOrd="0" presId="urn:microsoft.com/office/officeart/2005/8/layout/vList2"/>
    <dgm:cxn modelId="{2129816C-0841-411D-85AC-CCA33F60C42B}" type="presOf" srcId="{499CB05B-707A-44EA-BF88-69DA16BCD54B}" destId="{B10D887F-2D00-4937-813E-67A18F1F0BC6}" srcOrd="0" destOrd="0" presId="urn:microsoft.com/office/officeart/2005/8/layout/vList2"/>
    <dgm:cxn modelId="{1F8288B7-074F-4D94-A6BA-C3D1B60F86AF}" type="presOf" srcId="{06D879AA-3F8D-4B73-9A8D-C0C074377A02}" destId="{5E34E469-86E1-4FF8-80A7-9FC4B55384B2}" srcOrd="0" destOrd="0" presId="urn:microsoft.com/office/officeart/2005/8/layout/vList2"/>
    <dgm:cxn modelId="{C587A3D5-F265-434E-B7CD-A98FABE7BB84}" srcId="{5F4C8A32-16D7-469B-9691-6B0BCDAA581F}" destId="{499CB05B-707A-44EA-BF88-69DA16BCD54B}" srcOrd="0" destOrd="0" parTransId="{63D1733E-D427-46E3-8D0A-E9D58372A6AB}" sibTransId="{332F018F-910D-4477-B1BB-4F95D1272E8D}"/>
    <dgm:cxn modelId="{A98610AD-B09C-41E9-A1DD-07386497968E}" type="presOf" srcId="{68AC44DA-ADBD-4F42-8F95-EB193E9A023A}" destId="{633F1996-697E-4B5E-B8CF-5C24B66F1570}" srcOrd="0" destOrd="0" presId="urn:microsoft.com/office/officeart/2005/8/layout/vList2"/>
    <dgm:cxn modelId="{CA668D2E-85EF-4625-817A-F64624FB0656}" srcId="{5F4C8A32-16D7-469B-9691-6B0BCDAA581F}" destId="{06D879AA-3F8D-4B73-9A8D-C0C074377A02}" srcOrd="2" destOrd="0" parTransId="{7862FDBC-6B0E-4717-9918-591D6E680819}" sibTransId="{32E525B4-BAB5-47B3-8B02-1DBFAC1C9E62}"/>
    <dgm:cxn modelId="{E1E7177C-DC3B-422C-9561-2C48530058C9}" srcId="{5F4C8A32-16D7-469B-9691-6B0BCDAA581F}" destId="{68AC44DA-ADBD-4F42-8F95-EB193E9A023A}" srcOrd="4" destOrd="0" parTransId="{3B1FA9DE-884F-49FA-A757-F4F2D9390593}" sibTransId="{533FF2DB-5984-4FA7-8213-BD50C8E19E78}"/>
    <dgm:cxn modelId="{D39EF5C0-7B04-4841-B164-6F584B538AA5}" srcId="{5F4C8A32-16D7-469B-9691-6B0BCDAA581F}" destId="{28CE6218-1D0A-4338-A03F-857D7ED8646D}" srcOrd="7" destOrd="0" parTransId="{1ADEEA9E-BF93-478E-B78A-0B6766103E09}" sibTransId="{753ABC32-DDB7-4EF9-82E8-4996E45A9524}"/>
    <dgm:cxn modelId="{6088AD24-C88E-45EA-9494-8DD8842E616A}" type="presOf" srcId="{28CE6218-1D0A-4338-A03F-857D7ED8646D}" destId="{89384211-4FD2-4589-B641-111B4CE872AE}" srcOrd="0" destOrd="0" presId="urn:microsoft.com/office/officeart/2005/8/layout/vList2"/>
    <dgm:cxn modelId="{64D66B37-08AB-4FDD-AB82-8E1CC6244291}" type="presOf" srcId="{78C61425-D191-4A92-AFFC-FE68C12B06F7}" destId="{88DB0B3B-5838-4144-BA7A-2B4070C2FDEF}" srcOrd="0" destOrd="0" presId="urn:microsoft.com/office/officeart/2005/8/layout/vList2"/>
    <dgm:cxn modelId="{5F0260F8-1AE4-474E-B194-F85B73A537E5}" srcId="{5F4C8A32-16D7-469B-9691-6B0BCDAA581F}" destId="{A79C1288-3763-4986-84D4-D743D10C320B}" srcOrd="8" destOrd="0" parTransId="{7AE78E80-48E1-417E-B984-0ADE9C112159}" sibTransId="{30BB919D-1EE5-461B-84A6-7B000888E828}"/>
    <dgm:cxn modelId="{840A084E-BD93-4C2A-BB8A-0086A31D5268}" srcId="{5F4C8A32-16D7-469B-9691-6B0BCDAA581F}" destId="{A0ECF3DB-78AD-4C02-8876-B476F52D103A}" srcOrd="1" destOrd="0" parTransId="{F4D40C05-D861-4DDE-9D10-285FC5957F21}" sibTransId="{546BD9F6-6BE2-419D-9D44-861E75231202}"/>
    <dgm:cxn modelId="{52CEC4AE-5D2B-466D-8FCC-001ABBA9607D}" srcId="{5F4C8A32-16D7-469B-9691-6B0BCDAA581F}" destId="{CC428A4E-F9B9-43FF-B0FF-795C442282A7}" srcOrd="3" destOrd="0" parTransId="{A112228E-B625-4CDA-A4E7-B5D98C42073D}" sibTransId="{5C0B6045-3674-4CF9-9FB1-34F80511FD06}"/>
    <dgm:cxn modelId="{FFF0FCFA-8F6E-4AD8-9A68-79111B926B87}" type="presOf" srcId="{A0ECF3DB-78AD-4C02-8876-B476F52D103A}" destId="{CB837072-A724-4CB3-821B-5AE8156D4F26}" srcOrd="0" destOrd="0" presId="urn:microsoft.com/office/officeart/2005/8/layout/vList2"/>
    <dgm:cxn modelId="{C26E5815-2E9C-4E9F-B077-D05593902283}" type="presParOf" srcId="{B724CA9F-CB73-4114-BBB5-E79FC43E9B50}" destId="{B10D887F-2D00-4937-813E-67A18F1F0BC6}" srcOrd="0" destOrd="0" presId="urn:microsoft.com/office/officeart/2005/8/layout/vList2"/>
    <dgm:cxn modelId="{B1680502-D73D-4609-8D7F-E594591AC149}" type="presParOf" srcId="{B724CA9F-CB73-4114-BBB5-E79FC43E9B50}" destId="{B0A20407-D367-4A9B-BC2C-CC65F3B9A67D}" srcOrd="1" destOrd="0" presId="urn:microsoft.com/office/officeart/2005/8/layout/vList2"/>
    <dgm:cxn modelId="{43A88B9C-9846-44F7-A378-8B28CDEA4A7F}" type="presParOf" srcId="{B724CA9F-CB73-4114-BBB5-E79FC43E9B50}" destId="{CB837072-A724-4CB3-821B-5AE8156D4F26}" srcOrd="2" destOrd="0" presId="urn:microsoft.com/office/officeart/2005/8/layout/vList2"/>
    <dgm:cxn modelId="{F67C8409-F95C-4C52-A5DE-69227D13F859}" type="presParOf" srcId="{B724CA9F-CB73-4114-BBB5-E79FC43E9B50}" destId="{A670D005-3D7A-4FA2-AC44-5EF9818F78AD}" srcOrd="3" destOrd="0" presId="urn:microsoft.com/office/officeart/2005/8/layout/vList2"/>
    <dgm:cxn modelId="{8299EACB-7445-4065-BDCC-98E7156DE839}" type="presParOf" srcId="{B724CA9F-CB73-4114-BBB5-E79FC43E9B50}" destId="{5E34E469-86E1-4FF8-80A7-9FC4B55384B2}" srcOrd="4" destOrd="0" presId="urn:microsoft.com/office/officeart/2005/8/layout/vList2"/>
    <dgm:cxn modelId="{85E13C5A-CB82-4C7E-9D20-9F132A2821C0}" type="presParOf" srcId="{B724CA9F-CB73-4114-BBB5-E79FC43E9B50}" destId="{555A8B48-FDCB-45AE-9230-C1D60E1007A1}" srcOrd="5" destOrd="0" presId="urn:microsoft.com/office/officeart/2005/8/layout/vList2"/>
    <dgm:cxn modelId="{26A9FAB2-A85C-4C4E-9BC7-C7C5A6B96D8E}" type="presParOf" srcId="{B724CA9F-CB73-4114-BBB5-E79FC43E9B50}" destId="{F488F44A-7978-4B7D-BC9E-4C940F10238C}" srcOrd="6" destOrd="0" presId="urn:microsoft.com/office/officeart/2005/8/layout/vList2"/>
    <dgm:cxn modelId="{FCCB80A4-C81E-4DDB-AFE5-C7A2A9FC4FB0}" type="presParOf" srcId="{B724CA9F-CB73-4114-BBB5-E79FC43E9B50}" destId="{6B8CB240-60B8-49DF-9F5B-05D8C3A396A5}" srcOrd="7" destOrd="0" presId="urn:microsoft.com/office/officeart/2005/8/layout/vList2"/>
    <dgm:cxn modelId="{7D59850B-F8F1-4A84-8D83-B8EA7624DB64}" type="presParOf" srcId="{B724CA9F-CB73-4114-BBB5-E79FC43E9B50}" destId="{633F1996-697E-4B5E-B8CF-5C24B66F1570}" srcOrd="8" destOrd="0" presId="urn:microsoft.com/office/officeart/2005/8/layout/vList2"/>
    <dgm:cxn modelId="{52F96E19-F844-46AB-BB06-3EB6DF7BF0CC}" type="presParOf" srcId="{B724CA9F-CB73-4114-BBB5-E79FC43E9B50}" destId="{D4CB95C3-C7DF-46E9-B423-4DADEB20078E}" srcOrd="9" destOrd="0" presId="urn:microsoft.com/office/officeart/2005/8/layout/vList2"/>
    <dgm:cxn modelId="{E0CFC7A8-1C2E-4192-8D09-93098A5849DE}" type="presParOf" srcId="{B724CA9F-CB73-4114-BBB5-E79FC43E9B50}" destId="{CCE8871F-3455-4550-94E3-12D92973FC06}" srcOrd="10" destOrd="0" presId="urn:microsoft.com/office/officeart/2005/8/layout/vList2"/>
    <dgm:cxn modelId="{5FF1B80E-9BAC-4BFC-AF71-EB1394A91F98}" type="presParOf" srcId="{B724CA9F-CB73-4114-BBB5-E79FC43E9B50}" destId="{D78A5596-FF48-4B74-BB9C-5FC6FF499A6A}" srcOrd="11" destOrd="0" presId="urn:microsoft.com/office/officeart/2005/8/layout/vList2"/>
    <dgm:cxn modelId="{C3D7AE74-1342-486C-93DC-177D92162445}" type="presParOf" srcId="{B724CA9F-CB73-4114-BBB5-E79FC43E9B50}" destId="{88DB0B3B-5838-4144-BA7A-2B4070C2FDEF}" srcOrd="12" destOrd="0" presId="urn:microsoft.com/office/officeart/2005/8/layout/vList2"/>
    <dgm:cxn modelId="{80C388A1-14C6-4193-803F-D5159A651BAF}" type="presParOf" srcId="{B724CA9F-CB73-4114-BBB5-E79FC43E9B50}" destId="{CC834AE8-70ED-4410-A835-CEAF7CD8E48E}" srcOrd="13" destOrd="0" presId="urn:microsoft.com/office/officeart/2005/8/layout/vList2"/>
    <dgm:cxn modelId="{1FAAEAFB-4EBB-48A6-8527-001B8D44BCF2}" type="presParOf" srcId="{B724CA9F-CB73-4114-BBB5-E79FC43E9B50}" destId="{89384211-4FD2-4589-B641-111B4CE872AE}" srcOrd="14" destOrd="0" presId="urn:microsoft.com/office/officeart/2005/8/layout/vList2"/>
    <dgm:cxn modelId="{B767A015-81C0-474A-8A26-2063F2D3D695}" type="presParOf" srcId="{B724CA9F-CB73-4114-BBB5-E79FC43E9B50}" destId="{D4ACD58F-3C20-47E9-B0EF-E411741188E5}" srcOrd="15" destOrd="0" presId="urn:microsoft.com/office/officeart/2005/8/layout/vList2"/>
    <dgm:cxn modelId="{89F2449F-DF21-4FEA-B0CF-FA72018FF1B7}" type="presParOf" srcId="{B724CA9F-CB73-4114-BBB5-E79FC43E9B50}" destId="{BC515464-B423-4FDF-96C7-82553DC41DE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9EF7A-E1A6-4517-B5B3-4E5CBC412C90}">
      <dsp:nvSpPr>
        <dsp:cNvPr id="0" name=""/>
        <dsp:cNvSpPr/>
      </dsp:nvSpPr>
      <dsp:spPr>
        <a:xfrm>
          <a:off x="0" y="649590"/>
          <a:ext cx="8987404" cy="7253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GB" sz="3100" kern="1200" dirty="0"/>
            <a:t>What are Sensory Processing Difficulties?</a:t>
          </a:r>
          <a:endParaRPr lang="en-US" sz="3100" kern="1200" dirty="0"/>
        </a:p>
      </dsp:txBody>
      <dsp:txXfrm>
        <a:off x="35411" y="685001"/>
        <a:ext cx="8916582" cy="654577"/>
      </dsp:txXfrm>
    </dsp:sp>
    <dsp:sp modelId="{164F288A-E101-4485-9B4B-2E7755DDFA60}">
      <dsp:nvSpPr>
        <dsp:cNvPr id="0" name=""/>
        <dsp:cNvSpPr/>
      </dsp:nvSpPr>
      <dsp:spPr>
        <a:xfrm>
          <a:off x="0" y="1464270"/>
          <a:ext cx="8987404" cy="7253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GB" sz="3100" kern="1200" dirty="0"/>
            <a:t>What do Sensory Processing Difficulties look like?</a:t>
          </a:r>
          <a:endParaRPr lang="en-US" sz="3100" kern="1200" dirty="0"/>
        </a:p>
      </dsp:txBody>
      <dsp:txXfrm>
        <a:off x="35411" y="1499681"/>
        <a:ext cx="8916582" cy="654577"/>
      </dsp:txXfrm>
    </dsp:sp>
    <dsp:sp modelId="{ED878B73-9A66-4CC5-BCAF-627E3789A66F}">
      <dsp:nvSpPr>
        <dsp:cNvPr id="0" name=""/>
        <dsp:cNvSpPr/>
      </dsp:nvSpPr>
      <dsp:spPr>
        <a:xfrm>
          <a:off x="0" y="2278950"/>
          <a:ext cx="8987404" cy="7253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What can help?</a:t>
          </a:r>
        </a:p>
      </dsp:txBody>
      <dsp:txXfrm>
        <a:off x="35411" y="2314361"/>
        <a:ext cx="8916582" cy="654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A63A0-A98C-4D47-971B-686A7738A949}">
      <dsp:nvSpPr>
        <dsp:cNvPr id="0" name=""/>
        <dsp:cNvSpPr/>
      </dsp:nvSpPr>
      <dsp:spPr>
        <a:xfrm>
          <a:off x="411752" y="1478"/>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Do heavy work activities before bath/shower time</a:t>
          </a:r>
          <a:endParaRPr lang="en-US" sz="1600" kern="1200"/>
        </a:p>
      </dsp:txBody>
      <dsp:txXfrm>
        <a:off x="411752" y="1478"/>
        <a:ext cx="2045262" cy="1227157"/>
      </dsp:txXfrm>
    </dsp:sp>
    <dsp:sp modelId="{0CE0882A-9FBE-4115-906B-EC95E296FB38}">
      <dsp:nvSpPr>
        <dsp:cNvPr id="0" name=""/>
        <dsp:cNvSpPr/>
      </dsp:nvSpPr>
      <dsp:spPr>
        <a:xfrm>
          <a:off x="2661541" y="1478"/>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Try a non-slip mat Have toys that encourage ‘heavy work’ whilst in the bath such as pouring</a:t>
          </a:r>
          <a:endParaRPr lang="en-US" sz="1600" kern="1200"/>
        </a:p>
      </dsp:txBody>
      <dsp:txXfrm>
        <a:off x="2661541" y="1478"/>
        <a:ext cx="2045262" cy="1227157"/>
      </dsp:txXfrm>
    </dsp:sp>
    <dsp:sp modelId="{80A7AC8E-8C3B-4917-8DFF-99B89FB84591}">
      <dsp:nvSpPr>
        <dsp:cNvPr id="0" name=""/>
        <dsp:cNvSpPr/>
      </dsp:nvSpPr>
      <dsp:spPr>
        <a:xfrm>
          <a:off x="4911329" y="1478"/>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Having things they can squeeze – sponges etc</a:t>
          </a:r>
          <a:endParaRPr lang="en-US" sz="1600" kern="1200"/>
        </a:p>
      </dsp:txBody>
      <dsp:txXfrm>
        <a:off x="4911329" y="1478"/>
        <a:ext cx="2045262" cy="1227157"/>
      </dsp:txXfrm>
    </dsp:sp>
    <dsp:sp modelId="{463412E2-054D-47E1-A0EA-C379AEF367B4}">
      <dsp:nvSpPr>
        <dsp:cNvPr id="0" name=""/>
        <dsp:cNvSpPr/>
      </dsp:nvSpPr>
      <dsp:spPr>
        <a:xfrm>
          <a:off x="7161117" y="1478"/>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A straw to blow bubbles in the bath</a:t>
          </a:r>
          <a:endParaRPr lang="en-US" sz="1600" kern="1200"/>
        </a:p>
      </dsp:txBody>
      <dsp:txXfrm>
        <a:off x="7161117" y="1478"/>
        <a:ext cx="2045262" cy="1227157"/>
      </dsp:txXfrm>
    </dsp:sp>
    <dsp:sp modelId="{54EEE64D-CE7F-4506-92D9-63BBB44BC872}">
      <dsp:nvSpPr>
        <dsp:cNvPr id="0" name=""/>
        <dsp:cNvSpPr/>
      </dsp:nvSpPr>
      <dsp:spPr>
        <a:xfrm>
          <a:off x="411752" y="1433162"/>
          <a:ext cx="2045262" cy="122715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Use firm, maintained pressure when washing and drying</a:t>
          </a:r>
          <a:endParaRPr lang="en-US" sz="1600" kern="1200"/>
        </a:p>
      </dsp:txBody>
      <dsp:txXfrm>
        <a:off x="411752" y="1433162"/>
        <a:ext cx="2045262" cy="1227157"/>
      </dsp:txXfrm>
    </dsp:sp>
    <dsp:sp modelId="{D3977BC9-0873-4087-ADB1-1D1D3EA5EDD8}">
      <dsp:nvSpPr>
        <dsp:cNvPr id="0" name=""/>
        <dsp:cNvSpPr/>
      </dsp:nvSpPr>
      <dsp:spPr>
        <a:xfrm>
          <a:off x="2661541" y="1433162"/>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Wrap your child firmly in a bath towel before and after the bath/shower </a:t>
          </a:r>
          <a:endParaRPr lang="en-US" sz="1600" kern="1200"/>
        </a:p>
      </dsp:txBody>
      <dsp:txXfrm>
        <a:off x="2661541" y="1433162"/>
        <a:ext cx="2045262" cy="1227157"/>
      </dsp:txXfrm>
    </dsp:sp>
    <dsp:sp modelId="{E56F6402-68BA-487D-94CE-653875698B94}">
      <dsp:nvSpPr>
        <dsp:cNvPr id="0" name=""/>
        <dsp:cNvSpPr/>
      </dsp:nvSpPr>
      <dsp:spPr>
        <a:xfrm>
          <a:off x="4911329" y="1433162"/>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Use calming scents such as lavender or unscented products</a:t>
          </a:r>
          <a:endParaRPr lang="en-US" sz="1600" kern="1200"/>
        </a:p>
      </dsp:txBody>
      <dsp:txXfrm>
        <a:off x="4911329" y="1433162"/>
        <a:ext cx="2045262" cy="1227157"/>
      </dsp:txXfrm>
    </dsp:sp>
    <dsp:sp modelId="{BB24B835-F55A-44CB-B5B2-B0CA4565D1F7}">
      <dsp:nvSpPr>
        <dsp:cNvPr id="0" name=""/>
        <dsp:cNvSpPr/>
      </dsp:nvSpPr>
      <dsp:spPr>
        <a:xfrm>
          <a:off x="7161117" y="1433162"/>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Use a visual timer</a:t>
          </a:r>
          <a:endParaRPr lang="en-US" sz="1600" kern="1200"/>
        </a:p>
      </dsp:txBody>
      <dsp:txXfrm>
        <a:off x="7161117" y="1433162"/>
        <a:ext cx="2045262" cy="1227157"/>
      </dsp:txXfrm>
    </dsp:sp>
    <dsp:sp modelId="{4F7DECE2-1D4C-400A-8966-07E574C30C42}">
      <dsp:nvSpPr>
        <dsp:cNvPr id="0" name=""/>
        <dsp:cNvSpPr/>
      </dsp:nvSpPr>
      <dsp:spPr>
        <a:xfrm>
          <a:off x="3786435" y="2864845"/>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If your child struggles with a shower try a bath or vice versa</a:t>
          </a:r>
          <a:endParaRPr lang="en-US" sz="1600" kern="1200"/>
        </a:p>
      </dsp:txBody>
      <dsp:txXfrm>
        <a:off x="3786435" y="2864845"/>
        <a:ext cx="2045262" cy="1227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E2FD8-8817-4C1A-9F67-4EEF3E912B26}">
      <dsp:nvSpPr>
        <dsp:cNvPr id="0" name=""/>
        <dsp:cNvSpPr/>
      </dsp:nvSpPr>
      <dsp:spPr>
        <a:xfrm>
          <a:off x="2817" y="593689"/>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Encourage heavy work activities before sitting for meals</a:t>
          </a:r>
          <a:endParaRPr lang="en-US" sz="1700" kern="1200"/>
        </a:p>
      </dsp:txBody>
      <dsp:txXfrm>
        <a:off x="2817" y="593689"/>
        <a:ext cx="2235464" cy="1341278"/>
      </dsp:txXfrm>
    </dsp:sp>
    <dsp:sp modelId="{89CD5265-FC43-43E4-A088-1046FD7E3311}">
      <dsp:nvSpPr>
        <dsp:cNvPr id="0" name=""/>
        <dsp:cNvSpPr/>
      </dsp:nvSpPr>
      <dsp:spPr>
        <a:xfrm>
          <a:off x="2461828" y="593689"/>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Minimise visual and sound distractions during meal times</a:t>
          </a:r>
          <a:endParaRPr lang="en-US" sz="1700" kern="1200"/>
        </a:p>
      </dsp:txBody>
      <dsp:txXfrm>
        <a:off x="2461828" y="593689"/>
        <a:ext cx="2235464" cy="1341278"/>
      </dsp:txXfrm>
    </dsp:sp>
    <dsp:sp modelId="{CA0EF043-EDE0-4E0F-B68B-8CE6AEF4A761}">
      <dsp:nvSpPr>
        <dsp:cNvPr id="0" name=""/>
        <dsp:cNvSpPr/>
      </dsp:nvSpPr>
      <dsp:spPr>
        <a:xfrm>
          <a:off x="4920839"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Place a heavy lapbag on your childs knee at mealtimes</a:t>
          </a:r>
          <a:endParaRPr lang="en-US" sz="1700" kern="1200"/>
        </a:p>
      </dsp:txBody>
      <dsp:txXfrm>
        <a:off x="4920839" y="593689"/>
        <a:ext cx="2235464" cy="1341278"/>
      </dsp:txXfrm>
    </dsp:sp>
    <dsp:sp modelId="{4D04456F-C043-40EE-9D8E-6838C2E9E84D}">
      <dsp:nvSpPr>
        <dsp:cNvPr id="0" name=""/>
        <dsp:cNvSpPr/>
      </dsp:nvSpPr>
      <dsp:spPr>
        <a:xfrm>
          <a:off x="7379850" y="593689"/>
          <a:ext cx="2235464" cy="134127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Use a placemat to define the child’s food space – this can be transferred to other environments</a:t>
          </a:r>
          <a:endParaRPr lang="en-US" sz="1700" kern="1200"/>
        </a:p>
      </dsp:txBody>
      <dsp:txXfrm>
        <a:off x="7379850" y="593689"/>
        <a:ext cx="2235464" cy="1341278"/>
      </dsp:txXfrm>
    </dsp:sp>
    <dsp:sp modelId="{861AF658-B085-4AB2-976E-24B3C905F5F4}">
      <dsp:nvSpPr>
        <dsp:cNvPr id="0" name=""/>
        <dsp:cNvSpPr/>
      </dsp:nvSpPr>
      <dsp:spPr>
        <a:xfrm>
          <a:off x="2817" y="2158514"/>
          <a:ext cx="2235464" cy="13412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Eat together at the table – this encourages interaction and modelling</a:t>
          </a:r>
          <a:endParaRPr lang="en-US" sz="1700" kern="1200"/>
        </a:p>
      </dsp:txBody>
      <dsp:txXfrm>
        <a:off x="2817" y="2158514"/>
        <a:ext cx="2235464" cy="1341278"/>
      </dsp:txXfrm>
    </dsp:sp>
    <dsp:sp modelId="{F711EE45-F51B-426A-95FA-B5870158A6DF}">
      <dsp:nvSpPr>
        <dsp:cNvPr id="0" name=""/>
        <dsp:cNvSpPr/>
      </dsp:nvSpPr>
      <dsp:spPr>
        <a:xfrm>
          <a:off x="2461828" y="2158514"/>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If needed allow your child movement breaks during mealtimes or use an air filled cushion</a:t>
          </a:r>
          <a:endParaRPr lang="en-US" sz="1700" kern="1200"/>
        </a:p>
      </dsp:txBody>
      <dsp:txXfrm>
        <a:off x="2461828" y="2158514"/>
        <a:ext cx="2235464" cy="1341278"/>
      </dsp:txXfrm>
    </dsp:sp>
    <dsp:sp modelId="{1045473E-BD3C-4C6E-926C-3BB654DB41BF}">
      <dsp:nvSpPr>
        <dsp:cNvPr id="0" name=""/>
        <dsp:cNvSpPr/>
      </dsp:nvSpPr>
      <dsp:spPr>
        <a:xfrm>
          <a:off x="4920839" y="2158514"/>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Involve the child in meal preparation to increase exposure to foods</a:t>
          </a:r>
          <a:endParaRPr lang="en-US" sz="1700" kern="1200"/>
        </a:p>
      </dsp:txBody>
      <dsp:txXfrm>
        <a:off x="4920839" y="2158514"/>
        <a:ext cx="2235464" cy="1341278"/>
      </dsp:txXfrm>
    </dsp:sp>
    <dsp:sp modelId="{DFFB46AF-5934-484A-A9B8-013EBD93C123}">
      <dsp:nvSpPr>
        <dsp:cNvPr id="0" name=""/>
        <dsp:cNvSpPr/>
      </dsp:nvSpPr>
      <dsp:spPr>
        <a:xfrm>
          <a:off x="7379850" y="2158514"/>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Use a non-slip mat under the plate to hold it still</a:t>
          </a:r>
          <a:endParaRPr lang="en-US" sz="1700" kern="1200"/>
        </a:p>
      </dsp:txBody>
      <dsp:txXfrm>
        <a:off x="7379850" y="2158514"/>
        <a:ext cx="2235464" cy="1341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C976B-9E2A-41B0-AF41-C10B33555B42}">
      <dsp:nvSpPr>
        <dsp:cNvPr id="0" name=""/>
        <dsp:cNvSpPr/>
      </dsp:nvSpPr>
      <dsp:spPr>
        <a:xfrm>
          <a:off x="582645" y="1178"/>
          <a:ext cx="2174490" cy="130469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Develop a calming routine before bedtime. Encourage quiet activities.</a:t>
          </a:r>
          <a:endParaRPr lang="en-US" sz="1200" kern="1200"/>
        </a:p>
      </dsp:txBody>
      <dsp:txXfrm>
        <a:off x="582645" y="1178"/>
        <a:ext cx="2174490" cy="1304694"/>
      </dsp:txXfrm>
    </dsp:sp>
    <dsp:sp modelId="{D9DAA5BD-EAA9-49B6-9432-D650AC0D0376}">
      <dsp:nvSpPr>
        <dsp:cNvPr id="0" name=""/>
        <dsp:cNvSpPr/>
      </dsp:nvSpPr>
      <dsp:spPr>
        <a:xfrm>
          <a:off x="2974584" y="1178"/>
          <a:ext cx="2174490" cy="1304694"/>
        </a:xfrm>
        <a:prstGeom prst="rect">
          <a:avLst/>
        </a:prstGeom>
        <a:gradFill rotWithShape="0">
          <a:gsLst>
            <a:gs pos="0">
              <a:schemeClr val="accent2">
                <a:hueOff val="-269481"/>
                <a:satOff val="1291"/>
                <a:lumOff val="1194"/>
                <a:alphaOff val="0"/>
                <a:tint val="96000"/>
                <a:lumMod val="100000"/>
              </a:schemeClr>
            </a:gs>
            <a:gs pos="78000">
              <a:schemeClr val="accent2">
                <a:hueOff val="-269481"/>
                <a:satOff val="1291"/>
                <a:lumOff val="119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 Use a heavy/weighted blanket, </a:t>
          </a:r>
          <a:r>
            <a:rPr lang="en-GB" sz="1200" kern="1200" dirty="0" err="1"/>
            <a:t>lycra</a:t>
          </a:r>
          <a:r>
            <a:rPr lang="en-GB" sz="1200" kern="1200" dirty="0"/>
            <a:t> or flannel sheets to provide deep-pressure and a calming environment.</a:t>
          </a:r>
          <a:endParaRPr lang="en-US" sz="1200" kern="1200" dirty="0"/>
        </a:p>
      </dsp:txBody>
      <dsp:txXfrm>
        <a:off x="2974584" y="1178"/>
        <a:ext cx="2174490" cy="1304694"/>
      </dsp:txXfrm>
    </dsp:sp>
    <dsp:sp modelId="{3B46656C-03DC-4986-B489-4A881A55735D}">
      <dsp:nvSpPr>
        <dsp:cNvPr id="0" name=""/>
        <dsp:cNvSpPr/>
      </dsp:nvSpPr>
      <dsp:spPr>
        <a:xfrm>
          <a:off x="5366524" y="1178"/>
          <a:ext cx="2174490" cy="1304694"/>
        </a:xfrm>
        <a:prstGeom prst="rect">
          <a:avLst/>
        </a:prstGeom>
        <a:gradFill rotWithShape="0">
          <a:gsLst>
            <a:gs pos="0">
              <a:schemeClr val="accent2">
                <a:hueOff val="-538961"/>
                <a:satOff val="2582"/>
                <a:lumOff val="2389"/>
                <a:alphaOff val="0"/>
                <a:tint val="96000"/>
                <a:lumMod val="100000"/>
              </a:schemeClr>
            </a:gs>
            <a:gs pos="78000">
              <a:schemeClr val="accent2">
                <a:hueOff val="-538961"/>
                <a:satOff val="2582"/>
                <a:lumOff val="238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 Check visually all bedspreads for too much detail or colour.</a:t>
          </a:r>
          <a:endParaRPr lang="en-US" sz="1200" kern="1200" dirty="0"/>
        </a:p>
      </dsp:txBody>
      <dsp:txXfrm>
        <a:off x="5366524" y="1178"/>
        <a:ext cx="2174490" cy="1304694"/>
      </dsp:txXfrm>
    </dsp:sp>
    <dsp:sp modelId="{EB62AD14-0CF5-41EE-B230-39B917552386}">
      <dsp:nvSpPr>
        <dsp:cNvPr id="0" name=""/>
        <dsp:cNvSpPr/>
      </dsp:nvSpPr>
      <dsp:spPr>
        <a:xfrm>
          <a:off x="7758464" y="1178"/>
          <a:ext cx="2174490" cy="1304694"/>
        </a:xfrm>
        <a:prstGeom prst="rect">
          <a:avLst/>
        </a:prstGeom>
        <a:gradFill rotWithShape="0">
          <a:gsLst>
            <a:gs pos="0">
              <a:schemeClr val="accent2">
                <a:hueOff val="-808442"/>
                <a:satOff val="3873"/>
                <a:lumOff val="3583"/>
                <a:alphaOff val="0"/>
                <a:tint val="96000"/>
                <a:lumMod val="100000"/>
              </a:schemeClr>
            </a:gs>
            <a:gs pos="78000">
              <a:schemeClr val="accent2">
                <a:hueOff val="-808442"/>
                <a:satOff val="3873"/>
                <a:lumOff val="3583"/>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Check all bed linen for texture and smell i.e. conditioners, washing powder etc. may irritate.</a:t>
          </a:r>
          <a:r>
            <a:rPr lang="en-GB" sz="1200" b="1" kern="1200" dirty="0"/>
            <a:t> </a:t>
          </a:r>
          <a:endParaRPr lang="en-US" sz="1200" kern="1200" dirty="0"/>
        </a:p>
      </dsp:txBody>
      <dsp:txXfrm>
        <a:off x="7758464" y="1178"/>
        <a:ext cx="2174490" cy="1304694"/>
      </dsp:txXfrm>
    </dsp:sp>
    <dsp:sp modelId="{2C00A9B3-17B8-4928-B5FB-92EB436D213E}">
      <dsp:nvSpPr>
        <dsp:cNvPr id="0" name=""/>
        <dsp:cNvSpPr/>
      </dsp:nvSpPr>
      <dsp:spPr>
        <a:xfrm>
          <a:off x="582645" y="1523321"/>
          <a:ext cx="2174490" cy="1304694"/>
        </a:xfrm>
        <a:prstGeom prst="rect">
          <a:avLst/>
        </a:prstGeom>
        <a:gradFill rotWithShape="0">
          <a:gsLst>
            <a:gs pos="0">
              <a:schemeClr val="accent2">
                <a:hueOff val="-1077922"/>
                <a:satOff val="5164"/>
                <a:lumOff val="4777"/>
                <a:alphaOff val="0"/>
                <a:tint val="96000"/>
                <a:lumMod val="100000"/>
              </a:schemeClr>
            </a:gs>
            <a:gs pos="78000">
              <a:schemeClr val="accent2">
                <a:hueOff val="-1077922"/>
                <a:satOff val="5164"/>
                <a:lumOff val="477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Visual – turn off big lights; try lava lamps, bubble tube, projectors, limit use of devices (iPad etc)</a:t>
          </a:r>
          <a:endParaRPr lang="en-US" sz="1200" kern="1200"/>
        </a:p>
      </dsp:txBody>
      <dsp:txXfrm>
        <a:off x="582645" y="1523321"/>
        <a:ext cx="2174490" cy="1304694"/>
      </dsp:txXfrm>
    </dsp:sp>
    <dsp:sp modelId="{1CF04E50-8F5E-4B91-A83F-D052A9CA7C9A}">
      <dsp:nvSpPr>
        <dsp:cNvPr id="0" name=""/>
        <dsp:cNvSpPr/>
      </dsp:nvSpPr>
      <dsp:spPr>
        <a:xfrm>
          <a:off x="2974584" y="1523321"/>
          <a:ext cx="2174490" cy="1304694"/>
        </a:xfrm>
        <a:prstGeom prst="rect">
          <a:avLst/>
        </a:prstGeom>
        <a:gradFill rotWithShape="0">
          <a:gsLst>
            <a:gs pos="0">
              <a:schemeClr val="accent2">
                <a:hueOff val="-1347403"/>
                <a:satOff val="6455"/>
                <a:lumOff val="5971"/>
                <a:alphaOff val="0"/>
                <a:tint val="96000"/>
                <a:lumMod val="100000"/>
              </a:schemeClr>
            </a:gs>
            <a:gs pos="78000">
              <a:schemeClr val="accent2">
                <a:hueOff val="-1347403"/>
                <a:satOff val="6455"/>
                <a:lumOff val="597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Auditory – white noise machine or app, slow and quiet music, a fan to reduce temperature and provide white noise. Reduce noise and speak in a soft low voice.</a:t>
          </a:r>
          <a:endParaRPr lang="en-US" sz="1200" kern="1200"/>
        </a:p>
      </dsp:txBody>
      <dsp:txXfrm>
        <a:off x="2974584" y="1523321"/>
        <a:ext cx="2174490" cy="1304694"/>
      </dsp:txXfrm>
    </dsp:sp>
    <dsp:sp modelId="{DDB34807-44E1-4BFC-8C52-7046844A18CA}">
      <dsp:nvSpPr>
        <dsp:cNvPr id="0" name=""/>
        <dsp:cNvSpPr/>
      </dsp:nvSpPr>
      <dsp:spPr>
        <a:xfrm>
          <a:off x="5366524" y="1523321"/>
          <a:ext cx="2174490" cy="1304694"/>
        </a:xfrm>
        <a:prstGeom prst="rect">
          <a:avLst/>
        </a:prstGeom>
        <a:gradFill rotWithShape="0">
          <a:gsLst>
            <a:gs pos="0">
              <a:schemeClr val="accent2">
                <a:hueOff val="-1616883"/>
                <a:satOff val="7745"/>
                <a:lumOff val="7166"/>
                <a:alphaOff val="0"/>
                <a:tint val="96000"/>
                <a:lumMod val="100000"/>
              </a:schemeClr>
            </a:gs>
            <a:gs pos="78000">
              <a:schemeClr val="accent2">
                <a:hueOff val="-1616883"/>
                <a:satOff val="7745"/>
                <a:lumOff val="7166"/>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Linear movement (rocking), rocking over an exercise ball. Try a rocking horse, rocking chair or chair swing. Before bed</a:t>
          </a:r>
          <a:endParaRPr lang="en-US" sz="1200" kern="1200" dirty="0"/>
        </a:p>
      </dsp:txBody>
      <dsp:txXfrm>
        <a:off x="5366524" y="1523321"/>
        <a:ext cx="2174490" cy="1304694"/>
      </dsp:txXfrm>
    </dsp:sp>
    <dsp:sp modelId="{3B678B0F-7F88-412A-93DC-67756422BA80}">
      <dsp:nvSpPr>
        <dsp:cNvPr id="0" name=""/>
        <dsp:cNvSpPr/>
      </dsp:nvSpPr>
      <dsp:spPr>
        <a:xfrm>
          <a:off x="7758464" y="1523321"/>
          <a:ext cx="2174490" cy="1304694"/>
        </a:xfrm>
        <a:prstGeom prst="rect">
          <a:avLst/>
        </a:prstGeom>
        <a:gradFill rotWithShape="0">
          <a:gsLst>
            <a:gs pos="0">
              <a:schemeClr val="accent2">
                <a:hueOff val="-1886364"/>
                <a:satOff val="9036"/>
                <a:lumOff val="8360"/>
                <a:alphaOff val="0"/>
                <a:tint val="96000"/>
                <a:lumMod val="100000"/>
              </a:schemeClr>
            </a:gs>
            <a:gs pos="78000">
              <a:schemeClr val="accent2">
                <a:hueOff val="-1886364"/>
                <a:satOff val="9036"/>
                <a:lumOff val="836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Try a sleeping bag</a:t>
          </a:r>
        </a:p>
      </dsp:txBody>
      <dsp:txXfrm>
        <a:off x="7758464" y="1523321"/>
        <a:ext cx="2174490" cy="1304694"/>
      </dsp:txXfrm>
    </dsp:sp>
    <dsp:sp modelId="{C461AF17-24C6-4512-B122-94717F798E3F}">
      <dsp:nvSpPr>
        <dsp:cNvPr id="0" name=""/>
        <dsp:cNvSpPr/>
      </dsp:nvSpPr>
      <dsp:spPr>
        <a:xfrm>
          <a:off x="582645" y="3045465"/>
          <a:ext cx="2174490" cy="1304694"/>
        </a:xfrm>
        <a:prstGeom prst="rect">
          <a:avLst/>
        </a:prstGeom>
        <a:gradFill rotWithShape="0">
          <a:gsLst>
            <a:gs pos="0">
              <a:schemeClr val="accent2">
                <a:hueOff val="-2155844"/>
                <a:satOff val="10327"/>
                <a:lumOff val="9554"/>
                <a:alphaOff val="0"/>
                <a:tint val="96000"/>
                <a:lumMod val="100000"/>
              </a:schemeClr>
            </a:gs>
            <a:gs pos="78000">
              <a:schemeClr val="accent2">
                <a:hueOff val="-2155844"/>
                <a:satOff val="10327"/>
                <a:lumOff val="955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Avoid anything too stimulating before bedtime</a:t>
          </a:r>
          <a:endParaRPr lang="en-US" sz="1200" kern="1200" dirty="0"/>
        </a:p>
      </dsp:txBody>
      <dsp:txXfrm>
        <a:off x="582645" y="3045465"/>
        <a:ext cx="2174490" cy="1304694"/>
      </dsp:txXfrm>
    </dsp:sp>
    <dsp:sp modelId="{CAF9348F-0F20-4D63-8E97-8D25EDA34CD9}">
      <dsp:nvSpPr>
        <dsp:cNvPr id="0" name=""/>
        <dsp:cNvSpPr/>
      </dsp:nvSpPr>
      <dsp:spPr>
        <a:xfrm>
          <a:off x="2974584" y="3045465"/>
          <a:ext cx="2174490" cy="1304694"/>
        </a:xfrm>
        <a:prstGeom prst="rect">
          <a:avLst/>
        </a:prstGeom>
        <a:gradFill rotWithShape="0">
          <a:gsLst>
            <a:gs pos="0">
              <a:schemeClr val="accent2">
                <a:hueOff val="-2425325"/>
                <a:satOff val="11618"/>
                <a:lumOff val="10748"/>
                <a:alphaOff val="0"/>
                <a:tint val="96000"/>
                <a:lumMod val="100000"/>
              </a:schemeClr>
            </a:gs>
            <a:gs pos="78000">
              <a:schemeClr val="accent2">
                <a:hueOff val="-2425325"/>
                <a:satOff val="11618"/>
                <a:lumOff val="1074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Warmth – Wheat bags, sleeping bags, warm comforter or sheets in the dryer, warm drinks, sheepskin blankets, warm bath</a:t>
          </a:r>
          <a:endParaRPr lang="en-US" sz="1200" kern="1200"/>
        </a:p>
      </dsp:txBody>
      <dsp:txXfrm>
        <a:off x="2974584" y="3045465"/>
        <a:ext cx="2174490" cy="1304694"/>
      </dsp:txXfrm>
    </dsp:sp>
    <dsp:sp modelId="{176A8E05-8227-45FB-A1EA-4C8D5BD8D595}">
      <dsp:nvSpPr>
        <dsp:cNvPr id="0" name=""/>
        <dsp:cNvSpPr/>
      </dsp:nvSpPr>
      <dsp:spPr>
        <a:xfrm>
          <a:off x="5366524" y="3045465"/>
          <a:ext cx="2174490" cy="1304694"/>
        </a:xfrm>
        <a:prstGeom prst="rect">
          <a:avLst/>
        </a:prstGeom>
        <a:gradFill rotWithShape="0">
          <a:gsLst>
            <a:gs pos="0">
              <a:schemeClr val="accent2">
                <a:hueOff val="-2694806"/>
                <a:satOff val="12909"/>
                <a:lumOff val="11943"/>
                <a:alphaOff val="0"/>
                <a:tint val="96000"/>
                <a:lumMod val="100000"/>
              </a:schemeClr>
            </a:gs>
            <a:gs pos="78000">
              <a:schemeClr val="accent2">
                <a:hueOff val="-2694806"/>
                <a:satOff val="12909"/>
                <a:lumOff val="11943"/>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Essential oils such as Lavender </a:t>
          </a:r>
          <a:endParaRPr lang="en-US" sz="1200" kern="1200"/>
        </a:p>
      </dsp:txBody>
      <dsp:txXfrm>
        <a:off x="5366524" y="3045465"/>
        <a:ext cx="2174490" cy="1304694"/>
      </dsp:txXfrm>
    </dsp:sp>
    <dsp:sp modelId="{7904995B-01C9-46D4-9ADC-B345CDB54EFF}">
      <dsp:nvSpPr>
        <dsp:cNvPr id="0" name=""/>
        <dsp:cNvSpPr/>
      </dsp:nvSpPr>
      <dsp:spPr>
        <a:xfrm>
          <a:off x="7758464" y="3045465"/>
          <a:ext cx="2174490" cy="1304694"/>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Make a sleep diary of which strategies helped</a:t>
          </a:r>
          <a:endParaRPr lang="en-US" sz="1200" kern="1200"/>
        </a:p>
      </dsp:txBody>
      <dsp:txXfrm>
        <a:off x="7758464" y="3045465"/>
        <a:ext cx="2174490" cy="1304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2B231-2FA9-41C9-868D-4158AD1AF9F9}">
      <dsp:nvSpPr>
        <dsp:cNvPr id="0" name=""/>
        <dsp:cNvSpPr/>
      </dsp:nvSpPr>
      <dsp:spPr>
        <a:xfrm>
          <a:off x="0" y="5840"/>
          <a:ext cx="6245265" cy="106945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Use sand timers 	</a:t>
          </a:r>
        </a:p>
      </dsp:txBody>
      <dsp:txXfrm>
        <a:off x="52206" y="58046"/>
        <a:ext cx="6140853" cy="965041"/>
      </dsp:txXfrm>
    </dsp:sp>
    <dsp:sp modelId="{35AF3A05-DC8D-496D-8AC3-A44F09446653}">
      <dsp:nvSpPr>
        <dsp:cNvPr id="0" name=""/>
        <dsp:cNvSpPr/>
      </dsp:nvSpPr>
      <dsp:spPr>
        <a:xfrm>
          <a:off x="0" y="1132893"/>
          <a:ext cx="6245265" cy="1069453"/>
        </a:xfrm>
        <a:prstGeom prst="roundRect">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Attempt to cut nails after a bath so the nails are softer and easier to cut. </a:t>
          </a:r>
        </a:p>
      </dsp:txBody>
      <dsp:txXfrm>
        <a:off x="52206" y="1185099"/>
        <a:ext cx="6140853" cy="965041"/>
      </dsp:txXfrm>
    </dsp:sp>
    <dsp:sp modelId="{0CA0B631-15CB-40A0-AD96-9119B2868F04}">
      <dsp:nvSpPr>
        <dsp:cNvPr id="0" name=""/>
        <dsp:cNvSpPr/>
      </dsp:nvSpPr>
      <dsp:spPr>
        <a:xfrm>
          <a:off x="0" y="2259946"/>
          <a:ext cx="6245265" cy="1069453"/>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Use nail clippers rather than scissors</a:t>
          </a:r>
        </a:p>
      </dsp:txBody>
      <dsp:txXfrm>
        <a:off x="52206" y="2312152"/>
        <a:ext cx="6140853" cy="965041"/>
      </dsp:txXfrm>
    </dsp:sp>
    <dsp:sp modelId="{59105C22-0523-43A7-B87A-190293A97CBA}">
      <dsp:nvSpPr>
        <dsp:cNvPr id="0" name=""/>
        <dsp:cNvSpPr/>
      </dsp:nvSpPr>
      <dsp:spPr>
        <a:xfrm>
          <a:off x="0" y="3387000"/>
          <a:ext cx="6245265" cy="1069453"/>
        </a:xfrm>
        <a:prstGeom prst="roundRect">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Give a firm hand massage first, squeezing each fingertip firmly before cutting.</a:t>
          </a:r>
        </a:p>
      </dsp:txBody>
      <dsp:txXfrm>
        <a:off x="52206" y="3439206"/>
        <a:ext cx="6140853" cy="965041"/>
      </dsp:txXfrm>
    </dsp:sp>
    <dsp:sp modelId="{D47A4F76-7BC8-4E8E-8047-9A7546CEF7A0}">
      <dsp:nvSpPr>
        <dsp:cNvPr id="0" name=""/>
        <dsp:cNvSpPr/>
      </dsp:nvSpPr>
      <dsp:spPr>
        <a:xfrm>
          <a:off x="0" y="4514053"/>
          <a:ext cx="6245265" cy="1069453"/>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Hold the child on your knee and give him a bear hug using deep pressure – alternatively try a weighted blanket or lap pad.</a:t>
          </a:r>
        </a:p>
      </dsp:txBody>
      <dsp:txXfrm>
        <a:off x="52206" y="4566259"/>
        <a:ext cx="6140853" cy="965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D887F-2D00-4937-813E-67A18F1F0BC6}">
      <dsp:nvSpPr>
        <dsp:cNvPr id="0" name=""/>
        <dsp:cNvSpPr/>
      </dsp:nvSpPr>
      <dsp:spPr>
        <a:xfrm>
          <a:off x="0" y="115567"/>
          <a:ext cx="6628804" cy="49432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a:t>Think about timing – when is it quiet? Or when is your child most regulated</a:t>
          </a:r>
          <a:endParaRPr lang="en-US" sz="1300" kern="1200"/>
        </a:p>
      </dsp:txBody>
      <dsp:txXfrm>
        <a:off x="24131" y="139698"/>
        <a:ext cx="6580542" cy="446063"/>
      </dsp:txXfrm>
    </dsp:sp>
    <dsp:sp modelId="{CB837072-A724-4CB3-821B-5AE8156D4F26}">
      <dsp:nvSpPr>
        <dsp:cNvPr id="0" name=""/>
        <dsp:cNvSpPr/>
      </dsp:nvSpPr>
      <dsp:spPr>
        <a:xfrm>
          <a:off x="0" y="647332"/>
          <a:ext cx="6628804" cy="494325"/>
        </a:xfrm>
        <a:prstGeom prst="roundRect">
          <a:avLst/>
        </a:prstGeom>
        <a:gradFill rotWithShape="0">
          <a:gsLst>
            <a:gs pos="0">
              <a:schemeClr val="accent2">
                <a:hueOff val="-370536"/>
                <a:satOff val="1775"/>
                <a:lumOff val="1642"/>
                <a:alphaOff val="0"/>
                <a:tint val="96000"/>
                <a:lumMod val="100000"/>
              </a:schemeClr>
            </a:gs>
            <a:gs pos="78000">
              <a:schemeClr val="accent2">
                <a:hueOff val="-370536"/>
                <a:satOff val="1775"/>
                <a:lumOff val="164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a:t>Try and complete proprioceptive (heavy work) activities with your child before the appointment so they are calmer</a:t>
          </a:r>
          <a:endParaRPr lang="en-US" sz="1300" kern="1200"/>
        </a:p>
      </dsp:txBody>
      <dsp:txXfrm>
        <a:off x="24131" y="671463"/>
        <a:ext cx="6580542" cy="446063"/>
      </dsp:txXfrm>
    </dsp:sp>
    <dsp:sp modelId="{5E34E469-86E1-4FF8-80A7-9FC4B55384B2}">
      <dsp:nvSpPr>
        <dsp:cNvPr id="0" name=""/>
        <dsp:cNvSpPr/>
      </dsp:nvSpPr>
      <dsp:spPr>
        <a:xfrm>
          <a:off x="0" y="1179097"/>
          <a:ext cx="6628804" cy="494325"/>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a:t>Practice visiting so they are familiar with the environment and hairdresser/barber</a:t>
          </a:r>
          <a:endParaRPr lang="en-US" sz="1300" kern="1200"/>
        </a:p>
      </dsp:txBody>
      <dsp:txXfrm>
        <a:off x="24131" y="1203228"/>
        <a:ext cx="6580542" cy="446063"/>
      </dsp:txXfrm>
    </dsp:sp>
    <dsp:sp modelId="{F488F44A-7978-4B7D-BC9E-4C940F10238C}">
      <dsp:nvSpPr>
        <dsp:cNvPr id="0" name=""/>
        <dsp:cNvSpPr/>
      </dsp:nvSpPr>
      <dsp:spPr>
        <a:xfrm>
          <a:off x="0" y="1710862"/>
          <a:ext cx="6628804" cy="494325"/>
        </a:xfrm>
        <a:prstGeom prst="roundRect">
          <a:avLst/>
        </a:prstGeom>
        <a:gradFill rotWithShape="0">
          <a:gsLst>
            <a:gs pos="0">
              <a:schemeClr val="accent2">
                <a:hueOff val="-1111607"/>
                <a:satOff val="5325"/>
                <a:lumOff val="4926"/>
                <a:alphaOff val="0"/>
                <a:tint val="96000"/>
                <a:lumMod val="100000"/>
              </a:schemeClr>
            </a:gs>
            <a:gs pos="78000">
              <a:schemeClr val="accent2">
                <a:hueOff val="-1111607"/>
                <a:satOff val="5325"/>
                <a:lumOff val="492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a:t>Have something to stretch pull or squeeze when sitting down</a:t>
          </a:r>
          <a:endParaRPr lang="en-US" sz="1300" kern="1200"/>
        </a:p>
      </dsp:txBody>
      <dsp:txXfrm>
        <a:off x="24131" y="1734993"/>
        <a:ext cx="6580542" cy="446063"/>
      </dsp:txXfrm>
    </dsp:sp>
    <dsp:sp modelId="{633F1996-697E-4B5E-B8CF-5C24B66F1570}">
      <dsp:nvSpPr>
        <dsp:cNvPr id="0" name=""/>
        <dsp:cNvSpPr/>
      </dsp:nvSpPr>
      <dsp:spPr>
        <a:xfrm>
          <a:off x="0" y="2242627"/>
          <a:ext cx="6628804" cy="494325"/>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a:t>Use a weighted lappad when sitting down</a:t>
          </a:r>
          <a:endParaRPr lang="en-US" sz="1300" kern="1200"/>
        </a:p>
      </dsp:txBody>
      <dsp:txXfrm>
        <a:off x="24131" y="2266758"/>
        <a:ext cx="6580542" cy="446063"/>
      </dsp:txXfrm>
    </dsp:sp>
    <dsp:sp modelId="{CCE8871F-3455-4550-94E3-12D92973FC06}">
      <dsp:nvSpPr>
        <dsp:cNvPr id="0" name=""/>
        <dsp:cNvSpPr/>
      </dsp:nvSpPr>
      <dsp:spPr>
        <a:xfrm>
          <a:off x="0" y="2774392"/>
          <a:ext cx="6628804" cy="494325"/>
        </a:xfrm>
        <a:prstGeom prst="roundRect">
          <a:avLst/>
        </a:prstGeom>
        <a:gradFill rotWithShape="0">
          <a:gsLst>
            <a:gs pos="0">
              <a:schemeClr val="accent2">
                <a:hueOff val="-1852679"/>
                <a:satOff val="8875"/>
                <a:lumOff val="8211"/>
                <a:alphaOff val="0"/>
                <a:tint val="96000"/>
                <a:lumMod val="100000"/>
              </a:schemeClr>
            </a:gs>
            <a:gs pos="78000">
              <a:schemeClr val="accent2">
                <a:hueOff val="-1852679"/>
                <a:satOff val="8875"/>
                <a:lumOff val="821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a:t>Have something to chew or suck on during the cut</a:t>
          </a:r>
          <a:endParaRPr lang="en-US" sz="1300" kern="1200"/>
        </a:p>
      </dsp:txBody>
      <dsp:txXfrm>
        <a:off x="24131" y="2798523"/>
        <a:ext cx="6580542" cy="446063"/>
      </dsp:txXfrm>
    </dsp:sp>
    <dsp:sp modelId="{88DB0B3B-5838-4144-BA7A-2B4070C2FDEF}">
      <dsp:nvSpPr>
        <dsp:cNvPr id="0" name=""/>
        <dsp:cNvSpPr/>
      </dsp:nvSpPr>
      <dsp:spPr>
        <a:xfrm>
          <a:off x="0" y="3306158"/>
          <a:ext cx="6628804" cy="494325"/>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a:t>Some children may tolerate scissors better than clippers</a:t>
          </a:r>
          <a:endParaRPr lang="en-US" sz="1300" kern="1200"/>
        </a:p>
      </dsp:txBody>
      <dsp:txXfrm>
        <a:off x="24131" y="3330289"/>
        <a:ext cx="6580542" cy="446063"/>
      </dsp:txXfrm>
    </dsp:sp>
    <dsp:sp modelId="{89384211-4FD2-4589-B641-111B4CE872AE}">
      <dsp:nvSpPr>
        <dsp:cNvPr id="0" name=""/>
        <dsp:cNvSpPr/>
      </dsp:nvSpPr>
      <dsp:spPr>
        <a:xfrm>
          <a:off x="0" y="3837923"/>
          <a:ext cx="6628804" cy="494325"/>
        </a:xfrm>
        <a:prstGeom prst="roundRect">
          <a:avLst/>
        </a:prstGeom>
        <a:gradFill rotWithShape="0">
          <a:gsLst>
            <a:gs pos="0">
              <a:schemeClr val="accent2">
                <a:hueOff val="-2593750"/>
                <a:satOff val="12425"/>
                <a:lumOff val="11495"/>
                <a:alphaOff val="0"/>
                <a:tint val="96000"/>
                <a:lumMod val="100000"/>
              </a:schemeClr>
            </a:gs>
            <a:gs pos="78000">
              <a:schemeClr val="accent2">
                <a:hueOff val="-2593750"/>
                <a:satOff val="12425"/>
                <a:lumOff val="1149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a:t>Ask for the music to be turned off/ lights dimmed</a:t>
          </a:r>
          <a:endParaRPr lang="en-US" sz="1300" kern="1200"/>
        </a:p>
      </dsp:txBody>
      <dsp:txXfrm>
        <a:off x="24131" y="3862054"/>
        <a:ext cx="6580542" cy="446063"/>
      </dsp:txXfrm>
    </dsp:sp>
    <dsp:sp modelId="{BC515464-B423-4FDF-96C7-82553DC41DEC}">
      <dsp:nvSpPr>
        <dsp:cNvPr id="0" name=""/>
        <dsp:cNvSpPr/>
      </dsp:nvSpPr>
      <dsp:spPr>
        <a:xfrm>
          <a:off x="0" y="4369688"/>
          <a:ext cx="6628804" cy="494325"/>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a:t>Use a visual timer</a:t>
          </a:r>
          <a:endParaRPr lang="en-US" sz="1300" kern="1200"/>
        </a:p>
      </dsp:txBody>
      <dsp:txXfrm>
        <a:off x="24131" y="4393819"/>
        <a:ext cx="6580542" cy="4460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985260-3730-40DF-B902-4EA9F5D09318}" type="datetimeFigureOut">
              <a:rPr lang="en-GB" smtClean="0"/>
              <a:t>07/05/2024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C446606-27FC-4B0D-80EA-46E7007ECFEF}" type="slidenum">
              <a:rPr lang="en-GB" smtClean="0"/>
              <a:t>‹#›</a:t>
            </a:fld>
            <a:endParaRPr lang="en-GB"/>
          </a:p>
        </p:txBody>
      </p:sp>
    </p:spTree>
    <p:extLst>
      <p:ext uri="{BB962C8B-B14F-4D97-AF65-F5344CB8AC3E}">
        <p14:creationId xmlns:p14="http://schemas.microsoft.com/office/powerpoint/2010/main" val="338840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05FE-E1D4-4F94-A53F-CBFB775F7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86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10</a:t>
            </a:fld>
            <a:endParaRPr lang="en-GB"/>
          </a:p>
        </p:txBody>
      </p:sp>
    </p:spTree>
    <p:extLst>
      <p:ext uri="{BB962C8B-B14F-4D97-AF65-F5344CB8AC3E}">
        <p14:creationId xmlns:p14="http://schemas.microsoft.com/office/powerpoint/2010/main" val="281613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11</a:t>
            </a:fld>
            <a:endParaRPr lang="en-GB"/>
          </a:p>
        </p:txBody>
      </p:sp>
    </p:spTree>
    <p:extLst>
      <p:ext uri="{BB962C8B-B14F-4D97-AF65-F5344CB8AC3E}">
        <p14:creationId xmlns:p14="http://schemas.microsoft.com/office/powerpoint/2010/main" val="470099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13</a:t>
            </a:fld>
            <a:endParaRPr lang="en-GB"/>
          </a:p>
        </p:txBody>
      </p:sp>
    </p:spTree>
    <p:extLst>
      <p:ext uri="{BB962C8B-B14F-4D97-AF65-F5344CB8AC3E}">
        <p14:creationId xmlns:p14="http://schemas.microsoft.com/office/powerpoint/2010/main" val="147793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2C4620B-7E57-4B4C-933D-69617D4A8C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2575">
              <a:spcBef>
                <a:spcPct val="30000"/>
              </a:spcBef>
              <a:defRPr sz="1200">
                <a:solidFill>
                  <a:schemeClr val="tx1"/>
                </a:solidFill>
                <a:latin typeface="Calibri" panose="020F0502020204030204" pitchFamily="34" charset="0"/>
              </a:defRPr>
            </a:lvl2pPr>
            <a:lvl3pPr marL="1130300" indent="-225425">
              <a:spcBef>
                <a:spcPct val="30000"/>
              </a:spcBef>
              <a:defRPr sz="1200">
                <a:solidFill>
                  <a:schemeClr val="tx1"/>
                </a:solidFill>
                <a:latin typeface="Calibri" panose="020F0502020204030204" pitchFamily="34" charset="0"/>
              </a:defRPr>
            </a:lvl3pPr>
            <a:lvl4pPr marL="1582738"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E96669-CE89-4696-85F1-BFAFB66FC156}" type="slidenum">
              <a:rPr kumimoji="0" lang="en-GB"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467" name="Rectangle 2">
            <a:extLst>
              <a:ext uri="{FF2B5EF4-FFF2-40B4-BE49-F238E27FC236}">
                <a16:creationId xmlns:a16="http://schemas.microsoft.com/office/drawing/2014/main" id="{8BCC242A-95A7-462A-B647-0F7CD7EBE1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0D43E938-AA63-4DBE-9A6B-D74D454C66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15</a:t>
            </a:fld>
            <a:endParaRPr lang="en-GB"/>
          </a:p>
        </p:txBody>
      </p:sp>
    </p:spTree>
    <p:extLst>
      <p:ext uri="{BB962C8B-B14F-4D97-AF65-F5344CB8AC3E}">
        <p14:creationId xmlns:p14="http://schemas.microsoft.com/office/powerpoint/2010/main" val="1954942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00042028-2279-4463-A229-598F1FD09F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F366D7FA-95E9-4315-8A20-FA95CA0F00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3492" name="Slide Number Placeholder 3">
            <a:extLst>
              <a:ext uri="{FF2B5EF4-FFF2-40B4-BE49-F238E27FC236}">
                <a16:creationId xmlns:a16="http://schemas.microsoft.com/office/drawing/2014/main" id="{8B04D56C-D39C-42EB-A008-FC5FD010C5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2575">
              <a:spcBef>
                <a:spcPct val="30000"/>
              </a:spcBef>
              <a:defRPr sz="1200">
                <a:solidFill>
                  <a:schemeClr val="tx1"/>
                </a:solidFill>
                <a:latin typeface="Calibri" panose="020F0502020204030204" pitchFamily="34" charset="0"/>
              </a:defRPr>
            </a:lvl2pPr>
            <a:lvl3pPr marL="1130300" indent="-225425">
              <a:spcBef>
                <a:spcPct val="30000"/>
              </a:spcBef>
              <a:defRPr sz="1200">
                <a:solidFill>
                  <a:schemeClr val="tx1"/>
                </a:solidFill>
                <a:latin typeface="Calibri" panose="020F0502020204030204" pitchFamily="34" charset="0"/>
              </a:defRPr>
            </a:lvl3pPr>
            <a:lvl4pPr marL="1582738"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C8A9D4-B7A5-43F2-8B1B-989BB696F049}" type="slidenum">
              <a:rPr kumimoji="0" lang="en-GB"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17</a:t>
            </a:fld>
            <a:endParaRPr lang="en-GB"/>
          </a:p>
        </p:txBody>
      </p:sp>
    </p:spTree>
    <p:extLst>
      <p:ext uri="{BB962C8B-B14F-4D97-AF65-F5344CB8AC3E}">
        <p14:creationId xmlns:p14="http://schemas.microsoft.com/office/powerpoint/2010/main" val="791860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19</a:t>
            </a:fld>
            <a:endParaRPr lang="en-GB"/>
          </a:p>
        </p:txBody>
      </p:sp>
    </p:spTree>
    <p:extLst>
      <p:ext uri="{BB962C8B-B14F-4D97-AF65-F5344CB8AC3E}">
        <p14:creationId xmlns:p14="http://schemas.microsoft.com/office/powerpoint/2010/main" val="1115167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20</a:t>
            </a:fld>
            <a:endParaRPr lang="en-GB"/>
          </a:p>
        </p:txBody>
      </p:sp>
    </p:spTree>
    <p:extLst>
      <p:ext uri="{BB962C8B-B14F-4D97-AF65-F5344CB8AC3E}">
        <p14:creationId xmlns:p14="http://schemas.microsoft.com/office/powerpoint/2010/main" val="1954296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FA02745-FB3C-4A0E-8616-AE3AF29D9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26171ABA-0C1B-48E1-AEE6-E360763A2A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 can be under of over responsive to any of these sensory systems.  Might not take much sensory input for a child to be over aroused, or could take a lot of input.</a:t>
            </a:r>
          </a:p>
          <a:p>
            <a:endParaRPr lang="en-US" altLang="en-US" dirty="0"/>
          </a:p>
        </p:txBody>
      </p:sp>
      <p:sp>
        <p:nvSpPr>
          <p:cNvPr id="48132" name="Slide Number Placeholder 3">
            <a:extLst>
              <a:ext uri="{FF2B5EF4-FFF2-40B4-BE49-F238E27FC236}">
                <a16:creationId xmlns:a16="http://schemas.microsoft.com/office/drawing/2014/main" id="{B84C84AD-6513-4F89-95DF-E2A3EF3A4A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3425" indent="-282575">
              <a:spcBef>
                <a:spcPct val="30000"/>
              </a:spcBef>
              <a:defRPr sz="1200">
                <a:solidFill>
                  <a:schemeClr val="tx1"/>
                </a:solidFill>
                <a:latin typeface="Calibri" panose="020F0502020204030204" pitchFamily="34" charset="0"/>
              </a:defRPr>
            </a:lvl2pPr>
            <a:lvl3pPr marL="1130300" indent="-225425">
              <a:spcBef>
                <a:spcPct val="30000"/>
              </a:spcBef>
              <a:defRPr sz="1200">
                <a:solidFill>
                  <a:schemeClr val="tx1"/>
                </a:solidFill>
                <a:latin typeface="Calibri" panose="020F0502020204030204" pitchFamily="34" charset="0"/>
              </a:defRPr>
            </a:lvl3pPr>
            <a:lvl4pPr marL="1582738" indent="-225425">
              <a:spcBef>
                <a:spcPct val="30000"/>
              </a:spcBef>
              <a:defRPr sz="1200">
                <a:solidFill>
                  <a:schemeClr val="tx1"/>
                </a:solidFill>
                <a:latin typeface="Calibri" panose="020F0502020204030204" pitchFamily="34" charset="0"/>
              </a:defRPr>
            </a:lvl4pPr>
            <a:lvl5pPr marL="2033588" indent="-225425">
              <a:spcBef>
                <a:spcPct val="30000"/>
              </a:spcBef>
              <a:defRPr sz="1200">
                <a:solidFill>
                  <a:schemeClr val="tx1"/>
                </a:solidFill>
                <a:latin typeface="Calibri" panose="020F0502020204030204" pitchFamily="34" charset="0"/>
              </a:defRPr>
            </a:lvl5pPr>
            <a:lvl6pPr marL="2490788" indent="-225425" eaLnBrk="0" fontAlgn="base" hangingPunct="0">
              <a:spcBef>
                <a:spcPct val="30000"/>
              </a:spcBef>
              <a:spcAft>
                <a:spcPct val="0"/>
              </a:spcAft>
              <a:defRPr sz="1200">
                <a:solidFill>
                  <a:schemeClr val="tx1"/>
                </a:solidFill>
                <a:latin typeface="Calibri" panose="020F0502020204030204" pitchFamily="34" charset="0"/>
              </a:defRPr>
            </a:lvl6pPr>
            <a:lvl7pPr marL="2947988" indent="-225425" eaLnBrk="0" fontAlgn="base" hangingPunct="0">
              <a:spcBef>
                <a:spcPct val="30000"/>
              </a:spcBef>
              <a:spcAft>
                <a:spcPct val="0"/>
              </a:spcAft>
              <a:defRPr sz="1200">
                <a:solidFill>
                  <a:schemeClr val="tx1"/>
                </a:solidFill>
                <a:latin typeface="Calibri" panose="020F0502020204030204" pitchFamily="34" charset="0"/>
              </a:defRPr>
            </a:lvl7pPr>
            <a:lvl8pPr marL="3405188" indent="-225425" eaLnBrk="0" fontAlgn="base" hangingPunct="0">
              <a:spcBef>
                <a:spcPct val="30000"/>
              </a:spcBef>
              <a:spcAft>
                <a:spcPct val="0"/>
              </a:spcAft>
              <a:defRPr sz="1200">
                <a:solidFill>
                  <a:schemeClr val="tx1"/>
                </a:solidFill>
                <a:latin typeface="Calibri" panose="020F0502020204030204" pitchFamily="34" charset="0"/>
              </a:defRPr>
            </a:lvl8pPr>
            <a:lvl9pPr marL="3862388" indent="-2254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7EE0A6-9561-4EFD-8946-DACA0777A583}" type="slidenum">
              <a:rPr kumimoji="0" lang="en-GB"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2</a:t>
            </a:fld>
            <a:endParaRPr lang="en-GB"/>
          </a:p>
        </p:txBody>
      </p:sp>
    </p:spTree>
    <p:extLst>
      <p:ext uri="{BB962C8B-B14F-4D97-AF65-F5344CB8AC3E}">
        <p14:creationId xmlns:p14="http://schemas.microsoft.com/office/powerpoint/2010/main" val="262536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23</a:t>
            </a:fld>
            <a:endParaRPr lang="en-GB"/>
          </a:p>
        </p:txBody>
      </p:sp>
    </p:spTree>
    <p:extLst>
      <p:ext uri="{BB962C8B-B14F-4D97-AF65-F5344CB8AC3E}">
        <p14:creationId xmlns:p14="http://schemas.microsoft.com/office/powerpoint/2010/main" val="356947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24</a:t>
            </a:fld>
            <a:endParaRPr lang="en-GB"/>
          </a:p>
        </p:txBody>
      </p:sp>
    </p:spTree>
    <p:extLst>
      <p:ext uri="{BB962C8B-B14F-4D97-AF65-F5344CB8AC3E}">
        <p14:creationId xmlns:p14="http://schemas.microsoft.com/office/powerpoint/2010/main" val="2179384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25</a:t>
            </a:fld>
            <a:endParaRPr lang="en-GB"/>
          </a:p>
        </p:txBody>
      </p:sp>
    </p:spTree>
    <p:extLst>
      <p:ext uri="{BB962C8B-B14F-4D97-AF65-F5344CB8AC3E}">
        <p14:creationId xmlns:p14="http://schemas.microsoft.com/office/powerpoint/2010/main" val="52098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26</a:t>
            </a:fld>
            <a:endParaRPr lang="en-GB"/>
          </a:p>
        </p:txBody>
      </p:sp>
    </p:spTree>
    <p:extLst>
      <p:ext uri="{BB962C8B-B14F-4D97-AF65-F5344CB8AC3E}">
        <p14:creationId xmlns:p14="http://schemas.microsoft.com/office/powerpoint/2010/main" val="3214466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71C893-5F6B-4C3F-ABE7-BA4050360723}" type="slidenum">
              <a:rPr lang="en-GB" smtClean="0"/>
              <a:t>31</a:t>
            </a:fld>
            <a:endParaRPr lang="en-GB"/>
          </a:p>
        </p:txBody>
      </p:sp>
    </p:spTree>
    <p:extLst>
      <p:ext uri="{BB962C8B-B14F-4D97-AF65-F5344CB8AC3E}">
        <p14:creationId xmlns:p14="http://schemas.microsoft.com/office/powerpoint/2010/main" val="2411292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33</a:t>
            </a:fld>
            <a:endParaRPr lang="en-GB"/>
          </a:p>
        </p:txBody>
      </p:sp>
    </p:spTree>
    <p:extLst>
      <p:ext uri="{BB962C8B-B14F-4D97-AF65-F5344CB8AC3E}">
        <p14:creationId xmlns:p14="http://schemas.microsoft.com/office/powerpoint/2010/main" val="4254901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34</a:t>
            </a:fld>
            <a:endParaRPr lang="en-GB"/>
          </a:p>
        </p:txBody>
      </p:sp>
    </p:spTree>
    <p:extLst>
      <p:ext uri="{BB962C8B-B14F-4D97-AF65-F5344CB8AC3E}">
        <p14:creationId xmlns:p14="http://schemas.microsoft.com/office/powerpoint/2010/main" val="1496701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35</a:t>
            </a:fld>
            <a:endParaRPr lang="en-GB"/>
          </a:p>
        </p:txBody>
      </p:sp>
    </p:spTree>
    <p:extLst>
      <p:ext uri="{BB962C8B-B14F-4D97-AF65-F5344CB8AC3E}">
        <p14:creationId xmlns:p14="http://schemas.microsoft.com/office/powerpoint/2010/main" val="273466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Consider sensory exposure in a trip to a supermarket</a:t>
            </a:r>
          </a:p>
          <a:p>
            <a:endParaRPr lang="en-GB" dirty="0"/>
          </a:p>
          <a:p>
            <a:r>
              <a:rPr lang="en-GB" dirty="0"/>
              <a:t>Discuss all of the different sensory input linked to being in  a supermarket</a:t>
            </a:r>
          </a:p>
          <a:p>
            <a:endParaRPr lang="en-GB" dirty="0"/>
          </a:p>
          <a:p>
            <a:r>
              <a:rPr lang="en-GB" dirty="0"/>
              <a:t>What do we see when our sensory systems are working well  e.g.</a:t>
            </a:r>
          </a:p>
          <a:p>
            <a:endParaRPr lang="en-GB" dirty="0"/>
          </a:p>
          <a:p>
            <a:r>
              <a:rPr lang="en-GB" dirty="0"/>
              <a:t>Being able to negotiate up and down the isles</a:t>
            </a:r>
          </a:p>
          <a:p>
            <a:r>
              <a:rPr lang="en-GB" dirty="0"/>
              <a:t>Find the things you want on the shelves</a:t>
            </a:r>
          </a:p>
          <a:p>
            <a:r>
              <a:rPr lang="en-GB" dirty="0"/>
              <a:t>Investigate different products</a:t>
            </a:r>
          </a:p>
          <a:p>
            <a:r>
              <a:rPr lang="en-GB" dirty="0"/>
              <a:t>Make choices</a:t>
            </a:r>
          </a:p>
          <a:p>
            <a:endParaRPr lang="en-GB" dirty="0"/>
          </a:p>
          <a:p>
            <a:r>
              <a:rPr lang="en-GB" dirty="0"/>
              <a:t>What do we see when our sensory systems are not working well e.g.</a:t>
            </a:r>
          </a:p>
          <a:p>
            <a:endParaRPr lang="en-GB" dirty="0"/>
          </a:p>
          <a:p>
            <a:r>
              <a:rPr lang="en-GB" dirty="0"/>
              <a:t>Moving down the wrong aisles</a:t>
            </a:r>
          </a:p>
          <a:p>
            <a:r>
              <a:rPr lang="en-GB" dirty="0"/>
              <a:t>Struggling to negotiate the trolley through the aisles</a:t>
            </a:r>
          </a:p>
          <a:p>
            <a:r>
              <a:rPr lang="en-GB" dirty="0"/>
              <a:t>Poor orientation</a:t>
            </a:r>
          </a:p>
          <a:p>
            <a:r>
              <a:rPr lang="en-GB" dirty="0"/>
              <a:t>Not finding the products you need on the shelves</a:t>
            </a:r>
          </a:p>
          <a:p>
            <a:endParaRPr lang="en-GB" dirty="0"/>
          </a:p>
          <a:p>
            <a:r>
              <a:rPr lang="en-GB" dirty="0"/>
              <a:t>MELTDOWNS</a:t>
            </a:r>
          </a:p>
        </p:txBody>
      </p:sp>
      <p:sp>
        <p:nvSpPr>
          <p:cNvPr id="4" name="Slide Number Placeholder 3"/>
          <p:cNvSpPr>
            <a:spLocks noGrp="1"/>
          </p:cNvSpPr>
          <p:nvPr>
            <p:ph type="sldNum" sz="quarter" idx="5"/>
          </p:nvPr>
        </p:nvSpPr>
        <p:spPr/>
        <p:txBody>
          <a:bodyPr/>
          <a:lstStyle/>
          <a:p>
            <a:fld id="{EC446606-27FC-4B0D-80EA-46E7007ECFEF}" type="slidenum">
              <a:rPr lang="en-GB" smtClean="0"/>
              <a:t>3</a:t>
            </a:fld>
            <a:endParaRPr lang="en-GB"/>
          </a:p>
        </p:txBody>
      </p:sp>
    </p:spTree>
    <p:extLst>
      <p:ext uri="{BB962C8B-B14F-4D97-AF65-F5344CB8AC3E}">
        <p14:creationId xmlns:p14="http://schemas.microsoft.com/office/powerpoint/2010/main" val="30626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4</a:t>
            </a:fld>
            <a:endParaRPr lang="en-GB"/>
          </a:p>
        </p:txBody>
      </p:sp>
    </p:spTree>
    <p:extLst>
      <p:ext uri="{BB962C8B-B14F-4D97-AF65-F5344CB8AC3E}">
        <p14:creationId xmlns:p14="http://schemas.microsoft.com/office/powerpoint/2010/main" val="416310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dirty="0">
                <a:solidFill>
                  <a:srgbClr val="333333"/>
                </a:solidFill>
                <a:effectLst/>
                <a:latin typeface="Arial" panose="020B0604020202020204" pitchFamily="34" charset="0"/>
                <a:ea typeface="Times New Roman" panose="02020603050405020304" pitchFamily="18" charset="0"/>
              </a:rPr>
              <a:t>Sensory processing describes the way the body receives and interprets incoming stimuli through our senses.</a:t>
            </a:r>
            <a:endParaRPr lang="en-GB" sz="1100" dirty="0">
              <a:effectLst/>
              <a:latin typeface="Times New Roman" panose="02020603050405020304" pitchFamily="18" charset="0"/>
              <a:ea typeface="Times New Roman" panose="02020603050405020304" pitchFamily="18" charset="0"/>
            </a:endParaRPr>
          </a:p>
          <a:p>
            <a:r>
              <a:rPr lang="en-GB" sz="1200" dirty="0">
                <a:solidFill>
                  <a:srgbClr val="333333"/>
                </a:solidFill>
                <a:effectLst/>
                <a:latin typeface="Arial" panose="020B0604020202020204" pitchFamily="34" charset="0"/>
                <a:ea typeface="Times New Roman" panose="02020603050405020304" pitchFamily="18" charset="0"/>
              </a:rPr>
              <a:t>Each sensory system informs our brain on how to react and interact with our environment.</a:t>
            </a:r>
            <a:endParaRPr lang="en-GB" sz="1100" dirty="0">
              <a:effectLst/>
              <a:latin typeface="Times New Roman" panose="02020603050405020304" pitchFamily="18" charset="0"/>
              <a:ea typeface="Times New Roman" panose="02020603050405020304" pitchFamily="18" charset="0"/>
            </a:endParaRPr>
          </a:p>
          <a:p>
            <a:r>
              <a:rPr lang="en-GB" sz="1200" b="1" dirty="0">
                <a:solidFill>
                  <a:srgbClr val="333333"/>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For example, sitting still and paying attention in the classroom for an hour is a common expectation in the life of an eight year old.  </a:t>
            </a:r>
            <a:endParaRPr lang="en-GB" sz="1100" dirty="0">
              <a:effectLst/>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However, for the child to achieve this, they must be able to take in all the sensory information around them including noises outside the window, colourful wall displays, teacher’s voice, smells from the canteen, awareness of their body movement and the feel of the desk beneath their hands.  They must use the important information to help them stay still and upright in their chair, listen to the teacher and maintain their attention. </a:t>
            </a:r>
            <a:endParaRPr lang="en-GB" sz="1100" dirty="0">
              <a:effectLst/>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This can be a great challenge to integrate all this information and use it to help us make sense of our world and behave in the right way in a certain situation.   </a:t>
            </a:r>
            <a:endParaRPr lang="en-GB" sz="1100" dirty="0">
              <a:effectLst/>
              <a:latin typeface="Times New Roman" panose="02020603050405020304" pitchFamily="18" charset="0"/>
              <a:ea typeface="Times New Roman" panose="02020603050405020304" pitchFamily="18" charset="0"/>
            </a:endParaRPr>
          </a:p>
          <a:p>
            <a:r>
              <a:rPr lang="en-GB" sz="12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C446606-27FC-4B0D-80EA-46E7007ECFEF}" type="slidenum">
              <a:rPr lang="en-GB" smtClean="0"/>
              <a:t>5</a:t>
            </a:fld>
            <a:endParaRPr lang="en-GB"/>
          </a:p>
        </p:txBody>
      </p:sp>
    </p:spTree>
    <p:extLst>
      <p:ext uri="{BB962C8B-B14F-4D97-AF65-F5344CB8AC3E}">
        <p14:creationId xmlns:p14="http://schemas.microsoft.com/office/powerpoint/2010/main" val="158010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6</a:t>
            </a:fld>
            <a:endParaRPr lang="en-GB"/>
          </a:p>
        </p:txBody>
      </p:sp>
    </p:spTree>
    <p:extLst>
      <p:ext uri="{BB962C8B-B14F-4D97-AF65-F5344CB8AC3E}">
        <p14:creationId xmlns:p14="http://schemas.microsoft.com/office/powerpoint/2010/main" val="416989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7</a:t>
            </a:fld>
            <a:endParaRPr lang="en-GB"/>
          </a:p>
        </p:txBody>
      </p:sp>
    </p:spTree>
    <p:extLst>
      <p:ext uri="{BB962C8B-B14F-4D97-AF65-F5344CB8AC3E}">
        <p14:creationId xmlns:p14="http://schemas.microsoft.com/office/powerpoint/2010/main" val="357841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8</a:t>
            </a:fld>
            <a:endParaRPr lang="en-GB"/>
          </a:p>
        </p:txBody>
      </p:sp>
    </p:spTree>
    <p:extLst>
      <p:ext uri="{BB962C8B-B14F-4D97-AF65-F5344CB8AC3E}">
        <p14:creationId xmlns:p14="http://schemas.microsoft.com/office/powerpoint/2010/main" val="144167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46606-27FC-4B0D-80EA-46E7007ECFEF}" type="slidenum">
              <a:rPr lang="en-GB" smtClean="0"/>
              <a:t>9</a:t>
            </a:fld>
            <a:endParaRPr lang="en-GB"/>
          </a:p>
        </p:txBody>
      </p:sp>
    </p:spTree>
    <p:extLst>
      <p:ext uri="{BB962C8B-B14F-4D97-AF65-F5344CB8AC3E}">
        <p14:creationId xmlns:p14="http://schemas.microsoft.com/office/powerpoint/2010/main" val="217776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F2BEA-EB47-4CEF-981C-CCFAC1AEE388}"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557B6-9F6F-4DE2-A35C-AEB7C69F5438}" type="slidenum">
              <a:rPr lang="en-GB" smtClean="0"/>
              <a:t>‹#›</a:t>
            </a:fld>
            <a:endParaRPr lang="en-GB"/>
          </a:p>
        </p:txBody>
      </p:sp>
    </p:spTree>
    <p:extLst>
      <p:ext uri="{BB962C8B-B14F-4D97-AF65-F5344CB8AC3E}">
        <p14:creationId xmlns:p14="http://schemas.microsoft.com/office/powerpoint/2010/main" val="236796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B16AA-839B-4582-9F0D-8900680BEA90}"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A9E96-79D8-448E-B777-7D1B4DAC73E9}" type="slidenum">
              <a:rPr lang="en-GB" smtClean="0"/>
              <a:t>‹#›</a:t>
            </a:fld>
            <a:endParaRPr lang="en-GB"/>
          </a:p>
        </p:txBody>
      </p:sp>
    </p:spTree>
    <p:extLst>
      <p:ext uri="{BB962C8B-B14F-4D97-AF65-F5344CB8AC3E}">
        <p14:creationId xmlns:p14="http://schemas.microsoft.com/office/powerpoint/2010/main" val="103800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B16AA-839B-4582-9F0D-8900680BEA90}"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A9E96-79D8-448E-B777-7D1B4DAC73E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9394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B16AA-839B-4582-9F0D-8900680BEA90}"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A9E96-79D8-448E-B777-7D1B4DAC73E9}" type="slidenum">
              <a:rPr lang="en-GB" smtClean="0"/>
              <a:t>‹#›</a:t>
            </a:fld>
            <a:endParaRPr lang="en-GB"/>
          </a:p>
        </p:txBody>
      </p:sp>
    </p:spTree>
    <p:extLst>
      <p:ext uri="{BB962C8B-B14F-4D97-AF65-F5344CB8AC3E}">
        <p14:creationId xmlns:p14="http://schemas.microsoft.com/office/powerpoint/2010/main" val="310646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B16AA-839B-4582-9F0D-8900680BEA90}"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A9E96-79D8-448E-B777-7D1B4DAC73E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9628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B16AA-839B-4582-9F0D-8900680BEA90}"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A9E96-79D8-448E-B777-7D1B4DAC73E9}" type="slidenum">
              <a:rPr lang="en-GB" smtClean="0"/>
              <a:t>‹#›</a:t>
            </a:fld>
            <a:endParaRPr lang="en-GB"/>
          </a:p>
        </p:txBody>
      </p:sp>
    </p:spTree>
    <p:extLst>
      <p:ext uri="{BB962C8B-B14F-4D97-AF65-F5344CB8AC3E}">
        <p14:creationId xmlns:p14="http://schemas.microsoft.com/office/powerpoint/2010/main" val="3422020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F2BEA-EB47-4CEF-981C-CCFAC1AEE388}"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557B6-9F6F-4DE2-A35C-AEB7C69F5438}" type="slidenum">
              <a:rPr lang="en-GB" smtClean="0"/>
              <a:t>‹#›</a:t>
            </a:fld>
            <a:endParaRPr lang="en-GB"/>
          </a:p>
        </p:txBody>
      </p:sp>
    </p:spTree>
    <p:extLst>
      <p:ext uri="{BB962C8B-B14F-4D97-AF65-F5344CB8AC3E}">
        <p14:creationId xmlns:p14="http://schemas.microsoft.com/office/powerpoint/2010/main" val="2076945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F2BEA-EB47-4CEF-981C-CCFAC1AEE388}"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557B6-9F6F-4DE2-A35C-AEB7C69F5438}" type="slidenum">
              <a:rPr lang="en-GB" smtClean="0"/>
              <a:t>‹#›</a:t>
            </a:fld>
            <a:endParaRPr lang="en-GB"/>
          </a:p>
        </p:txBody>
      </p:sp>
    </p:spTree>
    <p:extLst>
      <p:ext uri="{BB962C8B-B14F-4D97-AF65-F5344CB8AC3E}">
        <p14:creationId xmlns:p14="http://schemas.microsoft.com/office/powerpoint/2010/main" val="134630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00F29947-C68E-45EA-9C37-BDD5D2C1BA3F}" type="slidenum">
              <a:rPr lang="en-GB" altLang="en-US" smtClean="0"/>
              <a:pPr/>
              <a:t>‹#›</a:t>
            </a:fld>
            <a:endParaRPr lang="en-GB" altLang="en-US"/>
          </a:p>
        </p:txBody>
      </p:sp>
    </p:spTree>
    <p:extLst>
      <p:ext uri="{BB962C8B-B14F-4D97-AF65-F5344CB8AC3E}">
        <p14:creationId xmlns:p14="http://schemas.microsoft.com/office/powerpoint/2010/main" val="109574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B0868B8C-021F-4733-B1BC-35F0E7818910}" type="slidenum">
              <a:rPr lang="en-GB" altLang="en-US" smtClean="0"/>
              <a:pPr/>
              <a:t>‹#›</a:t>
            </a:fld>
            <a:endParaRPr lang="en-GB" altLang="en-US"/>
          </a:p>
        </p:txBody>
      </p:sp>
    </p:spTree>
    <p:extLst>
      <p:ext uri="{BB962C8B-B14F-4D97-AF65-F5344CB8AC3E}">
        <p14:creationId xmlns:p14="http://schemas.microsoft.com/office/powerpoint/2010/main" val="3931555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B59B2AB-1E18-4280-A183-DF3A1839A1E1}" type="slidenum">
              <a:rPr lang="en-GB" altLang="en-US" smtClean="0"/>
              <a:pPr/>
              <a:t>‹#›</a:t>
            </a:fld>
            <a:endParaRPr lang="en-GB" altLang="en-US"/>
          </a:p>
        </p:txBody>
      </p:sp>
    </p:spTree>
    <p:extLst>
      <p:ext uri="{BB962C8B-B14F-4D97-AF65-F5344CB8AC3E}">
        <p14:creationId xmlns:p14="http://schemas.microsoft.com/office/powerpoint/2010/main" val="182957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F2BEA-EB47-4CEF-981C-CCFAC1AEE388}"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557B6-9F6F-4DE2-A35C-AEB7C69F5438}" type="slidenum">
              <a:rPr lang="en-GB" smtClean="0"/>
              <a:t>‹#›</a:t>
            </a:fld>
            <a:endParaRPr lang="en-GB"/>
          </a:p>
        </p:txBody>
      </p:sp>
    </p:spTree>
    <p:extLst>
      <p:ext uri="{BB962C8B-B14F-4D97-AF65-F5344CB8AC3E}">
        <p14:creationId xmlns:p14="http://schemas.microsoft.com/office/powerpoint/2010/main" val="463729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09635860-4BAA-409C-94CF-D86AA06A52E6}" type="slidenum">
              <a:rPr lang="en-GB" altLang="en-US" smtClean="0"/>
              <a:pPr/>
              <a:t>‹#›</a:t>
            </a:fld>
            <a:endParaRPr lang="en-GB" altLang="en-US"/>
          </a:p>
        </p:txBody>
      </p:sp>
    </p:spTree>
    <p:extLst>
      <p:ext uri="{BB962C8B-B14F-4D97-AF65-F5344CB8AC3E}">
        <p14:creationId xmlns:p14="http://schemas.microsoft.com/office/powerpoint/2010/main" val="634361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81A744A7-B4F0-4CB4-BDF8-168C9F5FBC4E}" type="slidenum">
              <a:rPr lang="en-GB" altLang="en-US" smtClean="0"/>
              <a:pPr/>
              <a:t>‹#›</a:t>
            </a:fld>
            <a:endParaRPr lang="en-GB" altLang="en-US"/>
          </a:p>
        </p:txBody>
      </p:sp>
    </p:spTree>
    <p:extLst>
      <p:ext uri="{BB962C8B-B14F-4D97-AF65-F5344CB8AC3E}">
        <p14:creationId xmlns:p14="http://schemas.microsoft.com/office/powerpoint/2010/main" val="2097252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17901685-4056-4672-9274-38A17E9A10F3}" type="slidenum">
              <a:rPr lang="en-GB" altLang="en-US" smtClean="0"/>
              <a:pPr/>
              <a:t>‹#›</a:t>
            </a:fld>
            <a:endParaRPr lang="en-GB" altLang="en-US"/>
          </a:p>
        </p:txBody>
      </p:sp>
    </p:spTree>
    <p:extLst>
      <p:ext uri="{BB962C8B-B14F-4D97-AF65-F5344CB8AC3E}">
        <p14:creationId xmlns:p14="http://schemas.microsoft.com/office/powerpoint/2010/main" val="2394029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353FB87E-81B4-4E98-83E7-AF5D0E4E5605}" type="slidenum">
              <a:rPr lang="en-GB" altLang="en-US" smtClean="0"/>
              <a:pPr/>
              <a:t>‹#›</a:t>
            </a:fld>
            <a:endParaRPr lang="en-GB" altLang="en-US"/>
          </a:p>
        </p:txBody>
      </p:sp>
    </p:spTree>
    <p:extLst>
      <p:ext uri="{BB962C8B-B14F-4D97-AF65-F5344CB8AC3E}">
        <p14:creationId xmlns:p14="http://schemas.microsoft.com/office/powerpoint/2010/main" val="821913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3339E825-9860-493E-91D4-642BFF7719AE}" type="slidenum">
              <a:rPr lang="en-GB" altLang="en-US" smtClean="0"/>
              <a:pPr/>
              <a:t>‹#›</a:t>
            </a:fld>
            <a:endParaRPr lang="en-GB" altLang="en-US"/>
          </a:p>
        </p:txBody>
      </p:sp>
    </p:spTree>
    <p:extLst>
      <p:ext uri="{BB962C8B-B14F-4D97-AF65-F5344CB8AC3E}">
        <p14:creationId xmlns:p14="http://schemas.microsoft.com/office/powerpoint/2010/main" val="1095693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FC10B261-A6AE-4817-B30E-E384510C2529}" type="slidenum">
              <a:rPr lang="en-GB" altLang="en-US" smtClean="0"/>
              <a:pPr/>
              <a:t>‹#›</a:t>
            </a:fld>
            <a:endParaRPr lang="en-GB" altLang="en-US"/>
          </a:p>
        </p:txBody>
      </p:sp>
    </p:spTree>
    <p:extLst>
      <p:ext uri="{BB962C8B-B14F-4D97-AF65-F5344CB8AC3E}">
        <p14:creationId xmlns:p14="http://schemas.microsoft.com/office/powerpoint/2010/main" val="3268779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B16AA-839B-4582-9F0D-8900680BEA90}"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A9E96-79D8-448E-B777-7D1B4DAC73E9}" type="slidenum">
              <a:rPr lang="en-GB" smtClean="0"/>
              <a:t>‹#›</a:t>
            </a:fld>
            <a:endParaRPr lang="en-GB"/>
          </a:p>
        </p:txBody>
      </p:sp>
    </p:spTree>
    <p:extLst>
      <p:ext uri="{BB962C8B-B14F-4D97-AF65-F5344CB8AC3E}">
        <p14:creationId xmlns:p14="http://schemas.microsoft.com/office/powerpoint/2010/main" val="238718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B16AA-839B-4582-9F0D-8900680BEA90}"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A9E96-79D8-448E-B777-7D1B4DAC73E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835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B16AA-839B-4582-9F0D-8900680BEA90}"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A9E96-79D8-448E-B777-7D1B4DAC73E9}" type="slidenum">
              <a:rPr lang="en-GB" smtClean="0"/>
              <a:t>‹#›</a:t>
            </a:fld>
            <a:endParaRPr lang="en-GB"/>
          </a:p>
        </p:txBody>
      </p:sp>
    </p:spTree>
    <p:extLst>
      <p:ext uri="{BB962C8B-B14F-4D97-AF65-F5344CB8AC3E}">
        <p14:creationId xmlns:p14="http://schemas.microsoft.com/office/powerpoint/2010/main" val="1682781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B16AA-839B-4582-9F0D-8900680BEA90}"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A9E96-79D8-448E-B777-7D1B4DAC73E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5365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F2BEA-EB47-4CEF-981C-CCFAC1AEE388}"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557B6-9F6F-4DE2-A35C-AEB7C69F5438}" type="slidenum">
              <a:rPr lang="en-GB" smtClean="0"/>
              <a:t>‹#›</a:t>
            </a:fld>
            <a:endParaRPr lang="en-GB"/>
          </a:p>
        </p:txBody>
      </p:sp>
    </p:spTree>
    <p:extLst>
      <p:ext uri="{BB962C8B-B14F-4D97-AF65-F5344CB8AC3E}">
        <p14:creationId xmlns:p14="http://schemas.microsoft.com/office/powerpoint/2010/main" val="3760471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B16AA-839B-4582-9F0D-8900680BEA90}"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A9E96-79D8-448E-B777-7D1B4DAC73E9}" type="slidenum">
              <a:rPr lang="en-GB" smtClean="0"/>
              <a:t>‹#›</a:t>
            </a:fld>
            <a:endParaRPr lang="en-GB"/>
          </a:p>
        </p:txBody>
      </p:sp>
    </p:spTree>
    <p:extLst>
      <p:ext uri="{BB962C8B-B14F-4D97-AF65-F5344CB8AC3E}">
        <p14:creationId xmlns:p14="http://schemas.microsoft.com/office/powerpoint/2010/main" val="1937857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18C0AC5B-28A9-4E17-A5A8-E37817BD4342}" type="slidenum">
              <a:rPr lang="en-GB" altLang="en-US" smtClean="0"/>
              <a:pPr/>
              <a:t>‹#›</a:t>
            </a:fld>
            <a:endParaRPr lang="en-GB" altLang="en-US"/>
          </a:p>
        </p:txBody>
      </p:sp>
    </p:spTree>
    <p:extLst>
      <p:ext uri="{BB962C8B-B14F-4D97-AF65-F5344CB8AC3E}">
        <p14:creationId xmlns:p14="http://schemas.microsoft.com/office/powerpoint/2010/main" val="1846222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9F0C755-0CBF-4346-8901-82F9F3A88E55}" type="slidenum">
              <a:rPr lang="en-GB" altLang="en-US" smtClean="0"/>
              <a:pPr/>
              <a:t>‹#›</a:t>
            </a:fld>
            <a:endParaRPr lang="en-GB" altLang="en-US"/>
          </a:p>
        </p:txBody>
      </p:sp>
    </p:spTree>
    <p:extLst>
      <p:ext uri="{BB962C8B-B14F-4D97-AF65-F5344CB8AC3E}">
        <p14:creationId xmlns:p14="http://schemas.microsoft.com/office/powerpoint/2010/main" val="123890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F2BEA-EB47-4CEF-981C-CCFAC1AEE388}"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6557B6-9F6F-4DE2-A35C-AEB7C69F5438}" type="slidenum">
              <a:rPr lang="en-GB" smtClean="0"/>
              <a:t>‹#›</a:t>
            </a:fld>
            <a:endParaRPr lang="en-GB"/>
          </a:p>
        </p:txBody>
      </p:sp>
    </p:spTree>
    <p:extLst>
      <p:ext uri="{BB962C8B-B14F-4D97-AF65-F5344CB8AC3E}">
        <p14:creationId xmlns:p14="http://schemas.microsoft.com/office/powerpoint/2010/main" val="302054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F2BEA-EB47-4CEF-981C-CCFAC1AEE388}" type="datetimeFigureOut">
              <a:rPr lang="en-GB" smtClean="0"/>
              <a:t>07/05/2024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6557B6-9F6F-4DE2-A35C-AEB7C69F5438}" type="slidenum">
              <a:rPr lang="en-GB" smtClean="0"/>
              <a:t>‹#›</a:t>
            </a:fld>
            <a:endParaRPr lang="en-GB"/>
          </a:p>
        </p:txBody>
      </p:sp>
    </p:spTree>
    <p:extLst>
      <p:ext uri="{BB962C8B-B14F-4D97-AF65-F5344CB8AC3E}">
        <p14:creationId xmlns:p14="http://schemas.microsoft.com/office/powerpoint/2010/main" val="173737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3F2BEA-EB47-4CEF-981C-CCFAC1AEE388}" type="datetimeFigureOut">
              <a:rPr lang="en-GB" smtClean="0"/>
              <a:t>07/05/2024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6557B6-9F6F-4DE2-A35C-AEB7C69F5438}" type="slidenum">
              <a:rPr lang="en-GB" smtClean="0"/>
              <a:t>‹#›</a:t>
            </a:fld>
            <a:endParaRPr lang="en-GB"/>
          </a:p>
        </p:txBody>
      </p:sp>
    </p:spTree>
    <p:extLst>
      <p:ext uri="{BB962C8B-B14F-4D97-AF65-F5344CB8AC3E}">
        <p14:creationId xmlns:p14="http://schemas.microsoft.com/office/powerpoint/2010/main" val="268696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F2BEA-EB47-4CEF-981C-CCFAC1AEE388}" type="datetimeFigureOut">
              <a:rPr lang="en-GB" smtClean="0"/>
              <a:t>07/05/2024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6557B6-9F6F-4DE2-A35C-AEB7C69F5438}" type="slidenum">
              <a:rPr lang="en-GB" smtClean="0"/>
              <a:t>‹#›</a:t>
            </a:fld>
            <a:endParaRPr lang="en-GB"/>
          </a:p>
        </p:txBody>
      </p:sp>
    </p:spTree>
    <p:extLst>
      <p:ext uri="{BB962C8B-B14F-4D97-AF65-F5344CB8AC3E}">
        <p14:creationId xmlns:p14="http://schemas.microsoft.com/office/powerpoint/2010/main" val="331116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3F2BEA-EB47-4CEF-981C-CCFAC1AEE388}"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6557B6-9F6F-4DE2-A35C-AEB7C69F5438}" type="slidenum">
              <a:rPr lang="en-GB" smtClean="0"/>
              <a:t>‹#›</a:t>
            </a:fld>
            <a:endParaRPr lang="en-GB"/>
          </a:p>
        </p:txBody>
      </p:sp>
    </p:spTree>
    <p:extLst>
      <p:ext uri="{BB962C8B-B14F-4D97-AF65-F5344CB8AC3E}">
        <p14:creationId xmlns:p14="http://schemas.microsoft.com/office/powerpoint/2010/main" val="86720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3F2BEA-EB47-4CEF-981C-CCFAC1AEE388}"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6557B6-9F6F-4DE2-A35C-AEB7C69F5438}" type="slidenum">
              <a:rPr lang="en-GB" smtClean="0"/>
              <a:t>‹#›</a:t>
            </a:fld>
            <a:endParaRPr lang="en-GB"/>
          </a:p>
        </p:txBody>
      </p:sp>
    </p:spTree>
    <p:extLst>
      <p:ext uri="{BB962C8B-B14F-4D97-AF65-F5344CB8AC3E}">
        <p14:creationId xmlns:p14="http://schemas.microsoft.com/office/powerpoint/2010/main" val="263421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BB16AA-839B-4582-9F0D-8900680BEA90}" type="datetimeFigureOut">
              <a:rPr lang="en-GB" smtClean="0"/>
              <a:t>07/05/2024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9A9E96-79D8-448E-B777-7D1B4DAC73E9}" type="slidenum">
              <a:rPr lang="en-GB" smtClean="0"/>
              <a:t>‹#›</a:t>
            </a:fld>
            <a:endParaRPr lang="en-GB"/>
          </a:p>
        </p:txBody>
      </p:sp>
    </p:spTree>
    <p:extLst>
      <p:ext uri="{BB962C8B-B14F-4D97-AF65-F5344CB8AC3E}">
        <p14:creationId xmlns:p14="http://schemas.microsoft.com/office/powerpoint/2010/main" val="719049075"/>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BB16AA-839B-4582-9F0D-8900680BEA90}" type="datetimeFigureOut">
              <a:rPr lang="en-GB" smtClean="0"/>
              <a:t>07/05/2024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9A9E96-79D8-448E-B777-7D1B4DAC73E9}" type="slidenum">
              <a:rPr lang="en-GB" smtClean="0"/>
              <a:t>‹#›</a:t>
            </a:fld>
            <a:endParaRPr lang="en-GB"/>
          </a:p>
        </p:txBody>
      </p:sp>
    </p:spTree>
    <p:extLst>
      <p:ext uri="{BB962C8B-B14F-4D97-AF65-F5344CB8AC3E}">
        <p14:creationId xmlns:p14="http://schemas.microsoft.com/office/powerpoint/2010/main" val="2246568773"/>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ministry-to-children.com/lesson-knowing-jesus-hear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7D28D5-2830-4699-9110-5927E73EB5DF}"/>
              </a:ext>
            </a:extLst>
          </p:cNvPr>
          <p:cNvSpPr>
            <a:spLocks noGrp="1"/>
          </p:cNvSpPr>
          <p:nvPr>
            <p:ph type="ctrTitle"/>
          </p:nvPr>
        </p:nvSpPr>
        <p:spPr>
          <a:xfrm>
            <a:off x="4974337" y="1265314"/>
            <a:ext cx="4299666" cy="3249131"/>
          </a:xfrm>
        </p:spPr>
        <p:txBody>
          <a:bodyPr>
            <a:normAutofit/>
          </a:bodyPr>
          <a:lstStyle/>
          <a:p>
            <a:pPr algn="l"/>
            <a:r>
              <a:rPr lang="en-US" dirty="0">
                <a:solidFill>
                  <a:schemeClr val="accent2">
                    <a:lumMod val="75000"/>
                  </a:schemeClr>
                </a:solidFill>
              </a:rPr>
              <a:t>Sensory Processing Difficulties</a:t>
            </a:r>
            <a:endParaRPr lang="en-GB" dirty="0">
              <a:solidFill>
                <a:schemeClr val="accent2">
                  <a:lumMod val="75000"/>
                </a:schemeClr>
              </a:solidFill>
            </a:endParaRPr>
          </a:p>
        </p:txBody>
      </p:sp>
      <p:sp>
        <p:nvSpPr>
          <p:cNvPr id="4" name="Subtitle 3">
            <a:extLst>
              <a:ext uri="{FF2B5EF4-FFF2-40B4-BE49-F238E27FC236}">
                <a16:creationId xmlns:a16="http://schemas.microsoft.com/office/drawing/2014/main" id="{4BB3A43C-BB32-4CFE-A9A0-B9CB60BC553B}"/>
              </a:ext>
            </a:extLst>
          </p:cNvPr>
          <p:cNvSpPr>
            <a:spLocks noGrp="1"/>
          </p:cNvSpPr>
          <p:nvPr>
            <p:ph type="subTitle" idx="1"/>
          </p:nvPr>
        </p:nvSpPr>
        <p:spPr>
          <a:xfrm>
            <a:off x="4974335" y="4514446"/>
            <a:ext cx="4693447" cy="1845714"/>
          </a:xfrm>
        </p:spPr>
        <p:txBody>
          <a:bodyPr>
            <a:normAutofit/>
          </a:bodyPr>
          <a:lstStyle/>
          <a:p>
            <a:pPr algn="l">
              <a:lnSpc>
                <a:spcPct val="90000"/>
              </a:lnSpc>
            </a:pPr>
            <a:endParaRPr lang="en-GB" sz="1100" dirty="0"/>
          </a:p>
          <a:p>
            <a:pPr algn="l">
              <a:lnSpc>
                <a:spcPct val="90000"/>
              </a:lnSpc>
            </a:pPr>
            <a:r>
              <a:rPr lang="en-GB" sz="2400" dirty="0">
                <a:solidFill>
                  <a:schemeClr val="tx1">
                    <a:lumMod val="65000"/>
                    <a:lumOff val="35000"/>
                  </a:schemeClr>
                </a:solidFill>
              </a:rPr>
              <a:t>Catherine Glynn</a:t>
            </a:r>
          </a:p>
          <a:p>
            <a:pPr algn="l">
              <a:lnSpc>
                <a:spcPct val="90000"/>
              </a:lnSpc>
            </a:pPr>
            <a:r>
              <a:rPr lang="en-GB" sz="2400" dirty="0">
                <a:solidFill>
                  <a:schemeClr val="tx1">
                    <a:lumMod val="65000"/>
                    <a:lumOff val="35000"/>
                  </a:schemeClr>
                </a:solidFill>
              </a:rPr>
              <a:t>Occupational Therapist</a:t>
            </a:r>
          </a:p>
          <a:p>
            <a:pPr algn="l">
              <a:lnSpc>
                <a:spcPct val="90000"/>
              </a:lnSpc>
            </a:pPr>
            <a:endParaRPr lang="en-GB" sz="2400" dirty="0">
              <a:solidFill>
                <a:schemeClr val="tx1">
                  <a:lumMod val="65000"/>
                  <a:lumOff val="35000"/>
                </a:schemeClr>
              </a:solidFill>
            </a:endParaRPr>
          </a:p>
        </p:txBody>
      </p:sp>
      <p:sp>
        <p:nvSpPr>
          <p:cNvPr id="25" name="Isosceles Triangle 24">
            <a:extLst>
              <a:ext uri="{FF2B5EF4-FFF2-40B4-BE49-F238E27FC236}">
                <a16:creationId xmlns:a16="http://schemas.microsoft.com/office/drawing/2014/main" id="{5A7802B6-FF37-40CF-A7E2-6F2A0D9A9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38777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4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4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5E2F601-618C-4EB3-8C1F-28392F0F5820}"/>
              </a:ext>
            </a:extLst>
          </p:cNvPr>
          <p:cNvSpPr>
            <a:spLocks noGrp="1"/>
          </p:cNvSpPr>
          <p:nvPr>
            <p:ph type="title"/>
          </p:nvPr>
        </p:nvSpPr>
        <p:spPr>
          <a:xfrm>
            <a:off x="677334" y="397620"/>
            <a:ext cx="8596668" cy="956186"/>
          </a:xfrm>
        </p:spPr>
        <p:txBody>
          <a:bodyPr>
            <a:normAutofit fontScale="90000"/>
          </a:bodyPr>
          <a:lstStyle/>
          <a:p>
            <a:r>
              <a:rPr lang="en-GB" altLang="en-US" dirty="0">
                <a:solidFill>
                  <a:srgbClr val="90C226"/>
                </a:solidFill>
                <a:latin typeface="Trebuchet MS" panose="020B0603020202020204"/>
              </a:rPr>
              <a:t>PROPRIOCEPTION - </a:t>
            </a:r>
            <a:r>
              <a:rPr kumimoji="0" lang="en-US" sz="3600" b="0" i="0" u="none" strike="noStrike" kern="1200" cap="none" spc="0" normalizeH="0" baseline="0" noProof="0" dirty="0">
                <a:ln>
                  <a:noFill/>
                </a:ln>
                <a:solidFill>
                  <a:srgbClr val="90C226"/>
                </a:solidFill>
                <a:effectLst/>
                <a:uLnTx/>
                <a:uFillTx/>
                <a:latin typeface="Trebuchet MS" panose="020B0603020202020204"/>
                <a:ea typeface="+mj-ea"/>
                <a:cs typeface="+mj-cs"/>
              </a:rPr>
              <a:t>What can we do to help? </a:t>
            </a:r>
            <a:endParaRPr lang="en-GB" altLang="en-US" sz="4000" dirty="0">
              <a:solidFill>
                <a:schemeClr val="accent2">
                  <a:lumMod val="75000"/>
                </a:schemeClr>
              </a:solidFill>
            </a:endParaRPr>
          </a:p>
        </p:txBody>
      </p:sp>
      <p:sp>
        <p:nvSpPr>
          <p:cNvPr id="32771" name="Content Placeholder 2">
            <a:extLst>
              <a:ext uri="{FF2B5EF4-FFF2-40B4-BE49-F238E27FC236}">
                <a16:creationId xmlns:a16="http://schemas.microsoft.com/office/drawing/2014/main" id="{69B5A957-C6C3-4790-9069-B236B9C80D2B}"/>
              </a:ext>
            </a:extLst>
          </p:cNvPr>
          <p:cNvSpPr>
            <a:spLocks noGrp="1"/>
          </p:cNvSpPr>
          <p:nvPr>
            <p:ph sz="half" idx="1"/>
          </p:nvPr>
        </p:nvSpPr>
        <p:spPr>
          <a:xfrm>
            <a:off x="628748" y="1184046"/>
            <a:ext cx="4184035" cy="3880772"/>
          </a:xfrm>
        </p:spPr>
        <p:txBody>
          <a:bodyPr>
            <a:normAutofit lnSpcReduction="10000"/>
          </a:bodyPr>
          <a:lstStyle/>
          <a:p>
            <a:r>
              <a:rPr lang="en-GB" altLang="en-US" sz="2000" dirty="0"/>
              <a:t>Physical activities are great to add intensity to a ‘sensory diet’</a:t>
            </a:r>
          </a:p>
          <a:p>
            <a:r>
              <a:rPr lang="en-GB" altLang="en-US" sz="2000" dirty="0"/>
              <a:t>‘Heavy work’ activities using a lot of muscle power may improve attention and support a more centred, organised and confident feeling</a:t>
            </a:r>
          </a:p>
          <a:p>
            <a:r>
              <a:rPr lang="en-GB" altLang="en-US" sz="2000" dirty="0"/>
              <a:t>If over excited, heavy work calms </a:t>
            </a:r>
          </a:p>
          <a:p>
            <a:r>
              <a:rPr lang="en-GB" altLang="en-US" sz="2000" dirty="0"/>
              <a:t>Feeling ‘sluggish’, heavy work alerts</a:t>
            </a:r>
          </a:p>
        </p:txBody>
      </p:sp>
      <p:sp>
        <p:nvSpPr>
          <p:cNvPr id="32772" name="Content Placeholder 3">
            <a:extLst>
              <a:ext uri="{FF2B5EF4-FFF2-40B4-BE49-F238E27FC236}">
                <a16:creationId xmlns:a16="http://schemas.microsoft.com/office/drawing/2014/main" id="{4235B2B8-E54E-4844-A1A7-739DE1ACEA80}"/>
              </a:ext>
            </a:extLst>
          </p:cNvPr>
          <p:cNvSpPr>
            <a:spLocks noGrp="1"/>
          </p:cNvSpPr>
          <p:nvPr>
            <p:ph sz="half" idx="2"/>
          </p:nvPr>
        </p:nvSpPr>
        <p:spPr>
          <a:xfrm>
            <a:off x="5527903" y="4011107"/>
            <a:ext cx="4184034" cy="2767012"/>
          </a:xfrm>
        </p:spPr>
        <p:txBody>
          <a:bodyPr>
            <a:normAutofit lnSpcReduction="10000"/>
          </a:bodyPr>
          <a:lstStyle/>
          <a:p>
            <a:r>
              <a:rPr lang="en-GB" altLang="en-US" dirty="0"/>
              <a:t>Try these activities:</a:t>
            </a:r>
          </a:p>
          <a:p>
            <a:pPr lvl="1"/>
            <a:r>
              <a:rPr lang="en-GB" altLang="en-US" dirty="0"/>
              <a:t>Walking/Running</a:t>
            </a:r>
          </a:p>
          <a:p>
            <a:pPr lvl="1"/>
            <a:r>
              <a:rPr lang="en-GB" altLang="en-US" dirty="0"/>
              <a:t>Stretching – using a resistance band</a:t>
            </a:r>
          </a:p>
          <a:p>
            <a:pPr lvl="1"/>
            <a:r>
              <a:rPr lang="en-GB" altLang="en-US" dirty="0"/>
              <a:t>Wearing a heavy Back Pack (no more than 10% body weight)</a:t>
            </a:r>
          </a:p>
          <a:p>
            <a:pPr lvl="1"/>
            <a:r>
              <a:rPr lang="en-GB" altLang="en-US" dirty="0"/>
              <a:t>Pushing Shopping Trolley</a:t>
            </a:r>
          </a:p>
          <a:p>
            <a:pPr lvl="1"/>
            <a:r>
              <a:rPr lang="en-GB" altLang="en-US" dirty="0"/>
              <a:t>Carrying the shopping</a:t>
            </a:r>
          </a:p>
          <a:p>
            <a:pPr lvl="1"/>
            <a:r>
              <a:rPr lang="en-GB" altLang="en-US" dirty="0"/>
              <a:t>Weighted Items </a:t>
            </a:r>
          </a:p>
        </p:txBody>
      </p:sp>
      <p:pic>
        <p:nvPicPr>
          <p:cNvPr id="3" name="Picture 2">
            <a:extLst>
              <a:ext uri="{FF2B5EF4-FFF2-40B4-BE49-F238E27FC236}">
                <a16:creationId xmlns:a16="http://schemas.microsoft.com/office/drawing/2014/main" id="{57709AD3-F11E-1049-747C-C97C5C5C5D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8924" y="1309725"/>
            <a:ext cx="3571709" cy="2381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83A79D4F-FE94-68B1-B851-E30730798A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9598" y="4646369"/>
            <a:ext cx="2842333" cy="2131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5FCA-F241-1477-0BCF-B00709DA44E9}"/>
              </a:ext>
            </a:extLst>
          </p:cNvPr>
          <p:cNvSpPr>
            <a:spLocks noGrp="1"/>
          </p:cNvSpPr>
          <p:nvPr>
            <p:ph type="title"/>
          </p:nvPr>
        </p:nvSpPr>
        <p:spPr>
          <a:xfrm>
            <a:off x="677334" y="609600"/>
            <a:ext cx="4018953" cy="859627"/>
          </a:xfrm>
        </p:spPr>
        <p:txBody>
          <a:bodyPr>
            <a:normAutofit/>
          </a:bodyPr>
          <a:lstStyle/>
          <a:p>
            <a:r>
              <a:rPr lang="en-GB" sz="4000" dirty="0">
                <a:solidFill>
                  <a:schemeClr val="accent2">
                    <a:lumMod val="50000"/>
                  </a:schemeClr>
                </a:solidFill>
              </a:rPr>
              <a:t>INTEROCEPTION</a:t>
            </a:r>
          </a:p>
        </p:txBody>
      </p:sp>
      <p:sp>
        <p:nvSpPr>
          <p:cNvPr id="3" name="Text Placeholder 2">
            <a:extLst>
              <a:ext uri="{FF2B5EF4-FFF2-40B4-BE49-F238E27FC236}">
                <a16:creationId xmlns:a16="http://schemas.microsoft.com/office/drawing/2014/main" id="{05D53AF3-3F9F-F2D0-1883-F596AD58C141}"/>
              </a:ext>
            </a:extLst>
          </p:cNvPr>
          <p:cNvSpPr>
            <a:spLocks noGrp="1"/>
          </p:cNvSpPr>
          <p:nvPr>
            <p:ph type="body" idx="1"/>
          </p:nvPr>
        </p:nvSpPr>
        <p:spPr>
          <a:xfrm>
            <a:off x="675744" y="1815105"/>
            <a:ext cx="4185623" cy="576262"/>
          </a:xfrm>
        </p:spPr>
        <p:txBody>
          <a:bodyPr/>
          <a:lstStyle/>
          <a:p>
            <a:r>
              <a:rPr lang="en-GB" dirty="0"/>
              <a:t>WHAT IS IT?</a:t>
            </a:r>
          </a:p>
        </p:txBody>
      </p:sp>
      <p:sp>
        <p:nvSpPr>
          <p:cNvPr id="4" name="Content Placeholder 3">
            <a:extLst>
              <a:ext uri="{FF2B5EF4-FFF2-40B4-BE49-F238E27FC236}">
                <a16:creationId xmlns:a16="http://schemas.microsoft.com/office/drawing/2014/main" id="{8168F595-68C5-56F1-8501-C90CB11FA835}"/>
              </a:ext>
            </a:extLst>
          </p:cNvPr>
          <p:cNvSpPr>
            <a:spLocks noGrp="1"/>
          </p:cNvSpPr>
          <p:nvPr>
            <p:ph sz="half" idx="2"/>
          </p:nvPr>
        </p:nvSpPr>
        <p:spPr>
          <a:xfrm>
            <a:off x="675744" y="2391367"/>
            <a:ext cx="4185623" cy="2163229"/>
          </a:xfrm>
        </p:spPr>
        <p:txBody>
          <a:bodyPr>
            <a:normAutofit/>
          </a:bodyPr>
          <a:lstStyle/>
          <a:p>
            <a:r>
              <a:rPr lang="en-GB" dirty="0"/>
              <a:t>Internal messages to inform us of:</a:t>
            </a:r>
          </a:p>
          <a:p>
            <a:r>
              <a:rPr lang="en-GB" dirty="0"/>
              <a:t>Temperature</a:t>
            </a:r>
          </a:p>
          <a:p>
            <a:r>
              <a:rPr lang="en-GB" dirty="0"/>
              <a:t>Hunger</a:t>
            </a:r>
          </a:p>
          <a:p>
            <a:r>
              <a:rPr lang="en-GB" dirty="0"/>
              <a:t>Thirst</a:t>
            </a:r>
          </a:p>
          <a:p>
            <a:r>
              <a:rPr lang="en-GB" dirty="0"/>
              <a:t>Toileting</a:t>
            </a:r>
          </a:p>
        </p:txBody>
      </p:sp>
      <p:sp>
        <p:nvSpPr>
          <p:cNvPr id="5" name="Text Placeholder 4">
            <a:extLst>
              <a:ext uri="{FF2B5EF4-FFF2-40B4-BE49-F238E27FC236}">
                <a16:creationId xmlns:a16="http://schemas.microsoft.com/office/drawing/2014/main" id="{2CF5A80F-6EC8-FD58-DA5E-2BB025B1A60E}"/>
              </a:ext>
            </a:extLst>
          </p:cNvPr>
          <p:cNvSpPr>
            <a:spLocks noGrp="1"/>
          </p:cNvSpPr>
          <p:nvPr>
            <p:ph type="body" sz="quarter" idx="3"/>
          </p:nvPr>
        </p:nvSpPr>
        <p:spPr>
          <a:xfrm>
            <a:off x="5088383" y="2576697"/>
            <a:ext cx="4185618" cy="576262"/>
          </a:xfrm>
        </p:spPr>
        <p:txBody>
          <a:bodyPr/>
          <a:lstStyle/>
          <a:p>
            <a:r>
              <a:rPr lang="en-GB" dirty="0"/>
              <a:t>WHAT DO WE SEE?</a:t>
            </a:r>
          </a:p>
        </p:txBody>
      </p:sp>
      <p:sp>
        <p:nvSpPr>
          <p:cNvPr id="6" name="Content Placeholder 5">
            <a:extLst>
              <a:ext uri="{FF2B5EF4-FFF2-40B4-BE49-F238E27FC236}">
                <a16:creationId xmlns:a16="http://schemas.microsoft.com/office/drawing/2014/main" id="{134B6959-88CA-11F9-CED1-6170C12CBFF1}"/>
              </a:ext>
            </a:extLst>
          </p:cNvPr>
          <p:cNvSpPr>
            <a:spLocks noGrp="1"/>
          </p:cNvSpPr>
          <p:nvPr>
            <p:ph sz="quarter" idx="4"/>
          </p:nvPr>
        </p:nvSpPr>
        <p:spPr>
          <a:xfrm>
            <a:off x="5088383" y="3167005"/>
            <a:ext cx="4185617" cy="3304117"/>
          </a:xfrm>
        </p:spPr>
        <p:txBody>
          <a:bodyPr>
            <a:normAutofit/>
          </a:bodyPr>
          <a:lstStyle/>
          <a:p>
            <a:r>
              <a:rPr lang="en-GB" dirty="0"/>
              <a:t>Not knowing when we are hungry</a:t>
            </a:r>
          </a:p>
          <a:p>
            <a:r>
              <a:rPr lang="en-GB" dirty="0"/>
              <a:t>Not knowing when we are full</a:t>
            </a:r>
          </a:p>
          <a:p>
            <a:r>
              <a:rPr lang="en-GB" dirty="0"/>
              <a:t>Not knowing when we are thirsty</a:t>
            </a:r>
          </a:p>
          <a:p>
            <a:r>
              <a:rPr lang="en-GB" dirty="0"/>
              <a:t>Not knowing when we need the toilet</a:t>
            </a:r>
          </a:p>
          <a:p>
            <a:r>
              <a:rPr lang="en-GB" dirty="0"/>
              <a:t>Not knowing when we are too hot or too cold</a:t>
            </a:r>
          </a:p>
          <a:p>
            <a:pPr marL="0" indent="0">
              <a:buNone/>
            </a:pPr>
            <a:endParaRPr lang="en-GB" dirty="0"/>
          </a:p>
          <a:p>
            <a:endParaRPr lang="en-GB" dirty="0"/>
          </a:p>
        </p:txBody>
      </p:sp>
      <p:pic>
        <p:nvPicPr>
          <p:cNvPr id="8" name="Picture 7">
            <a:extLst>
              <a:ext uri="{FF2B5EF4-FFF2-40B4-BE49-F238E27FC236}">
                <a16:creationId xmlns:a16="http://schemas.microsoft.com/office/drawing/2014/main" id="{4C7A4533-5941-E7AD-7120-042DD3BEBA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32622" y="3429001"/>
            <a:ext cx="2428746" cy="304807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D20CCC4-658F-DBD9-23E4-B32DDC80640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79081" y="105017"/>
            <a:ext cx="2389712" cy="2188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056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C5CF-70D6-0FD3-DA9D-80B7C1DCCF63}"/>
              </a:ext>
            </a:extLst>
          </p:cNvPr>
          <p:cNvSpPr>
            <a:spLocks noGrp="1"/>
          </p:cNvSpPr>
          <p:nvPr>
            <p:ph type="title"/>
          </p:nvPr>
        </p:nvSpPr>
        <p:spPr>
          <a:xfrm>
            <a:off x="677334" y="609600"/>
            <a:ext cx="9779430" cy="1320800"/>
          </a:xfrm>
        </p:spPr>
        <p:txBody>
          <a:bodyPr/>
          <a:lstStyle/>
          <a:p>
            <a:r>
              <a:rPr kumimoji="0" lang="en-GB" sz="3600" b="0" i="0" u="none" strike="noStrike" kern="1200" cap="none" spc="0" normalizeH="0" baseline="0" noProof="0" dirty="0">
                <a:ln>
                  <a:noFill/>
                </a:ln>
                <a:solidFill>
                  <a:srgbClr val="90C226"/>
                </a:solidFill>
                <a:effectLst/>
                <a:uLnTx/>
                <a:uFillTx/>
                <a:latin typeface="Trebuchet MS" panose="020B0603020202020204"/>
                <a:ea typeface="+mj-ea"/>
                <a:cs typeface="+mj-cs"/>
              </a:rPr>
              <a:t>INTEROCEPTION- What can we do to help? </a:t>
            </a:r>
            <a:endParaRPr lang="en-GB" dirty="0">
              <a:solidFill>
                <a:schemeClr val="accent2">
                  <a:lumMod val="75000"/>
                </a:schemeClr>
              </a:solidFill>
            </a:endParaRPr>
          </a:p>
        </p:txBody>
      </p:sp>
      <p:sp>
        <p:nvSpPr>
          <p:cNvPr id="3" name="Content Placeholder 2">
            <a:extLst>
              <a:ext uri="{FF2B5EF4-FFF2-40B4-BE49-F238E27FC236}">
                <a16:creationId xmlns:a16="http://schemas.microsoft.com/office/drawing/2014/main" id="{EDE43787-9E9B-A686-13F8-C9EEA4350983}"/>
              </a:ext>
            </a:extLst>
          </p:cNvPr>
          <p:cNvSpPr>
            <a:spLocks noGrp="1"/>
          </p:cNvSpPr>
          <p:nvPr>
            <p:ph idx="1"/>
          </p:nvPr>
        </p:nvSpPr>
        <p:spPr/>
        <p:txBody>
          <a:bodyPr/>
          <a:lstStyle/>
          <a:p>
            <a:r>
              <a:rPr lang="en-GB" dirty="0"/>
              <a:t>Draw attention to and describe how your own body is feeling e.g. “I feel hungry because I can feel my tummy rumbling” and point to your tummy</a:t>
            </a:r>
          </a:p>
          <a:p>
            <a:r>
              <a:rPr lang="en-GB" dirty="0"/>
              <a:t>Use activities that cause a change in body state to intensify interoceptive feelings and then discuss it as it is happening. </a:t>
            </a:r>
            <a:r>
              <a:rPr lang="en-GB" dirty="0" err="1"/>
              <a:t>E.g</a:t>
            </a:r>
            <a:r>
              <a:rPr lang="en-GB" dirty="0"/>
              <a:t> before and during a PE lesson</a:t>
            </a:r>
          </a:p>
          <a:p>
            <a:r>
              <a:rPr lang="en-GB" dirty="0"/>
              <a:t>Mindfulness sessions focusing on body functions – breathing exercises, heart rate</a:t>
            </a:r>
          </a:p>
        </p:txBody>
      </p:sp>
      <p:pic>
        <p:nvPicPr>
          <p:cNvPr id="3074" name="Picture 2" descr="Ask a Nutritionist: Am I Hungry, or Am I Just Bored? – Huel">
            <a:extLst>
              <a:ext uri="{FF2B5EF4-FFF2-40B4-BE49-F238E27FC236}">
                <a16:creationId xmlns:a16="http://schemas.microsoft.com/office/drawing/2014/main" id="{8D5E799F-CFF0-ADF6-AB20-C9716458C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111" y="433993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Importance Of Teaching Our Children Mindfulness - Building Blocks  Therapy">
            <a:extLst>
              <a:ext uri="{FF2B5EF4-FFF2-40B4-BE49-F238E27FC236}">
                <a16:creationId xmlns:a16="http://schemas.microsoft.com/office/drawing/2014/main" id="{AB8B5298-4200-F653-A941-2E109B8DB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903" y="4632035"/>
            <a:ext cx="3534641" cy="197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89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A114-44C7-B488-9520-B5DF0AD459B0}"/>
              </a:ext>
            </a:extLst>
          </p:cNvPr>
          <p:cNvSpPr>
            <a:spLocks noGrp="1"/>
          </p:cNvSpPr>
          <p:nvPr>
            <p:ph type="title"/>
          </p:nvPr>
        </p:nvSpPr>
        <p:spPr>
          <a:xfrm>
            <a:off x="421474" y="703620"/>
            <a:ext cx="4347427" cy="979503"/>
          </a:xfrm>
        </p:spPr>
        <p:txBody>
          <a:bodyPr>
            <a:normAutofit/>
          </a:bodyPr>
          <a:lstStyle/>
          <a:p>
            <a:r>
              <a:rPr lang="en-GB" sz="4000" dirty="0">
                <a:solidFill>
                  <a:schemeClr val="accent2">
                    <a:lumMod val="50000"/>
                  </a:schemeClr>
                </a:solidFill>
              </a:rPr>
              <a:t>TACTILE (TOUCH)</a:t>
            </a:r>
          </a:p>
        </p:txBody>
      </p:sp>
      <p:sp>
        <p:nvSpPr>
          <p:cNvPr id="3" name="Text Placeholder 2">
            <a:extLst>
              <a:ext uri="{FF2B5EF4-FFF2-40B4-BE49-F238E27FC236}">
                <a16:creationId xmlns:a16="http://schemas.microsoft.com/office/drawing/2014/main" id="{B3426D45-92C7-D68E-01F7-06CDAD774273}"/>
              </a:ext>
            </a:extLst>
          </p:cNvPr>
          <p:cNvSpPr>
            <a:spLocks noGrp="1"/>
          </p:cNvSpPr>
          <p:nvPr>
            <p:ph type="body" idx="1"/>
          </p:nvPr>
        </p:nvSpPr>
        <p:spPr>
          <a:xfrm>
            <a:off x="507604" y="1917610"/>
            <a:ext cx="4185623" cy="576262"/>
          </a:xfrm>
        </p:spPr>
        <p:txBody>
          <a:bodyPr/>
          <a:lstStyle/>
          <a:p>
            <a:r>
              <a:rPr lang="en-GB" dirty="0"/>
              <a:t>WHAT IS IT?</a:t>
            </a:r>
          </a:p>
        </p:txBody>
      </p:sp>
      <p:sp>
        <p:nvSpPr>
          <p:cNvPr id="4" name="Content Placeholder 3">
            <a:extLst>
              <a:ext uri="{FF2B5EF4-FFF2-40B4-BE49-F238E27FC236}">
                <a16:creationId xmlns:a16="http://schemas.microsoft.com/office/drawing/2014/main" id="{E95E794D-D4EB-3317-B2E9-9DFF01527634}"/>
              </a:ext>
            </a:extLst>
          </p:cNvPr>
          <p:cNvSpPr>
            <a:spLocks noGrp="1"/>
          </p:cNvSpPr>
          <p:nvPr>
            <p:ph sz="half" idx="2"/>
          </p:nvPr>
        </p:nvSpPr>
        <p:spPr>
          <a:xfrm>
            <a:off x="502377" y="2587230"/>
            <a:ext cx="4185623" cy="3304117"/>
          </a:xfrm>
        </p:spPr>
        <p:txBody>
          <a:bodyPr>
            <a:normAutofit fontScale="62500" lnSpcReduction="20000"/>
          </a:bodyPr>
          <a:lstStyle/>
          <a:p>
            <a:r>
              <a:rPr lang="en-GB" dirty="0"/>
              <a:t>Skin receptors covering our skin</a:t>
            </a:r>
          </a:p>
          <a:p>
            <a:r>
              <a:rPr lang="en-GB" dirty="0"/>
              <a:t>Light and firm touch – Pressure</a:t>
            </a:r>
          </a:p>
          <a:p>
            <a:r>
              <a:rPr lang="en-GB" dirty="0"/>
              <a:t>Pain</a:t>
            </a:r>
          </a:p>
          <a:p>
            <a:r>
              <a:rPr lang="en-GB" dirty="0"/>
              <a:t>Temperature</a:t>
            </a:r>
          </a:p>
          <a:p>
            <a:r>
              <a:rPr lang="en-GB" dirty="0"/>
              <a:t>Finding objects by touch alone</a:t>
            </a:r>
          </a:p>
        </p:txBody>
      </p:sp>
      <p:sp>
        <p:nvSpPr>
          <p:cNvPr id="5" name="Text Placeholder 4">
            <a:extLst>
              <a:ext uri="{FF2B5EF4-FFF2-40B4-BE49-F238E27FC236}">
                <a16:creationId xmlns:a16="http://schemas.microsoft.com/office/drawing/2014/main" id="{0927DE84-E85A-B8D0-B46F-D730EA38E37E}"/>
              </a:ext>
            </a:extLst>
          </p:cNvPr>
          <p:cNvSpPr>
            <a:spLocks noGrp="1"/>
          </p:cNvSpPr>
          <p:nvPr>
            <p:ph type="body" sz="quarter" idx="3"/>
          </p:nvPr>
        </p:nvSpPr>
        <p:spPr>
          <a:xfrm>
            <a:off x="5088383" y="3463378"/>
            <a:ext cx="4185618" cy="576262"/>
          </a:xfrm>
        </p:spPr>
        <p:txBody>
          <a:bodyPr/>
          <a:lstStyle/>
          <a:p>
            <a:r>
              <a:rPr lang="en-GB" dirty="0"/>
              <a:t>WHAT DO WE SEE?</a:t>
            </a:r>
          </a:p>
        </p:txBody>
      </p:sp>
      <p:sp>
        <p:nvSpPr>
          <p:cNvPr id="6" name="Content Placeholder 5">
            <a:extLst>
              <a:ext uri="{FF2B5EF4-FFF2-40B4-BE49-F238E27FC236}">
                <a16:creationId xmlns:a16="http://schemas.microsoft.com/office/drawing/2014/main" id="{48919EB1-AAA5-BE08-CFD7-A4C8E1FC75CD}"/>
              </a:ext>
            </a:extLst>
          </p:cNvPr>
          <p:cNvSpPr>
            <a:spLocks noGrp="1"/>
          </p:cNvSpPr>
          <p:nvPr>
            <p:ph sz="quarter" idx="4"/>
          </p:nvPr>
        </p:nvSpPr>
        <p:spPr>
          <a:xfrm>
            <a:off x="5088384" y="4121659"/>
            <a:ext cx="4185617" cy="2456300"/>
          </a:xfrm>
        </p:spPr>
        <p:txBody>
          <a:bodyPr>
            <a:normAutofit fontScale="62500" lnSpcReduction="20000"/>
          </a:bodyPr>
          <a:lstStyle/>
          <a:p>
            <a:r>
              <a:rPr lang="en-GB" dirty="0"/>
              <a:t>Touch Sensitivity</a:t>
            </a:r>
          </a:p>
          <a:p>
            <a:r>
              <a:rPr lang="en-GB" dirty="0"/>
              <a:t>Bathing – Showering difficulties</a:t>
            </a:r>
          </a:p>
          <a:p>
            <a:r>
              <a:rPr lang="en-GB" dirty="0"/>
              <a:t>Clothes feel uncomfortable</a:t>
            </a:r>
          </a:p>
          <a:p>
            <a:r>
              <a:rPr lang="en-GB" dirty="0"/>
              <a:t>Fear of unexpected Touch</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GB" dirty="0"/>
              <a:t>Child lashing out and pushing others without apparent reason</a:t>
            </a:r>
          </a:p>
          <a:p>
            <a:r>
              <a:rPr lang="en-GB" dirty="0"/>
              <a:t>Unable to tolerate personal care – hair brushing – nail cutting</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GB" dirty="0"/>
              <a:t>Touching people and objects constantly</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GB" dirty="0"/>
              <a:t>Difficulty finding things in your pocket without looking</a:t>
            </a:r>
          </a:p>
          <a:p>
            <a:endParaRPr lang="en-GB" dirty="0"/>
          </a:p>
          <a:p>
            <a:endParaRPr lang="en-GB" dirty="0"/>
          </a:p>
          <a:p>
            <a:endParaRPr lang="en-GB" dirty="0"/>
          </a:p>
        </p:txBody>
      </p:sp>
      <p:pic>
        <p:nvPicPr>
          <p:cNvPr id="8" name="Picture 7">
            <a:extLst>
              <a:ext uri="{FF2B5EF4-FFF2-40B4-BE49-F238E27FC236}">
                <a16:creationId xmlns:a16="http://schemas.microsoft.com/office/drawing/2014/main" id="{79C257DE-57E5-C921-62DD-A695654626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8383" y="245024"/>
            <a:ext cx="4986384" cy="28123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129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D7AFD42-F185-44E3-9DCE-E7DDC604A8B5}"/>
              </a:ext>
            </a:extLst>
          </p:cNvPr>
          <p:cNvSpPr>
            <a:spLocks noGrp="1" noChangeArrowheads="1"/>
          </p:cNvSpPr>
          <p:nvPr>
            <p:ph type="title"/>
          </p:nvPr>
        </p:nvSpPr>
        <p:spPr>
          <a:xfrm>
            <a:off x="448734" y="485022"/>
            <a:ext cx="8493299" cy="819705"/>
          </a:xfrm>
        </p:spPr>
        <p:txBody>
          <a:bodyPr>
            <a:normAutofit fontScale="90000"/>
          </a:bodyPr>
          <a:lstStyle/>
          <a:p>
            <a:pPr algn="ctr" eaLnBrk="1" hangingPunct="1"/>
            <a:r>
              <a:rPr kumimoji="0" lang="en-US" sz="3600" b="0" i="0" u="none" strike="noStrike" kern="1200" cap="none" spc="0" normalizeH="0" baseline="0" noProof="0" dirty="0">
                <a:ln>
                  <a:noFill/>
                </a:ln>
                <a:solidFill>
                  <a:srgbClr val="90C226"/>
                </a:solidFill>
                <a:effectLst/>
                <a:uLnTx/>
                <a:uFillTx/>
                <a:latin typeface="Trebuchet MS" panose="020B0603020202020204"/>
                <a:ea typeface="+mj-ea"/>
                <a:cs typeface="+mj-cs"/>
              </a:rPr>
              <a:t>TOUCH - What can we do to help? </a:t>
            </a:r>
            <a:r>
              <a:rPr lang="en-GB" altLang="en-US" sz="4000" dirty="0">
                <a:solidFill>
                  <a:schemeClr val="accent2">
                    <a:lumMod val="75000"/>
                  </a:schemeClr>
                </a:solidFill>
                <a:cs typeface="Arial" panose="020B0604020202020204" pitchFamily="34" charset="0"/>
              </a:rPr>
              <a:t/>
            </a:r>
            <a:br>
              <a:rPr lang="en-GB" altLang="en-US" sz="4000" dirty="0">
                <a:solidFill>
                  <a:schemeClr val="accent2">
                    <a:lumMod val="75000"/>
                  </a:schemeClr>
                </a:solidFill>
                <a:cs typeface="Arial" panose="020B0604020202020204" pitchFamily="34" charset="0"/>
              </a:rPr>
            </a:br>
            <a:endParaRPr lang="en-GB" altLang="en-US" sz="4000" dirty="0">
              <a:solidFill>
                <a:schemeClr val="accent2">
                  <a:lumMod val="75000"/>
                </a:schemeClr>
              </a:solidFill>
              <a:cs typeface="Arial" panose="020B0604020202020204" pitchFamily="34" charset="0"/>
            </a:endParaRPr>
          </a:p>
        </p:txBody>
      </p:sp>
      <p:sp>
        <p:nvSpPr>
          <p:cNvPr id="29699" name="Content Placeholder 1">
            <a:extLst>
              <a:ext uri="{FF2B5EF4-FFF2-40B4-BE49-F238E27FC236}">
                <a16:creationId xmlns:a16="http://schemas.microsoft.com/office/drawing/2014/main" id="{1AD8BEFC-EF9B-4A67-8728-055E632F0EEA}"/>
              </a:ext>
            </a:extLst>
          </p:cNvPr>
          <p:cNvSpPr>
            <a:spLocks noGrp="1"/>
          </p:cNvSpPr>
          <p:nvPr>
            <p:ph sz="half" idx="1"/>
          </p:nvPr>
        </p:nvSpPr>
        <p:spPr>
          <a:xfrm>
            <a:off x="841864" y="3930026"/>
            <a:ext cx="4184035" cy="2997337"/>
          </a:xfrm>
        </p:spPr>
        <p:txBody>
          <a:bodyPr>
            <a:normAutofit fontScale="92500" lnSpcReduction="20000"/>
          </a:bodyPr>
          <a:lstStyle/>
          <a:p>
            <a:r>
              <a:rPr lang="en-GB" altLang="en-US" sz="2200" dirty="0"/>
              <a:t>Focusing:</a:t>
            </a:r>
          </a:p>
          <a:p>
            <a:pPr lvl="1"/>
            <a:r>
              <a:rPr lang="en-GB" altLang="en-US" sz="2000" dirty="0"/>
              <a:t>Many people have found it is helpful to have their hands engaged while concentrating</a:t>
            </a:r>
          </a:p>
          <a:p>
            <a:pPr lvl="1"/>
            <a:r>
              <a:rPr lang="en-GB" altLang="en-US" sz="2000" dirty="0"/>
              <a:t>Fidgeting with an object can help to stay focussed and quiet</a:t>
            </a:r>
          </a:p>
        </p:txBody>
      </p:sp>
      <p:sp>
        <p:nvSpPr>
          <p:cNvPr id="29700" name="Content Placeholder 2">
            <a:extLst>
              <a:ext uri="{FF2B5EF4-FFF2-40B4-BE49-F238E27FC236}">
                <a16:creationId xmlns:a16="http://schemas.microsoft.com/office/drawing/2014/main" id="{9792E6B9-964A-4877-81A3-DE7E552BB275}"/>
              </a:ext>
            </a:extLst>
          </p:cNvPr>
          <p:cNvSpPr>
            <a:spLocks noGrp="1"/>
          </p:cNvSpPr>
          <p:nvPr>
            <p:ph sz="half" idx="2"/>
          </p:nvPr>
        </p:nvSpPr>
        <p:spPr>
          <a:xfrm>
            <a:off x="5454438" y="1454950"/>
            <a:ext cx="3886200" cy="3472873"/>
          </a:xfrm>
        </p:spPr>
        <p:txBody>
          <a:bodyPr>
            <a:normAutofit fontScale="92500" lnSpcReduction="20000"/>
          </a:bodyPr>
          <a:lstStyle/>
          <a:p>
            <a:r>
              <a:rPr lang="en-GB" altLang="en-US" dirty="0"/>
              <a:t>Calming:</a:t>
            </a:r>
          </a:p>
          <a:p>
            <a:pPr lvl="1"/>
            <a:r>
              <a:rPr lang="en-GB" altLang="en-US" sz="1800" dirty="0"/>
              <a:t>Some people have a need for a little more space</a:t>
            </a:r>
          </a:p>
          <a:p>
            <a:pPr lvl="1"/>
            <a:r>
              <a:rPr lang="en-GB" altLang="en-US" sz="1800" dirty="0"/>
              <a:t>Body Brushing</a:t>
            </a:r>
          </a:p>
          <a:p>
            <a:pPr lvl="1"/>
            <a:r>
              <a:rPr lang="en-GB" sz="1800" dirty="0"/>
              <a:t>Tactile adventure bins – rice, water, sand, lentils</a:t>
            </a:r>
          </a:p>
          <a:p>
            <a:pPr lvl="1"/>
            <a:r>
              <a:rPr lang="en-GB" sz="1800" dirty="0"/>
              <a:t>Walk barefoot on sand, grass or textured carpets</a:t>
            </a:r>
          </a:p>
          <a:p>
            <a:pPr lvl="1"/>
            <a:r>
              <a:rPr lang="en-GB" sz="1800" dirty="0"/>
              <a:t>Smear glue and peel off when dry</a:t>
            </a:r>
          </a:p>
          <a:p>
            <a:pPr lvl="1" indent="-342900">
              <a:buClr>
                <a:srgbClr val="90C226"/>
              </a:buClr>
              <a:defRPr/>
            </a:pPr>
            <a:r>
              <a:rPr lang="en-GB" dirty="0"/>
              <a:t>Heavy pressure options- weighted lap pad</a:t>
            </a:r>
          </a:p>
          <a:p>
            <a:pPr lvl="1"/>
            <a:endParaRPr lang="en-GB" sz="1800" dirty="0">
              <a:effectLst/>
              <a:ea typeface="Times New Roman" panose="02020603050405020304" pitchFamily="18" charset="0"/>
            </a:endParaRPr>
          </a:p>
          <a:p>
            <a:pPr lvl="1"/>
            <a:endParaRPr lang="en-GB" sz="1800" dirty="0">
              <a:effectLst/>
              <a:ea typeface="Times New Roman" panose="02020603050405020304" pitchFamily="18" charset="0"/>
            </a:endParaRPr>
          </a:p>
          <a:p>
            <a:pPr lvl="1"/>
            <a:endParaRPr lang="en-GB" sz="1800"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DBFB27F7-1E0C-D9FD-5A4E-5A50A61743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8894" y="1429305"/>
            <a:ext cx="3908466" cy="220027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FA83C81-A5FD-B87D-F095-956201D4C1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4835833"/>
            <a:ext cx="2613780" cy="174252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4DF0CB-7766-732D-237A-703A76E74674}"/>
              </a:ext>
            </a:extLst>
          </p:cNvPr>
          <p:cNvPicPr>
            <a:picLocks noChangeAspect="1"/>
          </p:cNvPicPr>
          <p:nvPr/>
        </p:nvPicPr>
        <p:blipFill>
          <a:blip r:embed="rId3" cstate="print">
            <a:alphaModFix/>
            <a:extLst>
              <a:ext uri="{28A0092B-C50C-407E-A947-70E740481C1C}">
                <a14:useLocalDpi xmlns:a14="http://schemas.microsoft.com/office/drawing/2010/main"/>
              </a:ext>
            </a:extLst>
          </a:blip>
          <a:stretch>
            <a:fillRect/>
          </a:stretch>
        </p:blipFill>
        <p:spPr>
          <a:xfrm>
            <a:off x="614643" y="3575317"/>
            <a:ext cx="4425112" cy="295125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3EA04C3-4A07-27B8-242D-10F85AB11940}"/>
              </a:ext>
            </a:extLst>
          </p:cNvPr>
          <p:cNvSpPr>
            <a:spLocks noGrp="1"/>
          </p:cNvSpPr>
          <p:nvPr>
            <p:ph type="title"/>
          </p:nvPr>
        </p:nvSpPr>
        <p:spPr>
          <a:xfrm>
            <a:off x="2665546" y="309632"/>
            <a:ext cx="5283671" cy="748683"/>
          </a:xfrm>
        </p:spPr>
        <p:txBody>
          <a:bodyPr>
            <a:normAutofit/>
          </a:bodyPr>
          <a:lstStyle/>
          <a:p>
            <a:r>
              <a:rPr lang="en-GB" sz="4000" dirty="0">
                <a:solidFill>
                  <a:schemeClr val="accent2">
                    <a:lumMod val="50000"/>
                  </a:schemeClr>
                </a:solidFill>
              </a:rPr>
              <a:t>AUDITORY (HEARING)</a:t>
            </a:r>
          </a:p>
        </p:txBody>
      </p:sp>
      <p:sp>
        <p:nvSpPr>
          <p:cNvPr id="3" name="Text Placeholder 2">
            <a:extLst>
              <a:ext uri="{FF2B5EF4-FFF2-40B4-BE49-F238E27FC236}">
                <a16:creationId xmlns:a16="http://schemas.microsoft.com/office/drawing/2014/main" id="{B32461F6-909D-ABFF-6124-5DBD20741D57}"/>
              </a:ext>
            </a:extLst>
          </p:cNvPr>
          <p:cNvSpPr>
            <a:spLocks noGrp="1"/>
          </p:cNvSpPr>
          <p:nvPr>
            <p:ph type="body" idx="1"/>
          </p:nvPr>
        </p:nvSpPr>
        <p:spPr>
          <a:xfrm>
            <a:off x="457091" y="1058315"/>
            <a:ext cx="1959881" cy="576262"/>
          </a:xfrm>
        </p:spPr>
        <p:txBody>
          <a:bodyPr/>
          <a:lstStyle/>
          <a:p>
            <a:r>
              <a:rPr lang="en-GB" dirty="0">
                <a:solidFill>
                  <a:schemeClr val="tx1"/>
                </a:solidFill>
              </a:rPr>
              <a:t>WHAT IS IT?</a:t>
            </a:r>
          </a:p>
        </p:txBody>
      </p:sp>
      <p:sp>
        <p:nvSpPr>
          <p:cNvPr id="4" name="Content Placeholder 3">
            <a:extLst>
              <a:ext uri="{FF2B5EF4-FFF2-40B4-BE49-F238E27FC236}">
                <a16:creationId xmlns:a16="http://schemas.microsoft.com/office/drawing/2014/main" id="{E01E8017-4273-E192-49F1-86EFF0E4C801}"/>
              </a:ext>
            </a:extLst>
          </p:cNvPr>
          <p:cNvSpPr>
            <a:spLocks noGrp="1"/>
          </p:cNvSpPr>
          <p:nvPr>
            <p:ph sz="half" idx="2"/>
          </p:nvPr>
        </p:nvSpPr>
        <p:spPr>
          <a:xfrm>
            <a:off x="457091" y="1719291"/>
            <a:ext cx="3558904" cy="1709709"/>
          </a:xfrm>
        </p:spPr>
        <p:txBody>
          <a:bodyPr>
            <a:normAutofit fontScale="85000" lnSpcReduction="10000"/>
          </a:bodyPr>
          <a:lstStyle/>
          <a:p>
            <a:r>
              <a:rPr lang="en-GB" dirty="0">
                <a:solidFill>
                  <a:schemeClr val="tx1"/>
                </a:solidFill>
              </a:rPr>
              <a:t>Hearing</a:t>
            </a:r>
          </a:p>
          <a:p>
            <a:r>
              <a:rPr lang="en-GB" dirty="0">
                <a:solidFill>
                  <a:schemeClr val="tx1"/>
                </a:solidFill>
              </a:rPr>
              <a:t>Filters out background noise</a:t>
            </a:r>
          </a:p>
          <a:p>
            <a:r>
              <a:rPr lang="en-GB" dirty="0">
                <a:solidFill>
                  <a:schemeClr val="tx1"/>
                </a:solidFill>
              </a:rPr>
              <a:t>Noise levels</a:t>
            </a:r>
          </a:p>
          <a:p>
            <a:r>
              <a:rPr lang="en-GB" dirty="0">
                <a:solidFill>
                  <a:schemeClr val="tx1"/>
                </a:solidFill>
              </a:rPr>
              <a:t>Noise differentiation</a:t>
            </a:r>
          </a:p>
        </p:txBody>
      </p:sp>
      <p:sp>
        <p:nvSpPr>
          <p:cNvPr id="5" name="Text Placeholder 4">
            <a:extLst>
              <a:ext uri="{FF2B5EF4-FFF2-40B4-BE49-F238E27FC236}">
                <a16:creationId xmlns:a16="http://schemas.microsoft.com/office/drawing/2014/main" id="{DC8C063A-1DCF-3B1D-EAE3-D80607683781}"/>
              </a:ext>
            </a:extLst>
          </p:cNvPr>
          <p:cNvSpPr>
            <a:spLocks noGrp="1"/>
          </p:cNvSpPr>
          <p:nvPr>
            <p:ph type="body" sz="quarter" idx="3"/>
          </p:nvPr>
        </p:nvSpPr>
        <p:spPr>
          <a:xfrm>
            <a:off x="5655135" y="1920583"/>
            <a:ext cx="3052114" cy="576262"/>
          </a:xfrm>
        </p:spPr>
        <p:txBody>
          <a:bodyPr/>
          <a:lstStyle/>
          <a:p>
            <a:r>
              <a:rPr lang="en-GB" dirty="0">
                <a:solidFill>
                  <a:schemeClr val="tx1"/>
                </a:solidFill>
              </a:rPr>
              <a:t>WHAT DO WE SEE?</a:t>
            </a:r>
          </a:p>
        </p:txBody>
      </p:sp>
      <p:sp>
        <p:nvSpPr>
          <p:cNvPr id="6" name="Content Placeholder 5">
            <a:extLst>
              <a:ext uri="{FF2B5EF4-FFF2-40B4-BE49-F238E27FC236}">
                <a16:creationId xmlns:a16="http://schemas.microsoft.com/office/drawing/2014/main" id="{B90A6F90-101B-57C9-BA54-4830C2BE812B}"/>
              </a:ext>
            </a:extLst>
          </p:cNvPr>
          <p:cNvSpPr>
            <a:spLocks noGrp="1"/>
          </p:cNvSpPr>
          <p:nvPr>
            <p:ph sz="quarter" idx="4"/>
          </p:nvPr>
        </p:nvSpPr>
        <p:spPr>
          <a:xfrm>
            <a:off x="5487879" y="2583473"/>
            <a:ext cx="3851104" cy="2820176"/>
          </a:xfrm>
        </p:spPr>
        <p:txBody>
          <a:bodyPr>
            <a:normAutofit fontScale="85000" lnSpcReduction="10000"/>
          </a:bodyPr>
          <a:lstStyle/>
          <a:p>
            <a:r>
              <a:rPr lang="en-GB" dirty="0">
                <a:solidFill>
                  <a:schemeClr val="tx1"/>
                </a:solidFill>
              </a:rPr>
              <a:t>Oversensitive to loud noises</a:t>
            </a:r>
          </a:p>
          <a:p>
            <a:r>
              <a:rPr lang="en-GB" dirty="0">
                <a:solidFill>
                  <a:schemeClr val="tx1"/>
                </a:solidFill>
              </a:rPr>
              <a:t>Unable to filter out back ground noises</a:t>
            </a:r>
          </a:p>
          <a:p>
            <a:r>
              <a:rPr lang="en-GB" dirty="0">
                <a:solidFill>
                  <a:schemeClr val="tx1"/>
                </a:solidFill>
              </a:rPr>
              <a:t>Difficult to concentrate</a:t>
            </a:r>
          </a:p>
          <a:p>
            <a:r>
              <a:rPr lang="en-GB" dirty="0">
                <a:solidFill>
                  <a:schemeClr val="tx1"/>
                </a:solidFill>
              </a:rPr>
              <a:t>Difficult to access noisy environments</a:t>
            </a:r>
          </a:p>
          <a:p>
            <a:r>
              <a:rPr lang="en-GB" dirty="0">
                <a:solidFill>
                  <a:schemeClr val="tx1"/>
                </a:solidFill>
              </a:rPr>
              <a:t>Does not respond to own name being called</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GB" dirty="0">
                <a:solidFill>
                  <a:schemeClr val="tx1"/>
                </a:solidFill>
              </a:rPr>
              <a:t>Making noise for themselves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GB" dirty="0">
                <a:solidFill>
                  <a:schemeClr val="tx1"/>
                </a:solidFill>
              </a:rPr>
              <a:t>Refusing to enter noisy environments</a:t>
            </a:r>
          </a:p>
          <a:p>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4278064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5A4291C-CC98-4904-89E5-D3A649BF643B}"/>
              </a:ext>
            </a:extLst>
          </p:cNvPr>
          <p:cNvSpPr>
            <a:spLocks noGrp="1"/>
          </p:cNvSpPr>
          <p:nvPr>
            <p:ph type="title"/>
          </p:nvPr>
        </p:nvSpPr>
        <p:spPr>
          <a:xfrm>
            <a:off x="677334" y="265052"/>
            <a:ext cx="8596668" cy="877136"/>
          </a:xfrm>
        </p:spPr>
        <p:txBody>
          <a:bodyPr>
            <a:normAutofit/>
          </a:bodyPr>
          <a:lstStyle/>
          <a:p>
            <a:pPr algn="ctr"/>
            <a:r>
              <a:rPr kumimoji="0" lang="en-GB" sz="2800" b="0" i="0" u="none" strike="noStrike" kern="1200" cap="none" spc="0" normalizeH="0" baseline="0" noProof="0" dirty="0">
                <a:ln>
                  <a:noFill/>
                </a:ln>
                <a:solidFill>
                  <a:srgbClr val="92D050"/>
                </a:solidFill>
                <a:effectLst/>
                <a:uLnTx/>
                <a:uFillTx/>
                <a:latin typeface="Trebuchet MS" panose="020B0603020202020204"/>
                <a:ea typeface="+mj-ea"/>
                <a:cs typeface="+mj-cs"/>
              </a:rPr>
              <a:t>HEARING - </a:t>
            </a:r>
            <a:r>
              <a:rPr kumimoji="0" lang="en-GB" sz="2800" b="0" i="0" u="none" strike="noStrike" kern="1200" cap="none" spc="0" normalizeH="0" baseline="0" noProof="0" dirty="0">
                <a:ln>
                  <a:noFill/>
                </a:ln>
                <a:solidFill>
                  <a:srgbClr val="90C226"/>
                </a:solidFill>
                <a:effectLst/>
                <a:uLnTx/>
                <a:uFillTx/>
                <a:latin typeface="Trebuchet MS" panose="020B0603020202020204"/>
                <a:ea typeface="+mj-ea"/>
                <a:cs typeface="+mj-cs"/>
              </a:rPr>
              <a:t>What can we do to help?</a:t>
            </a:r>
            <a:endParaRPr lang="en-GB" altLang="en-US" sz="4000" dirty="0">
              <a:solidFill>
                <a:schemeClr val="accent2">
                  <a:lumMod val="75000"/>
                </a:schemeClr>
              </a:solidFill>
            </a:endParaRPr>
          </a:p>
        </p:txBody>
      </p:sp>
      <p:sp>
        <p:nvSpPr>
          <p:cNvPr id="11" name="TextBox 10">
            <a:extLst>
              <a:ext uri="{FF2B5EF4-FFF2-40B4-BE49-F238E27FC236}">
                <a16:creationId xmlns:a16="http://schemas.microsoft.com/office/drawing/2014/main" id="{C33935EF-163A-C8A0-E2EC-104B243AF612}"/>
              </a:ext>
            </a:extLst>
          </p:cNvPr>
          <p:cNvSpPr txBox="1"/>
          <p:nvPr/>
        </p:nvSpPr>
        <p:spPr>
          <a:xfrm>
            <a:off x="677334" y="1809486"/>
            <a:ext cx="6099048" cy="4102662"/>
          </a:xfrm>
          <a:prstGeom prst="rect">
            <a:avLst/>
          </a:prstGeom>
          <a:noFill/>
        </p:spPr>
        <p:txBody>
          <a:bodyPr wrap="square">
            <a:spAutoFit/>
          </a:bodyPr>
          <a:lstStyle/>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Ear defenders, flare in ear buds, headphones</a:t>
            </a: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Warn the child when entering a noisy environment </a:t>
            </a:r>
            <a:r>
              <a:rPr kumimoji="0" lang="en-GB" sz="18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ie</a:t>
            </a:r>
            <a:r>
              <a:rPr kumimoji="0" lang="en-GB"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GB"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supermarket. </a:t>
            </a:r>
            <a:r>
              <a:rPr kumimoji="0" lang="en-GB"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Quieter environments may be better tolerated</a:t>
            </a: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Avoid speaking to the child from across a busy room. Get their attention first before giving verbal instructions</a:t>
            </a: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Speak calmly</a:t>
            </a: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Let the children know if </a:t>
            </a:r>
            <a:r>
              <a:rPr lang="en-GB" dirty="0">
                <a:solidFill>
                  <a:prstClr val="black">
                    <a:lumMod val="75000"/>
                    <a:lumOff val="25000"/>
                  </a:prstClr>
                </a:solidFill>
                <a:latin typeface="Trebuchet MS" panose="020B0603020202020204"/>
              </a:rPr>
              <a:t>a loud noise is expected </a:t>
            </a:r>
            <a:endParaRPr kumimoji="0" lang="en-GB"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Identify irritating noise such as ticking clock -can the batteries be removed?</a:t>
            </a: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Consider playing calming music, no fast beats, they can be too alerting!</a:t>
            </a:r>
          </a:p>
        </p:txBody>
      </p:sp>
      <p:pic>
        <p:nvPicPr>
          <p:cNvPr id="12" name="Picture 11">
            <a:extLst>
              <a:ext uri="{FF2B5EF4-FFF2-40B4-BE49-F238E27FC236}">
                <a16:creationId xmlns:a16="http://schemas.microsoft.com/office/drawing/2014/main" id="{2FB60245-785E-9397-1F1E-05AC3834B950}"/>
              </a:ext>
            </a:extLst>
          </p:cNvPr>
          <p:cNvPicPr>
            <a:picLocks noChangeAspect="1"/>
          </p:cNvPicPr>
          <p:nvPr/>
        </p:nvPicPr>
        <p:blipFill>
          <a:blip r:embed="rId3"/>
          <a:stretch>
            <a:fillRect/>
          </a:stretch>
        </p:blipFill>
        <p:spPr>
          <a:xfrm>
            <a:off x="7316836" y="1610152"/>
            <a:ext cx="1751636" cy="1388156"/>
          </a:xfrm>
          <a:prstGeom prst="rect">
            <a:avLst/>
          </a:prstGeom>
        </p:spPr>
      </p:pic>
      <p:pic>
        <p:nvPicPr>
          <p:cNvPr id="13" name="Picture 12">
            <a:extLst>
              <a:ext uri="{FF2B5EF4-FFF2-40B4-BE49-F238E27FC236}">
                <a16:creationId xmlns:a16="http://schemas.microsoft.com/office/drawing/2014/main" id="{A8757E0C-7774-F5A7-59F4-520B8531A5C4}"/>
              </a:ext>
            </a:extLst>
          </p:cNvPr>
          <p:cNvPicPr>
            <a:picLocks noChangeAspect="1"/>
          </p:cNvPicPr>
          <p:nvPr/>
        </p:nvPicPr>
        <p:blipFill>
          <a:blip r:embed="rId4"/>
          <a:stretch>
            <a:fillRect/>
          </a:stretch>
        </p:blipFill>
        <p:spPr>
          <a:xfrm>
            <a:off x="7499927" y="3030455"/>
            <a:ext cx="1845097" cy="1765080"/>
          </a:xfrm>
          <a:prstGeom prst="rect">
            <a:avLst/>
          </a:prstGeom>
        </p:spPr>
      </p:pic>
      <p:pic>
        <p:nvPicPr>
          <p:cNvPr id="15" name="Picture 14">
            <a:extLst>
              <a:ext uri="{FF2B5EF4-FFF2-40B4-BE49-F238E27FC236}">
                <a16:creationId xmlns:a16="http://schemas.microsoft.com/office/drawing/2014/main" id="{52F36307-12AE-3939-9ADD-4936DA0603E1}"/>
              </a:ext>
            </a:extLst>
          </p:cNvPr>
          <p:cNvPicPr>
            <a:picLocks noChangeAspect="1"/>
          </p:cNvPicPr>
          <p:nvPr/>
        </p:nvPicPr>
        <p:blipFill>
          <a:blip r:embed="rId5"/>
          <a:stretch>
            <a:fillRect/>
          </a:stretch>
        </p:blipFill>
        <p:spPr>
          <a:xfrm>
            <a:off x="7185891" y="4517252"/>
            <a:ext cx="2013527" cy="15978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278F-D40B-E2A7-0CCA-6A787DA04882}"/>
              </a:ext>
            </a:extLst>
          </p:cNvPr>
          <p:cNvSpPr>
            <a:spLocks noGrp="1"/>
          </p:cNvSpPr>
          <p:nvPr>
            <p:ph type="title"/>
          </p:nvPr>
        </p:nvSpPr>
        <p:spPr/>
        <p:txBody>
          <a:bodyPr>
            <a:normAutofit/>
          </a:bodyPr>
          <a:lstStyle/>
          <a:p>
            <a:r>
              <a:rPr lang="en-GB" sz="4000" dirty="0">
                <a:solidFill>
                  <a:schemeClr val="accent2">
                    <a:lumMod val="50000"/>
                  </a:schemeClr>
                </a:solidFill>
              </a:rPr>
              <a:t>SMELL AND TASTE</a:t>
            </a:r>
          </a:p>
        </p:txBody>
      </p:sp>
      <p:sp>
        <p:nvSpPr>
          <p:cNvPr id="3" name="Text Placeholder 2">
            <a:extLst>
              <a:ext uri="{FF2B5EF4-FFF2-40B4-BE49-F238E27FC236}">
                <a16:creationId xmlns:a16="http://schemas.microsoft.com/office/drawing/2014/main" id="{85E34035-7675-C909-39D2-E80D1588CFDB}"/>
              </a:ext>
            </a:extLst>
          </p:cNvPr>
          <p:cNvSpPr>
            <a:spLocks noGrp="1"/>
          </p:cNvSpPr>
          <p:nvPr>
            <p:ph type="body" idx="1"/>
          </p:nvPr>
        </p:nvSpPr>
        <p:spPr>
          <a:xfrm>
            <a:off x="675745" y="1642269"/>
            <a:ext cx="4185623" cy="576262"/>
          </a:xfrm>
        </p:spPr>
        <p:txBody>
          <a:bodyPr/>
          <a:lstStyle/>
          <a:p>
            <a:r>
              <a:rPr lang="en-GB" dirty="0"/>
              <a:t>WHAT IS IT?</a:t>
            </a:r>
          </a:p>
        </p:txBody>
      </p:sp>
      <p:sp>
        <p:nvSpPr>
          <p:cNvPr id="4" name="Content Placeholder 3">
            <a:extLst>
              <a:ext uri="{FF2B5EF4-FFF2-40B4-BE49-F238E27FC236}">
                <a16:creationId xmlns:a16="http://schemas.microsoft.com/office/drawing/2014/main" id="{D7271AE2-14A1-538A-2E11-F96D200DA9E2}"/>
              </a:ext>
            </a:extLst>
          </p:cNvPr>
          <p:cNvSpPr>
            <a:spLocks noGrp="1"/>
          </p:cNvSpPr>
          <p:nvPr>
            <p:ph sz="half" idx="2"/>
          </p:nvPr>
        </p:nvSpPr>
        <p:spPr>
          <a:xfrm>
            <a:off x="675745" y="2218531"/>
            <a:ext cx="4185623" cy="3304117"/>
          </a:xfrm>
        </p:spPr>
        <p:txBody>
          <a:bodyPr>
            <a:normAutofit lnSpcReduction="10000"/>
          </a:bodyPr>
          <a:lstStyle/>
          <a:p>
            <a:r>
              <a:rPr lang="en-GB" dirty="0"/>
              <a:t>Taste is one of the first senses to come alive</a:t>
            </a:r>
          </a:p>
          <a:p>
            <a:r>
              <a:rPr lang="en-GB" dirty="0"/>
              <a:t>Memory and smell work together to protect us from danger</a:t>
            </a:r>
          </a:p>
          <a:p>
            <a:r>
              <a:rPr lang="en-GB" dirty="0"/>
              <a:t>The sense of smell is connected to emotion and memory</a:t>
            </a:r>
          </a:p>
        </p:txBody>
      </p:sp>
      <p:sp>
        <p:nvSpPr>
          <p:cNvPr id="5" name="Text Placeholder 4">
            <a:extLst>
              <a:ext uri="{FF2B5EF4-FFF2-40B4-BE49-F238E27FC236}">
                <a16:creationId xmlns:a16="http://schemas.microsoft.com/office/drawing/2014/main" id="{3D7894D4-0B0B-F0EE-E835-CB35B6F8B481}"/>
              </a:ext>
            </a:extLst>
          </p:cNvPr>
          <p:cNvSpPr>
            <a:spLocks noGrp="1"/>
          </p:cNvSpPr>
          <p:nvPr>
            <p:ph type="body" sz="quarter" idx="3"/>
          </p:nvPr>
        </p:nvSpPr>
        <p:spPr>
          <a:xfrm>
            <a:off x="5088384" y="2806687"/>
            <a:ext cx="4185618" cy="576262"/>
          </a:xfrm>
        </p:spPr>
        <p:txBody>
          <a:bodyPr/>
          <a:lstStyle/>
          <a:p>
            <a:r>
              <a:rPr lang="en-GB" dirty="0"/>
              <a:t>WHAT DO WE SEE?</a:t>
            </a:r>
          </a:p>
        </p:txBody>
      </p:sp>
      <p:sp>
        <p:nvSpPr>
          <p:cNvPr id="6" name="Content Placeholder 5">
            <a:extLst>
              <a:ext uri="{FF2B5EF4-FFF2-40B4-BE49-F238E27FC236}">
                <a16:creationId xmlns:a16="http://schemas.microsoft.com/office/drawing/2014/main" id="{1C52789E-F802-A56F-316E-C855A6AA9C3E}"/>
              </a:ext>
            </a:extLst>
          </p:cNvPr>
          <p:cNvSpPr>
            <a:spLocks noGrp="1"/>
          </p:cNvSpPr>
          <p:nvPr>
            <p:ph sz="quarter" idx="4"/>
          </p:nvPr>
        </p:nvSpPr>
        <p:spPr>
          <a:xfrm>
            <a:off x="5038713" y="3877056"/>
            <a:ext cx="4185617" cy="2873893"/>
          </a:xfrm>
        </p:spPr>
        <p:txBody>
          <a:bodyPr>
            <a:normAutofit lnSpcReduction="10000"/>
          </a:bodyPr>
          <a:lstStyle/>
          <a:p>
            <a:pPr marL="0" indent="0">
              <a:buNone/>
            </a:pPr>
            <a:endParaRPr lang="en-GB" dirty="0"/>
          </a:p>
          <a:p>
            <a:r>
              <a:rPr lang="en-GB" dirty="0"/>
              <a:t>Picky eater</a:t>
            </a:r>
          </a:p>
          <a:p>
            <a:r>
              <a:rPr lang="en-GB" dirty="0"/>
              <a:t>Smells everything</a:t>
            </a:r>
          </a:p>
          <a:p>
            <a:r>
              <a:rPr lang="en-GB" dirty="0"/>
              <a:t>Reacts negatively to smells e.g.in a canteen</a:t>
            </a:r>
          </a:p>
          <a:p>
            <a:r>
              <a:rPr lang="en-GB" dirty="0"/>
              <a:t>Seeks out strong flavours – cold foods</a:t>
            </a:r>
          </a:p>
          <a:p>
            <a:r>
              <a:rPr lang="en-GB" dirty="0"/>
              <a:t>Seeks out bland flavours</a:t>
            </a:r>
          </a:p>
        </p:txBody>
      </p:sp>
      <p:pic>
        <p:nvPicPr>
          <p:cNvPr id="8" name="Picture 7">
            <a:extLst>
              <a:ext uri="{FF2B5EF4-FFF2-40B4-BE49-F238E27FC236}">
                <a16:creationId xmlns:a16="http://schemas.microsoft.com/office/drawing/2014/main" id="{3E85303A-3C8D-C33C-3F59-1EE1444E81D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32691" y="4294346"/>
            <a:ext cx="2324908" cy="245660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007B41F-0BE8-006F-6F43-846D944EDB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88384" y="391153"/>
            <a:ext cx="3719744" cy="2268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01773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7527-D1E5-4833-A464-C70BEB57A63A}"/>
              </a:ext>
            </a:extLst>
          </p:cNvPr>
          <p:cNvSpPr>
            <a:spLocks noGrp="1"/>
          </p:cNvSpPr>
          <p:nvPr>
            <p:ph type="title"/>
          </p:nvPr>
        </p:nvSpPr>
        <p:spPr>
          <a:xfrm>
            <a:off x="677334" y="609600"/>
            <a:ext cx="8596668" cy="895927"/>
          </a:xfrm>
        </p:spPr>
        <p:txBody>
          <a:bodyPr>
            <a:normAutofit fontScale="90000"/>
          </a:bodyPr>
          <a:lstStyle/>
          <a:p>
            <a:r>
              <a:rPr lang="en-GB" dirty="0"/>
              <a:t>SMELL AND TASTE - What can we do to help?  </a:t>
            </a:r>
          </a:p>
        </p:txBody>
      </p:sp>
      <p:sp>
        <p:nvSpPr>
          <p:cNvPr id="3" name="Text Placeholder 2">
            <a:extLst>
              <a:ext uri="{FF2B5EF4-FFF2-40B4-BE49-F238E27FC236}">
                <a16:creationId xmlns:a16="http://schemas.microsoft.com/office/drawing/2014/main" id="{8AD5954E-FA21-4B96-8771-0714001D0A0A}"/>
              </a:ext>
            </a:extLst>
          </p:cNvPr>
          <p:cNvSpPr>
            <a:spLocks noGrp="1"/>
          </p:cNvSpPr>
          <p:nvPr>
            <p:ph type="body" idx="4294967295"/>
          </p:nvPr>
        </p:nvSpPr>
        <p:spPr>
          <a:xfrm>
            <a:off x="0" y="2160588"/>
            <a:ext cx="4184650" cy="576262"/>
          </a:xfrm>
        </p:spPr>
        <p:txBody>
          <a:bodyPr>
            <a:normAutofit/>
          </a:bodyPr>
          <a:lstStyle/>
          <a:p>
            <a:pPr marL="0" indent="0">
              <a:buNone/>
            </a:pPr>
            <a:r>
              <a:rPr lang="en-US" sz="2800" b="1" dirty="0"/>
              <a:t>Smells</a:t>
            </a:r>
          </a:p>
          <a:p>
            <a:pPr marL="0" indent="0">
              <a:buNone/>
            </a:pPr>
            <a:endParaRPr lang="en-GB" sz="2800" b="1" dirty="0"/>
          </a:p>
        </p:txBody>
      </p:sp>
      <p:sp>
        <p:nvSpPr>
          <p:cNvPr id="4" name="Content Placeholder 3">
            <a:extLst>
              <a:ext uri="{FF2B5EF4-FFF2-40B4-BE49-F238E27FC236}">
                <a16:creationId xmlns:a16="http://schemas.microsoft.com/office/drawing/2014/main" id="{4EEC4E89-5871-4887-99B2-1F59604AFB71}"/>
              </a:ext>
            </a:extLst>
          </p:cNvPr>
          <p:cNvSpPr>
            <a:spLocks noGrp="1"/>
          </p:cNvSpPr>
          <p:nvPr>
            <p:ph sz="half" idx="4294967295"/>
          </p:nvPr>
        </p:nvSpPr>
        <p:spPr>
          <a:xfrm>
            <a:off x="0" y="2554513"/>
            <a:ext cx="10145486" cy="2811814"/>
          </a:xfrm>
        </p:spPr>
        <p:txBody>
          <a:bodyPr>
            <a:normAutofit fontScale="70000" lnSpcReduction="20000"/>
          </a:bodyPr>
          <a:lstStyle/>
          <a:p>
            <a:r>
              <a:rPr lang="en-US" sz="2400" dirty="0"/>
              <a:t>It doesn’t have to be an unpleasant smell for some children to find it distracting</a:t>
            </a:r>
          </a:p>
          <a:p>
            <a:r>
              <a:rPr lang="en-US" sz="2400" dirty="0"/>
              <a:t>Reduce strong smells, if possible – air fresheners, cleaning products etc.</a:t>
            </a:r>
          </a:p>
          <a:p>
            <a:r>
              <a:rPr lang="en-US" sz="2400" dirty="0"/>
              <a:t>Perfume - this can be distracting </a:t>
            </a:r>
            <a:r>
              <a:rPr lang="en-GB" sz="2400" dirty="0"/>
              <a:t>for some children</a:t>
            </a:r>
          </a:p>
          <a:p>
            <a:r>
              <a:rPr lang="en-GB" sz="2400" dirty="0"/>
              <a:t>Allow the child to have a favourite smell or comforting scent on a tissue</a:t>
            </a:r>
          </a:p>
          <a:p>
            <a:pPr marL="0" indent="0">
              <a:buNone/>
            </a:pPr>
            <a:r>
              <a:rPr lang="en-GB" sz="3300" b="1" dirty="0"/>
              <a:t>Taste</a:t>
            </a:r>
          </a:p>
          <a:p>
            <a:r>
              <a:rPr lang="en-GB" sz="2400" dirty="0"/>
              <a:t>Messy play with food</a:t>
            </a:r>
          </a:p>
          <a:p>
            <a:r>
              <a:rPr lang="en-GB" sz="2400" dirty="0"/>
              <a:t>Food exploration activities – encouraging touching food and tasting</a:t>
            </a:r>
          </a:p>
          <a:p>
            <a:r>
              <a:rPr lang="en-GB" sz="2400" dirty="0"/>
              <a:t>Getting involved with meal preparation</a:t>
            </a:r>
            <a:endParaRPr lang="en-GB" sz="2400" b="1" dirty="0"/>
          </a:p>
          <a:p>
            <a:endParaRPr lang="en-US" sz="2400" dirty="0"/>
          </a:p>
        </p:txBody>
      </p:sp>
      <p:sp>
        <p:nvSpPr>
          <p:cNvPr id="5" name="Text Placeholder 4">
            <a:extLst>
              <a:ext uri="{FF2B5EF4-FFF2-40B4-BE49-F238E27FC236}">
                <a16:creationId xmlns:a16="http://schemas.microsoft.com/office/drawing/2014/main" id="{D80624DF-4067-44B1-BC1A-6A4AC31604D1}"/>
              </a:ext>
            </a:extLst>
          </p:cNvPr>
          <p:cNvSpPr>
            <a:spLocks noGrp="1"/>
          </p:cNvSpPr>
          <p:nvPr>
            <p:ph type="body" sz="quarter" idx="4294967295"/>
          </p:nvPr>
        </p:nvSpPr>
        <p:spPr>
          <a:xfrm>
            <a:off x="8005763" y="2160588"/>
            <a:ext cx="4186237" cy="576262"/>
          </a:xfrm>
        </p:spPr>
        <p:txBody>
          <a:bodyPr/>
          <a:lstStyle/>
          <a:p>
            <a:pPr marL="0" indent="0">
              <a:buNone/>
            </a:pPr>
            <a:r>
              <a:rPr lang="en-US" dirty="0"/>
              <a:t>				</a:t>
            </a:r>
            <a:endParaRPr lang="en-GB" dirty="0"/>
          </a:p>
        </p:txBody>
      </p:sp>
      <p:pic>
        <p:nvPicPr>
          <p:cNvPr id="2052" name="Picture 4" descr="1,558,539 Smelling Stock Photos, Pictures &amp; Royalty-Free Images - iStock">
            <a:extLst>
              <a:ext uri="{FF2B5EF4-FFF2-40B4-BE49-F238E27FC236}">
                <a16:creationId xmlns:a16="http://schemas.microsoft.com/office/drawing/2014/main" id="{40B32373-3A5C-49CE-B98E-C4AD32DA6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322" y="1586987"/>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B4390DAD-3DC7-C91A-6A74-03A62466B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604" y="471752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901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A6B1-F9B3-8A02-AE98-90098D6C86C9}"/>
              </a:ext>
            </a:extLst>
          </p:cNvPr>
          <p:cNvSpPr>
            <a:spLocks noGrp="1"/>
          </p:cNvSpPr>
          <p:nvPr>
            <p:ph type="title"/>
          </p:nvPr>
        </p:nvSpPr>
        <p:spPr>
          <a:xfrm>
            <a:off x="677334" y="609600"/>
            <a:ext cx="6256866" cy="1320800"/>
          </a:xfrm>
        </p:spPr>
        <p:txBody>
          <a:bodyPr>
            <a:normAutofit/>
          </a:bodyPr>
          <a:lstStyle/>
          <a:p>
            <a:pPr algn="ctr"/>
            <a:r>
              <a:rPr lang="en-GB" sz="4000" dirty="0">
                <a:solidFill>
                  <a:schemeClr val="accent2">
                    <a:lumMod val="75000"/>
                  </a:schemeClr>
                </a:solidFill>
              </a:rPr>
              <a:t>VISUAL</a:t>
            </a:r>
          </a:p>
        </p:txBody>
      </p:sp>
      <p:sp>
        <p:nvSpPr>
          <p:cNvPr id="3" name="Content Placeholder 2">
            <a:extLst>
              <a:ext uri="{FF2B5EF4-FFF2-40B4-BE49-F238E27FC236}">
                <a16:creationId xmlns:a16="http://schemas.microsoft.com/office/drawing/2014/main" id="{D639FE91-21B7-3C53-D6B1-F5845C26D12A}"/>
              </a:ext>
            </a:extLst>
          </p:cNvPr>
          <p:cNvSpPr>
            <a:spLocks noGrp="1"/>
          </p:cNvSpPr>
          <p:nvPr>
            <p:ph sz="half" idx="1"/>
          </p:nvPr>
        </p:nvSpPr>
        <p:spPr>
          <a:xfrm>
            <a:off x="825980" y="1374733"/>
            <a:ext cx="4184035" cy="2963043"/>
          </a:xfrm>
        </p:spPr>
        <p:txBody>
          <a:bodyPr>
            <a:normAutofit lnSpcReduction="10000"/>
          </a:bodyPr>
          <a:lstStyle/>
          <a:p>
            <a:pPr marL="0" indent="0">
              <a:buNone/>
            </a:pPr>
            <a:endParaRPr lang="en-US" dirty="0"/>
          </a:p>
          <a:p>
            <a:r>
              <a:rPr lang="en-US" sz="2400" dirty="0"/>
              <a:t>WHAT IS IT</a:t>
            </a:r>
          </a:p>
          <a:p>
            <a:pPr marL="0" indent="0">
              <a:buNone/>
            </a:pPr>
            <a:r>
              <a:rPr lang="en-US" dirty="0"/>
              <a:t>Gives us information about</a:t>
            </a:r>
          </a:p>
          <a:p>
            <a:pPr marL="0" indent="0">
              <a:buNone/>
            </a:pPr>
            <a:r>
              <a:rPr lang="en-US" dirty="0"/>
              <a:t>Light / Darkness / </a:t>
            </a:r>
            <a:r>
              <a:rPr lang="en-US" dirty="0" err="1"/>
              <a:t>Colour</a:t>
            </a:r>
            <a:r>
              <a:rPr lang="en-US" dirty="0"/>
              <a:t> / direction / Location /Edges / Boundaries / speed / distance.</a:t>
            </a:r>
          </a:p>
          <a:p>
            <a:pPr marL="0" indent="0">
              <a:buNone/>
            </a:pPr>
            <a:endParaRPr lang="en-US" dirty="0"/>
          </a:p>
        </p:txBody>
      </p:sp>
      <p:sp>
        <p:nvSpPr>
          <p:cNvPr id="4" name="Content Placeholder 3">
            <a:extLst>
              <a:ext uri="{FF2B5EF4-FFF2-40B4-BE49-F238E27FC236}">
                <a16:creationId xmlns:a16="http://schemas.microsoft.com/office/drawing/2014/main" id="{1828BAFA-C3B8-FF89-827B-7E2B8E473600}"/>
              </a:ext>
            </a:extLst>
          </p:cNvPr>
          <p:cNvSpPr>
            <a:spLocks noGrp="1"/>
          </p:cNvSpPr>
          <p:nvPr>
            <p:ph sz="half" idx="2"/>
          </p:nvPr>
        </p:nvSpPr>
        <p:spPr>
          <a:xfrm>
            <a:off x="5089968" y="2669968"/>
            <a:ext cx="4184034" cy="3400872"/>
          </a:xfrm>
        </p:spPr>
        <p:txBody>
          <a:bodyPr>
            <a:normAutofit lnSpcReduction="10000"/>
          </a:bodyPr>
          <a:lstStyle/>
          <a:p>
            <a:endParaRPr lang="en-US" dirty="0"/>
          </a:p>
          <a:p>
            <a:endParaRPr lang="en-US" dirty="0"/>
          </a:p>
          <a:p>
            <a:pPr marL="0" indent="0">
              <a:buNone/>
            </a:pPr>
            <a:r>
              <a:rPr lang="en-US" sz="2400" dirty="0"/>
              <a:t>WHAT DO WE SEE</a:t>
            </a:r>
          </a:p>
          <a:p>
            <a:r>
              <a:rPr lang="en-US" dirty="0"/>
              <a:t>Struggle to find items amongst a group of others</a:t>
            </a:r>
          </a:p>
          <a:p>
            <a:r>
              <a:rPr lang="en-US" dirty="0"/>
              <a:t>Sensitive to bright light</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US" dirty="0"/>
              <a:t>Distracted in busy environments</a:t>
            </a:r>
          </a:p>
          <a:p>
            <a:r>
              <a:rPr lang="en-US" dirty="0"/>
              <a:t>Seek out bright flashing lights</a:t>
            </a:r>
          </a:p>
          <a:p>
            <a:r>
              <a:rPr lang="en-US" dirty="0"/>
              <a:t>Love to watch objects spin</a:t>
            </a:r>
          </a:p>
          <a:p>
            <a:pPr marL="0" indent="0">
              <a:buNone/>
            </a:pPr>
            <a:endParaRPr lang="en-US" dirty="0"/>
          </a:p>
          <a:p>
            <a:pPr marL="0" indent="0">
              <a:buNone/>
            </a:pPr>
            <a:endParaRPr lang="en-US" dirty="0"/>
          </a:p>
          <a:p>
            <a:endParaRPr lang="en-GB" dirty="0"/>
          </a:p>
        </p:txBody>
      </p:sp>
      <p:pic>
        <p:nvPicPr>
          <p:cNvPr id="11" name="Picture 10">
            <a:extLst>
              <a:ext uri="{FF2B5EF4-FFF2-40B4-BE49-F238E27FC236}">
                <a16:creationId xmlns:a16="http://schemas.microsoft.com/office/drawing/2014/main" id="{BD598099-00B7-C3FF-2C5C-BEC4A6F68EBE}"/>
              </a:ext>
            </a:extLst>
          </p:cNvPr>
          <p:cNvPicPr>
            <a:picLocks noChangeAspect="1"/>
          </p:cNvPicPr>
          <p:nvPr/>
        </p:nvPicPr>
        <p:blipFill>
          <a:blip r:embed="rId3"/>
          <a:stretch>
            <a:fillRect/>
          </a:stretch>
        </p:blipFill>
        <p:spPr>
          <a:xfrm>
            <a:off x="6232765" y="800274"/>
            <a:ext cx="3178523" cy="2108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7DCFA7CC-9541-E186-C2C9-43DE63487117}"/>
              </a:ext>
            </a:extLst>
          </p:cNvPr>
          <p:cNvPicPr>
            <a:picLocks noChangeAspect="1"/>
          </p:cNvPicPr>
          <p:nvPr/>
        </p:nvPicPr>
        <p:blipFill>
          <a:blip r:embed="rId4"/>
          <a:stretch>
            <a:fillRect/>
          </a:stretch>
        </p:blipFill>
        <p:spPr>
          <a:xfrm>
            <a:off x="601105" y="3946680"/>
            <a:ext cx="4351577" cy="21241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2296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A45D-9285-45A9-9786-57DA4B157C89}"/>
              </a:ext>
            </a:extLst>
          </p:cNvPr>
          <p:cNvSpPr>
            <a:spLocks noGrp="1"/>
          </p:cNvSpPr>
          <p:nvPr>
            <p:ph type="title"/>
          </p:nvPr>
        </p:nvSpPr>
        <p:spPr>
          <a:xfrm>
            <a:off x="1794897" y="624110"/>
            <a:ext cx="9712998" cy="1280890"/>
          </a:xfrm>
        </p:spPr>
        <p:txBody>
          <a:bodyPr>
            <a:normAutofit/>
          </a:bodyPr>
          <a:lstStyle/>
          <a:p>
            <a:r>
              <a:rPr lang="en-GB" sz="4000" dirty="0">
                <a:solidFill>
                  <a:schemeClr val="accent2">
                    <a:lumMod val="50000"/>
                  </a:schemeClr>
                </a:solidFill>
              </a:rPr>
              <a:t>What will be covered?</a:t>
            </a:r>
          </a:p>
        </p:txBody>
      </p:sp>
      <p:graphicFrame>
        <p:nvGraphicFramePr>
          <p:cNvPr id="5" name="Content Placeholder 2">
            <a:extLst>
              <a:ext uri="{FF2B5EF4-FFF2-40B4-BE49-F238E27FC236}">
                <a16:creationId xmlns:a16="http://schemas.microsoft.com/office/drawing/2014/main" id="{AE269926-C08D-4F5F-85FB-33A121EC2295}"/>
              </a:ext>
            </a:extLst>
          </p:cNvPr>
          <p:cNvGraphicFramePr>
            <a:graphicFrameLocks noGrp="1"/>
          </p:cNvGraphicFramePr>
          <p:nvPr>
            <p:ph idx="1"/>
            <p:extLst>
              <p:ext uri="{D42A27DB-BD31-4B8C-83A1-F6EECF244321}">
                <p14:modId xmlns:p14="http://schemas.microsoft.com/office/powerpoint/2010/main" val="3064481856"/>
              </p:ext>
            </p:extLst>
          </p:nvPr>
        </p:nvGraphicFramePr>
        <p:xfrm>
          <a:off x="538748"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736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CE0E64-4BC8-425E-8FEC-64654855E017}"/>
              </a:ext>
            </a:extLst>
          </p:cNvPr>
          <p:cNvSpPr>
            <a:spLocks noGrp="1"/>
          </p:cNvSpPr>
          <p:nvPr>
            <p:ph type="title"/>
          </p:nvPr>
        </p:nvSpPr>
        <p:spPr>
          <a:xfrm>
            <a:off x="320718" y="447167"/>
            <a:ext cx="8596668" cy="999744"/>
          </a:xfrm>
        </p:spPr>
        <p:txBody>
          <a:bodyPr/>
          <a:lstStyle/>
          <a:p>
            <a:r>
              <a:rPr lang="en-US" dirty="0"/>
              <a:t>VISION- What can we do to help?</a:t>
            </a:r>
            <a:endParaRPr lang="en-GB" dirty="0"/>
          </a:p>
        </p:txBody>
      </p:sp>
      <p:sp>
        <p:nvSpPr>
          <p:cNvPr id="9" name="Content Placeholder 8">
            <a:extLst>
              <a:ext uri="{FF2B5EF4-FFF2-40B4-BE49-F238E27FC236}">
                <a16:creationId xmlns:a16="http://schemas.microsoft.com/office/drawing/2014/main" id="{B6793327-3CD4-4F78-B02B-82CBFAD914C6}"/>
              </a:ext>
            </a:extLst>
          </p:cNvPr>
          <p:cNvSpPr>
            <a:spLocks noGrp="1"/>
          </p:cNvSpPr>
          <p:nvPr>
            <p:ph sz="half" idx="4294967295"/>
          </p:nvPr>
        </p:nvSpPr>
        <p:spPr>
          <a:xfrm>
            <a:off x="-1" y="2859314"/>
            <a:ext cx="9100457" cy="3541486"/>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Natural light, if possible. </a:t>
            </a:r>
            <a:endParaRPr lang="en-US" sz="2400" dirty="0"/>
          </a:p>
          <a:p>
            <a:r>
              <a:rPr lang="en-US" sz="2400" dirty="0"/>
              <a:t>Have the lights off if the room is bright enough without, or only have some of them on.</a:t>
            </a:r>
          </a:p>
          <a:p>
            <a:r>
              <a:rPr lang="en-US" sz="2400" dirty="0"/>
              <a:t>Wear sunglasses or hat indoors/outdoors.</a:t>
            </a:r>
          </a:p>
          <a:p>
            <a:r>
              <a:rPr lang="en-US" sz="2400" dirty="0"/>
              <a:t>Declutter the environment where possible.</a:t>
            </a:r>
          </a:p>
          <a:p>
            <a:r>
              <a:rPr lang="en-US" sz="2400" dirty="0"/>
              <a:t>Use soft </a:t>
            </a:r>
            <a:r>
              <a:rPr lang="en-US" sz="2400" dirty="0" err="1"/>
              <a:t>colours</a:t>
            </a:r>
            <a:r>
              <a:rPr lang="en-US" sz="2400" dirty="0"/>
              <a:t>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US" sz="2400" dirty="0"/>
              <a:t>Avoid screen time at least one hour before bedtime </a:t>
            </a:r>
          </a:p>
          <a:p>
            <a:pPr marL="0" indent="0">
              <a:buNone/>
            </a:pPr>
            <a:endParaRPr lang="en-US" sz="2400" dirty="0"/>
          </a:p>
          <a:p>
            <a:endParaRPr lang="en-GB" dirty="0"/>
          </a:p>
        </p:txBody>
      </p:sp>
      <p:pic>
        <p:nvPicPr>
          <p:cNvPr id="5122" name="Picture 2" descr="Is Your Child Having Trouble Seeing? | Children's Vision Care">
            <a:extLst>
              <a:ext uri="{FF2B5EF4-FFF2-40B4-BE49-F238E27FC236}">
                <a16:creationId xmlns:a16="http://schemas.microsoft.com/office/drawing/2014/main" id="{F1F60F4A-238B-C6BB-4ACA-F830514AB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880" y="1051832"/>
            <a:ext cx="340995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94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49" name="Group 13318">
            <a:extLst>
              <a:ext uri="{FF2B5EF4-FFF2-40B4-BE49-F238E27FC236}">
                <a16:creationId xmlns:a16="http://schemas.microsoft.com/office/drawing/2014/main" id="{90A61547-2555-4DE2-A37F-A53E549174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320" name="Straight Connector 13319">
              <a:extLst>
                <a:ext uri="{FF2B5EF4-FFF2-40B4-BE49-F238E27FC236}">
                  <a16:creationId xmlns:a16="http://schemas.microsoft.com/office/drawing/2014/main" id="{5C2447E0-8F0D-479C-94E4-82BC8EB68C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321" name="Straight Connector 13320">
              <a:extLst>
                <a:ext uri="{FF2B5EF4-FFF2-40B4-BE49-F238E27FC236}">
                  <a16:creationId xmlns:a16="http://schemas.microsoft.com/office/drawing/2014/main" id="{1F943397-DCDD-44CB-BBA9-9510B7698D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32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32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324" name="Isosceles Triangle 13323">
              <a:extLst>
                <a:ext uri="{FF2B5EF4-FFF2-40B4-BE49-F238E27FC236}">
                  <a16:creationId xmlns:a16="http://schemas.microsoft.com/office/drawing/2014/main" id="{FF54E15E-830B-4375-A239-4C51954DEA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32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32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32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328" name="Isosceles Triangle 13327">
              <a:extLst>
                <a:ext uri="{FF2B5EF4-FFF2-40B4-BE49-F238E27FC236}">
                  <a16:creationId xmlns:a16="http://schemas.microsoft.com/office/drawing/2014/main" id="{A53A7A96-3806-4BB3-91DE-6EED48AC78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329" name="Isosceles Triangle 13328">
              <a:extLst>
                <a:ext uri="{FF2B5EF4-FFF2-40B4-BE49-F238E27FC236}">
                  <a16:creationId xmlns:a16="http://schemas.microsoft.com/office/drawing/2014/main" id="{F8C2B86C-EE71-466E-8991-503F9C9C1B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13314" name="Title 1">
            <a:extLst>
              <a:ext uri="{FF2B5EF4-FFF2-40B4-BE49-F238E27FC236}">
                <a16:creationId xmlns:a16="http://schemas.microsoft.com/office/drawing/2014/main" id="{5D13CDB1-0DF6-4620-AE22-006C4D951D2A}"/>
              </a:ext>
            </a:extLst>
          </p:cNvPr>
          <p:cNvSpPr>
            <a:spLocks noGrp="1"/>
          </p:cNvSpPr>
          <p:nvPr>
            <p:ph type="title"/>
          </p:nvPr>
        </p:nvSpPr>
        <p:spPr>
          <a:xfrm>
            <a:off x="6094409" y="835015"/>
            <a:ext cx="3179593" cy="3215821"/>
          </a:xfrm>
        </p:spPr>
        <p:txBody>
          <a:bodyPr vert="horz" lIns="91440" tIns="45720" rIns="91440" bIns="45720" rtlCol="0" anchor="b">
            <a:normAutofit/>
          </a:bodyPr>
          <a:lstStyle/>
          <a:p>
            <a:pPr algn="r"/>
            <a:r>
              <a:rPr lang="en-US" altLang="en-US" sz="4600" dirty="0">
                <a:solidFill>
                  <a:schemeClr val="accent2">
                    <a:lumMod val="75000"/>
                  </a:schemeClr>
                </a:solidFill>
              </a:rPr>
              <a:t>Sensory Regulation</a:t>
            </a:r>
          </a:p>
        </p:txBody>
      </p:sp>
      <p:pic>
        <p:nvPicPr>
          <p:cNvPr id="1026" name="Picture 2" descr="Classic Cola Bottle Stock Photo - Download Image Now - Cola, Bottle, Soda  Bottle - iStock">
            <a:extLst>
              <a:ext uri="{FF2B5EF4-FFF2-40B4-BE49-F238E27FC236}">
                <a16:creationId xmlns:a16="http://schemas.microsoft.com/office/drawing/2014/main" id="{D73D7233-4C15-5A3D-268B-90BB4641980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
          <a:stretch/>
        </p:blipFill>
        <p:spPr bwMode="auto">
          <a:xfrm>
            <a:off x="2680623" y="354726"/>
            <a:ext cx="1392059" cy="24888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96EB1A9-684F-9D1A-269B-E88C02FB1E1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59731" y="3149600"/>
            <a:ext cx="2512427" cy="3398982"/>
          </a:xfrm>
          <a:prstGeom prst="rect">
            <a:avLst/>
          </a:prstGeom>
        </p:spPr>
      </p:pic>
      <p:sp>
        <p:nvSpPr>
          <p:cNvPr id="5" name="TextBox 4">
            <a:extLst>
              <a:ext uri="{FF2B5EF4-FFF2-40B4-BE49-F238E27FC236}">
                <a16:creationId xmlns:a16="http://schemas.microsoft.com/office/drawing/2014/main" id="{5D8EE168-7BD2-4FAF-EB69-E38F3167599F}"/>
              </a:ext>
            </a:extLst>
          </p:cNvPr>
          <p:cNvSpPr txBox="1"/>
          <p:nvPr/>
        </p:nvSpPr>
        <p:spPr>
          <a:xfrm>
            <a:off x="5646198" y="5166804"/>
            <a:ext cx="514905" cy="369332"/>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2F1B0A0A-7F93-2D1C-9D0F-D24EFFCE96AC}"/>
              </a:ext>
            </a:extLst>
          </p:cNvPr>
          <p:cNvSpPr txBox="1"/>
          <p:nvPr/>
        </p:nvSpPr>
        <p:spPr>
          <a:xfrm>
            <a:off x="6920665" y="5166804"/>
            <a:ext cx="643856" cy="630314"/>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A6F63FA6-AD2A-C962-1B5E-9EAE8687BC86}"/>
              </a:ext>
            </a:extLst>
          </p:cNvPr>
          <p:cNvSpPr txBox="1"/>
          <p:nvPr/>
        </p:nvSpPr>
        <p:spPr>
          <a:xfrm>
            <a:off x="3509818" y="5666154"/>
            <a:ext cx="552498" cy="494501"/>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0C79EE3A-186B-E8E1-63BF-4F3549E9B80A}"/>
              </a:ext>
            </a:extLst>
          </p:cNvPr>
          <p:cNvSpPr txBox="1"/>
          <p:nvPr/>
        </p:nvSpPr>
        <p:spPr>
          <a:xfrm>
            <a:off x="2899976" y="5650598"/>
            <a:ext cx="191128" cy="386217"/>
          </a:xfrm>
          <a:prstGeom prst="rect">
            <a:avLst/>
          </a:prstGeom>
          <a:solidFill>
            <a:schemeClr val="bg1"/>
          </a:solidFill>
        </p:spPr>
        <p:txBody>
          <a:bodyPr wrap="square" rtlCol="0">
            <a:spAutoFit/>
          </a:bodyPr>
          <a:lstStyle/>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6BC0-FDA3-413C-F8D5-A197A07E2C55}"/>
              </a:ext>
            </a:extLst>
          </p:cNvPr>
          <p:cNvSpPr>
            <a:spLocks noGrp="1"/>
          </p:cNvSpPr>
          <p:nvPr>
            <p:ph type="title"/>
          </p:nvPr>
        </p:nvSpPr>
        <p:spPr/>
        <p:txBody>
          <a:bodyPr/>
          <a:lstStyle/>
          <a:p>
            <a:r>
              <a:rPr lang="en-GB" dirty="0"/>
              <a:t>Sensory input – important things to think about </a:t>
            </a:r>
          </a:p>
        </p:txBody>
      </p:sp>
      <p:sp>
        <p:nvSpPr>
          <p:cNvPr id="3" name="Content Placeholder 2">
            <a:extLst>
              <a:ext uri="{FF2B5EF4-FFF2-40B4-BE49-F238E27FC236}">
                <a16:creationId xmlns:a16="http://schemas.microsoft.com/office/drawing/2014/main" id="{EC4C9333-6859-B2DD-73B9-111684B29992}"/>
              </a:ext>
            </a:extLst>
          </p:cNvPr>
          <p:cNvSpPr>
            <a:spLocks noGrp="1"/>
          </p:cNvSpPr>
          <p:nvPr>
            <p:ph idx="1"/>
          </p:nvPr>
        </p:nvSpPr>
        <p:spPr/>
        <p:txBody>
          <a:bodyPr>
            <a:normAutofit/>
          </a:bodyPr>
          <a:lstStyle/>
          <a:p>
            <a:r>
              <a:rPr lang="en-GB" sz="3600" dirty="0">
                <a:solidFill>
                  <a:srgbClr val="7030A0"/>
                </a:solidFill>
              </a:rPr>
              <a:t>DURATION</a:t>
            </a:r>
            <a:r>
              <a:rPr lang="en-GB" sz="3600" dirty="0"/>
              <a:t> of activity</a:t>
            </a:r>
          </a:p>
          <a:p>
            <a:r>
              <a:rPr lang="en-GB" sz="3600" dirty="0">
                <a:solidFill>
                  <a:srgbClr val="FF0000"/>
                </a:solidFill>
              </a:rPr>
              <a:t>INTENSITY</a:t>
            </a:r>
            <a:r>
              <a:rPr lang="en-GB" sz="3600" dirty="0"/>
              <a:t> of input</a:t>
            </a:r>
          </a:p>
          <a:p>
            <a:r>
              <a:rPr lang="en-GB" sz="3600" dirty="0">
                <a:solidFill>
                  <a:srgbClr val="FFC000"/>
                </a:solidFill>
              </a:rPr>
              <a:t>FREQUENCY</a:t>
            </a:r>
            <a:r>
              <a:rPr lang="en-GB" sz="3600" dirty="0"/>
              <a:t> of input</a:t>
            </a:r>
          </a:p>
          <a:p>
            <a:r>
              <a:rPr lang="en-GB" sz="3600" dirty="0"/>
              <a:t>BE CONSISTENT !</a:t>
            </a:r>
          </a:p>
        </p:txBody>
      </p:sp>
    </p:spTree>
    <p:extLst>
      <p:ext uri="{BB962C8B-B14F-4D97-AF65-F5344CB8AC3E}">
        <p14:creationId xmlns:p14="http://schemas.microsoft.com/office/powerpoint/2010/main" val="418535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09F1-9853-D678-6F78-C0F195B1261D}"/>
              </a:ext>
            </a:extLst>
          </p:cNvPr>
          <p:cNvSpPr>
            <a:spLocks noGrp="1"/>
          </p:cNvSpPr>
          <p:nvPr>
            <p:ph type="title"/>
          </p:nvPr>
        </p:nvSpPr>
        <p:spPr>
          <a:xfrm>
            <a:off x="5536734" y="609600"/>
            <a:ext cx="3737268" cy="1320800"/>
          </a:xfrm>
        </p:spPr>
        <p:txBody>
          <a:bodyPr>
            <a:normAutofit/>
          </a:bodyPr>
          <a:lstStyle/>
          <a:p>
            <a:r>
              <a:rPr lang="en-GB" sz="4000" dirty="0">
                <a:solidFill>
                  <a:schemeClr val="accent2">
                    <a:lumMod val="75000"/>
                  </a:schemeClr>
                </a:solidFill>
              </a:rPr>
              <a:t>SENSORY DIET</a:t>
            </a:r>
          </a:p>
        </p:txBody>
      </p:sp>
      <p:sp>
        <p:nvSpPr>
          <p:cNvPr id="3" name="Content Placeholder 2">
            <a:extLst>
              <a:ext uri="{FF2B5EF4-FFF2-40B4-BE49-F238E27FC236}">
                <a16:creationId xmlns:a16="http://schemas.microsoft.com/office/drawing/2014/main" id="{26A312FB-249E-5EFA-75CF-F23F95BC2E61}"/>
              </a:ext>
            </a:extLst>
          </p:cNvPr>
          <p:cNvSpPr>
            <a:spLocks noGrp="1"/>
          </p:cNvSpPr>
          <p:nvPr>
            <p:ph idx="1"/>
          </p:nvPr>
        </p:nvSpPr>
        <p:spPr>
          <a:xfrm>
            <a:off x="5209563" y="2400780"/>
            <a:ext cx="4064439" cy="2526821"/>
          </a:xfrm>
        </p:spPr>
        <p:txBody>
          <a:bodyPr>
            <a:normAutofit lnSpcReduction="10000"/>
          </a:bodyPr>
          <a:lstStyle/>
          <a:p>
            <a:r>
              <a:rPr lang="en-GB" dirty="0"/>
              <a:t>An individualised plan of physical activities </a:t>
            </a:r>
          </a:p>
          <a:p>
            <a:r>
              <a:rPr lang="en-GB" dirty="0"/>
              <a:t>Not a prescriptive list of exercises</a:t>
            </a:r>
          </a:p>
          <a:p>
            <a:r>
              <a:rPr lang="en-GB" dirty="0"/>
              <a:t>Should be embedded into everyday activities</a:t>
            </a:r>
          </a:p>
          <a:p>
            <a:r>
              <a:rPr lang="en-GB" dirty="0"/>
              <a:t>You are the best placed to decide what works for your child and for YOU</a:t>
            </a:r>
          </a:p>
        </p:txBody>
      </p:sp>
      <p:pic>
        <p:nvPicPr>
          <p:cNvPr id="5" name="Picture 4">
            <a:extLst>
              <a:ext uri="{FF2B5EF4-FFF2-40B4-BE49-F238E27FC236}">
                <a16:creationId xmlns:a16="http://schemas.microsoft.com/office/drawing/2014/main" id="{2A87519A-50D4-A4BE-73C1-F7286108949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818629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FEC0-A0AC-FD6C-21D6-E11962B32E7E}"/>
              </a:ext>
            </a:extLst>
          </p:cNvPr>
          <p:cNvSpPr>
            <a:spLocks noGrp="1"/>
          </p:cNvSpPr>
          <p:nvPr>
            <p:ph type="title"/>
          </p:nvPr>
        </p:nvSpPr>
        <p:spPr/>
        <p:txBody>
          <a:bodyPr/>
          <a:lstStyle/>
          <a:p>
            <a:pPr algn="ctr"/>
            <a:r>
              <a:rPr lang="en-GB" dirty="0"/>
              <a:t>Problem solving tool</a:t>
            </a:r>
          </a:p>
        </p:txBody>
      </p:sp>
      <p:pic>
        <p:nvPicPr>
          <p:cNvPr id="6" name="Picture 5" descr="A diagram of a pyramid&#10;&#10;Description automatically generated">
            <a:extLst>
              <a:ext uri="{FF2B5EF4-FFF2-40B4-BE49-F238E27FC236}">
                <a16:creationId xmlns:a16="http://schemas.microsoft.com/office/drawing/2014/main" id="{B9E4C4F3-5CFA-49D5-2606-8FD9A9011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001" y="1458989"/>
            <a:ext cx="9241998" cy="4521187"/>
          </a:xfrm>
          <a:prstGeom prst="rect">
            <a:avLst/>
          </a:prstGeom>
        </p:spPr>
      </p:pic>
    </p:spTree>
    <p:extLst>
      <p:ext uri="{BB962C8B-B14F-4D97-AF65-F5344CB8AC3E}">
        <p14:creationId xmlns:p14="http://schemas.microsoft.com/office/powerpoint/2010/main" val="633159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05F7-B47C-DD42-D414-ADBF5CAB0EFE}"/>
              </a:ext>
            </a:extLst>
          </p:cNvPr>
          <p:cNvSpPr>
            <a:spLocks noGrp="1"/>
          </p:cNvSpPr>
          <p:nvPr>
            <p:ph type="title"/>
          </p:nvPr>
        </p:nvSpPr>
        <p:spPr>
          <a:xfrm>
            <a:off x="438912" y="609600"/>
            <a:ext cx="10552176" cy="853440"/>
          </a:xfrm>
        </p:spPr>
        <p:txBody>
          <a:bodyPr>
            <a:normAutofit fontScale="90000"/>
          </a:bodyPr>
          <a:lstStyle/>
          <a:p>
            <a:r>
              <a:rPr kumimoji="0" lang="en-US" sz="5400" b="0" i="0" u="none" strike="noStrike" kern="1200" cap="none" spc="0" normalizeH="0" baseline="0" noProof="0" dirty="0">
                <a:ln>
                  <a:noFill/>
                </a:ln>
                <a:solidFill>
                  <a:srgbClr val="54A021">
                    <a:lumMod val="75000"/>
                  </a:srgbClr>
                </a:solidFill>
                <a:effectLst/>
                <a:uLnTx/>
                <a:uFillTx/>
                <a:latin typeface="Trebuchet MS" panose="020B0603020202020204"/>
                <a:ea typeface="+mj-ea"/>
                <a:cs typeface="+mj-cs"/>
              </a:rPr>
              <a:t>Strategies for common sensory issues</a:t>
            </a:r>
            <a:endParaRPr lang="en-GB" dirty="0"/>
          </a:p>
        </p:txBody>
      </p:sp>
      <p:pic>
        <p:nvPicPr>
          <p:cNvPr id="6" name="Picture 5" descr="A diagram of a pyramid&#10;&#10;Description automatically generated">
            <a:extLst>
              <a:ext uri="{FF2B5EF4-FFF2-40B4-BE49-F238E27FC236}">
                <a16:creationId xmlns:a16="http://schemas.microsoft.com/office/drawing/2014/main" id="{707E2E8E-B42D-2DB2-F2DE-9D069F2BD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929" y="1463040"/>
            <a:ext cx="9700142" cy="5394959"/>
          </a:xfrm>
          <a:prstGeom prst="rect">
            <a:avLst/>
          </a:prstGeom>
        </p:spPr>
      </p:pic>
    </p:spTree>
    <p:extLst>
      <p:ext uri="{BB962C8B-B14F-4D97-AF65-F5344CB8AC3E}">
        <p14:creationId xmlns:p14="http://schemas.microsoft.com/office/powerpoint/2010/main" val="3345154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F80B-25AA-13E9-CFC2-17C14D89244F}"/>
              </a:ext>
            </a:extLst>
          </p:cNvPr>
          <p:cNvSpPr>
            <a:spLocks noGrp="1"/>
          </p:cNvSpPr>
          <p:nvPr>
            <p:ph type="title"/>
          </p:nvPr>
        </p:nvSpPr>
        <p:spPr>
          <a:xfrm>
            <a:off x="1286933" y="609600"/>
            <a:ext cx="10197494" cy="1099457"/>
          </a:xfrm>
        </p:spPr>
        <p:txBody>
          <a:bodyPr>
            <a:normAutofit/>
          </a:bodyPr>
          <a:lstStyle/>
          <a:p>
            <a:r>
              <a:rPr lang="en-GB" dirty="0"/>
              <a:t>Bathing/showering – ideas to try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D73FA8F5-F8FB-5A3B-A01F-C22916815F5B}"/>
              </a:ext>
            </a:extLst>
          </p:cNvPr>
          <p:cNvGraphicFramePr>
            <a:graphicFrameLocks noGrp="1"/>
          </p:cNvGraphicFramePr>
          <p:nvPr>
            <p:ph idx="1"/>
            <p:extLst>
              <p:ext uri="{D42A27DB-BD31-4B8C-83A1-F6EECF244321}">
                <p14:modId xmlns:p14="http://schemas.microsoft.com/office/powerpoint/2010/main" val="27526140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42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74BFF0-BA9C-379F-D390-CB40CE4C3737}"/>
              </a:ext>
            </a:extLst>
          </p:cNvPr>
          <p:cNvSpPr>
            <a:spLocks noGrp="1"/>
          </p:cNvSpPr>
          <p:nvPr>
            <p:ph type="title"/>
          </p:nvPr>
        </p:nvSpPr>
        <p:spPr>
          <a:xfrm>
            <a:off x="1286933" y="609600"/>
            <a:ext cx="10197494" cy="1099457"/>
          </a:xfrm>
        </p:spPr>
        <p:txBody>
          <a:bodyPr>
            <a:normAutofit/>
          </a:bodyPr>
          <a:lstStyle/>
          <a:p>
            <a:r>
              <a:rPr lang="en-GB" dirty="0"/>
              <a:t>Eating – ideas to try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1BF523B6-5DD2-4069-C424-A3B546D5C46E}"/>
              </a:ext>
            </a:extLst>
          </p:cNvPr>
          <p:cNvGraphicFramePr>
            <a:graphicFrameLocks noGrp="1"/>
          </p:cNvGraphicFramePr>
          <p:nvPr>
            <p:ph idx="1"/>
            <p:extLst>
              <p:ext uri="{D42A27DB-BD31-4B8C-83A1-F6EECF244321}">
                <p14:modId xmlns:p14="http://schemas.microsoft.com/office/powerpoint/2010/main" val="245219207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554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A59-9329-30FA-AD29-7E2B8BCBF727}"/>
              </a:ext>
            </a:extLst>
          </p:cNvPr>
          <p:cNvSpPr>
            <a:spLocks noGrp="1"/>
          </p:cNvSpPr>
          <p:nvPr>
            <p:ph type="title"/>
          </p:nvPr>
        </p:nvSpPr>
        <p:spPr>
          <a:xfrm>
            <a:off x="677334" y="609600"/>
            <a:ext cx="8596668" cy="928255"/>
          </a:xfrm>
        </p:spPr>
        <p:txBody>
          <a:bodyPr/>
          <a:lstStyle/>
          <a:p>
            <a:r>
              <a:rPr lang="en-GB" dirty="0"/>
              <a:t>Teeth Brushing – ideas to try</a:t>
            </a:r>
          </a:p>
        </p:txBody>
      </p:sp>
      <p:sp>
        <p:nvSpPr>
          <p:cNvPr id="3" name="Content Placeholder 2">
            <a:extLst>
              <a:ext uri="{FF2B5EF4-FFF2-40B4-BE49-F238E27FC236}">
                <a16:creationId xmlns:a16="http://schemas.microsoft.com/office/drawing/2014/main" id="{E1908425-EBDB-78C6-A668-6EC0002F48A0}"/>
              </a:ext>
            </a:extLst>
          </p:cNvPr>
          <p:cNvSpPr>
            <a:spLocks noGrp="1"/>
          </p:cNvSpPr>
          <p:nvPr>
            <p:ph idx="1"/>
          </p:nvPr>
        </p:nvSpPr>
        <p:spPr/>
        <p:txBody>
          <a:bodyPr/>
          <a:lstStyle/>
          <a:p>
            <a:r>
              <a:rPr lang="en-GB" dirty="0"/>
              <a:t>Heavy work before teeth brushing</a:t>
            </a:r>
          </a:p>
          <a:p>
            <a:r>
              <a:rPr lang="en-GB" dirty="0"/>
              <a:t>Try massaging your child’s jawline and face with firm pressure before brushing</a:t>
            </a:r>
          </a:p>
          <a:p>
            <a:r>
              <a:rPr lang="en-GB" dirty="0"/>
              <a:t>Use a mirror so child can see where they are brushing</a:t>
            </a:r>
          </a:p>
          <a:p>
            <a:r>
              <a:rPr lang="en-GB" dirty="0"/>
              <a:t>Soft </a:t>
            </a:r>
            <a:r>
              <a:rPr lang="en-GB" dirty="0" err="1"/>
              <a:t>bristels</a:t>
            </a:r>
            <a:r>
              <a:rPr lang="en-GB" dirty="0"/>
              <a:t> may be easier to tolerate than hard</a:t>
            </a:r>
          </a:p>
          <a:p>
            <a:r>
              <a:rPr lang="en-GB" dirty="0"/>
              <a:t>Warm water is more calming than cold water</a:t>
            </a:r>
          </a:p>
          <a:p>
            <a:r>
              <a:rPr lang="en-GB" dirty="0"/>
              <a:t>Brush your teeth together to model this</a:t>
            </a:r>
          </a:p>
          <a:p>
            <a:r>
              <a:rPr lang="en-GB" dirty="0"/>
              <a:t>Use brushing songs or a timer so child knows when activity will end</a:t>
            </a:r>
          </a:p>
        </p:txBody>
      </p:sp>
    </p:spTree>
    <p:extLst>
      <p:ext uri="{BB962C8B-B14F-4D97-AF65-F5344CB8AC3E}">
        <p14:creationId xmlns:p14="http://schemas.microsoft.com/office/powerpoint/2010/main" val="281236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E8F6-1FB1-BF08-6058-6A69E92ED864}"/>
              </a:ext>
            </a:extLst>
          </p:cNvPr>
          <p:cNvSpPr>
            <a:spLocks noGrp="1"/>
          </p:cNvSpPr>
          <p:nvPr>
            <p:ph type="title"/>
          </p:nvPr>
        </p:nvSpPr>
        <p:spPr>
          <a:xfrm>
            <a:off x="677334" y="609600"/>
            <a:ext cx="8596668" cy="786760"/>
          </a:xfrm>
        </p:spPr>
        <p:txBody>
          <a:bodyPr/>
          <a:lstStyle/>
          <a:p>
            <a:r>
              <a:rPr lang="en-GB" dirty="0"/>
              <a:t>Teeth Brushing – ideas to try</a:t>
            </a:r>
          </a:p>
        </p:txBody>
      </p:sp>
      <p:sp>
        <p:nvSpPr>
          <p:cNvPr id="3" name="Content Placeholder 2">
            <a:extLst>
              <a:ext uri="{FF2B5EF4-FFF2-40B4-BE49-F238E27FC236}">
                <a16:creationId xmlns:a16="http://schemas.microsoft.com/office/drawing/2014/main" id="{AC75D54D-FEB3-3156-4678-F1EE6249EA89}"/>
              </a:ext>
            </a:extLst>
          </p:cNvPr>
          <p:cNvSpPr>
            <a:spLocks noGrp="1"/>
          </p:cNvSpPr>
          <p:nvPr>
            <p:ph sz="half" idx="1"/>
          </p:nvPr>
        </p:nvSpPr>
        <p:spPr>
          <a:xfrm>
            <a:off x="677334" y="1396360"/>
            <a:ext cx="4184035" cy="4645001"/>
          </a:xfrm>
        </p:spPr>
        <p:txBody>
          <a:bodyPr>
            <a:normAutofit lnSpcReduction="10000"/>
          </a:bodyPr>
          <a:lstStyle/>
          <a:p>
            <a:r>
              <a:rPr lang="en-GB" b="1" dirty="0"/>
              <a:t>Different toothbrushes</a:t>
            </a:r>
          </a:p>
          <a:p>
            <a:r>
              <a:rPr lang="en-GB" dirty="0" err="1"/>
              <a:t>Dr.</a:t>
            </a:r>
            <a:r>
              <a:rPr lang="en-GB" dirty="0"/>
              <a:t> Barman</a:t>
            </a:r>
          </a:p>
          <a:p>
            <a:endParaRPr lang="en-GB" dirty="0"/>
          </a:p>
          <a:p>
            <a:endParaRPr lang="en-GB" dirty="0"/>
          </a:p>
          <a:p>
            <a:endParaRPr lang="en-GB" dirty="0"/>
          </a:p>
          <a:p>
            <a:endParaRPr lang="en-GB" dirty="0"/>
          </a:p>
          <a:p>
            <a:r>
              <a:rPr lang="en-GB" dirty="0"/>
              <a:t>Collis Curve</a:t>
            </a:r>
          </a:p>
          <a:p>
            <a:endParaRPr lang="en-GB" dirty="0"/>
          </a:p>
          <a:p>
            <a:r>
              <a:rPr lang="en-GB" dirty="0" err="1"/>
              <a:t>iKo</a:t>
            </a:r>
            <a:r>
              <a:rPr lang="en-GB" dirty="0"/>
              <a:t> finger toothbrush</a:t>
            </a:r>
          </a:p>
          <a:p>
            <a:endParaRPr lang="en-GB" dirty="0"/>
          </a:p>
          <a:p>
            <a:endParaRPr lang="en-GB" dirty="0"/>
          </a:p>
          <a:p>
            <a:r>
              <a:rPr lang="en-GB" dirty="0"/>
              <a:t>Electric toothbrush</a:t>
            </a:r>
          </a:p>
        </p:txBody>
      </p:sp>
      <p:sp>
        <p:nvSpPr>
          <p:cNvPr id="4" name="Content Placeholder 3">
            <a:extLst>
              <a:ext uri="{FF2B5EF4-FFF2-40B4-BE49-F238E27FC236}">
                <a16:creationId xmlns:a16="http://schemas.microsoft.com/office/drawing/2014/main" id="{B092184C-83D3-870E-1E92-67933DE8BAC7}"/>
              </a:ext>
            </a:extLst>
          </p:cNvPr>
          <p:cNvSpPr>
            <a:spLocks noGrp="1"/>
          </p:cNvSpPr>
          <p:nvPr>
            <p:ph sz="half" idx="2"/>
          </p:nvPr>
        </p:nvSpPr>
        <p:spPr>
          <a:xfrm>
            <a:off x="5089970" y="1396361"/>
            <a:ext cx="4184034" cy="4645002"/>
          </a:xfrm>
        </p:spPr>
        <p:txBody>
          <a:bodyPr>
            <a:normAutofit lnSpcReduction="10000"/>
          </a:bodyPr>
          <a:lstStyle/>
          <a:p>
            <a:r>
              <a:rPr lang="en-GB" b="1" dirty="0"/>
              <a:t>Different toothpaste</a:t>
            </a:r>
          </a:p>
          <a:p>
            <a:r>
              <a:rPr lang="en-GB" dirty="0" err="1"/>
              <a:t>OraNurse</a:t>
            </a:r>
            <a:r>
              <a:rPr lang="en-GB" dirty="0"/>
              <a:t> – non flavoured and non foaming toothpaste</a:t>
            </a:r>
          </a:p>
          <a:p>
            <a:endParaRPr lang="en-GB" dirty="0"/>
          </a:p>
          <a:p>
            <a:endParaRPr lang="en-GB" dirty="0"/>
          </a:p>
          <a:p>
            <a:endParaRPr lang="en-GB" dirty="0"/>
          </a:p>
          <a:p>
            <a:pPr marL="0" indent="0">
              <a:buNone/>
            </a:pPr>
            <a:endParaRPr lang="en-GB" dirty="0"/>
          </a:p>
          <a:p>
            <a:r>
              <a:rPr lang="en-GB" dirty="0"/>
              <a:t>Flavoured or mild mint toothpaste</a:t>
            </a:r>
          </a:p>
          <a:p>
            <a:endParaRPr lang="en-GB" dirty="0"/>
          </a:p>
          <a:p>
            <a:endParaRPr lang="en-GB" dirty="0"/>
          </a:p>
        </p:txBody>
      </p:sp>
      <p:pic>
        <p:nvPicPr>
          <p:cNvPr id="1028" name="Picture 4" descr="iKo Finger Toothbrush Mint Menthol">
            <a:extLst>
              <a:ext uri="{FF2B5EF4-FFF2-40B4-BE49-F238E27FC236}">
                <a16:creationId xmlns:a16="http://schemas.microsoft.com/office/drawing/2014/main" id="{AC4B6016-C1AB-1681-4452-5D6048AF9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507" y="4516886"/>
            <a:ext cx="1241502" cy="12415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1ED03E2-0859-3CA4-5DEE-A184F006630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470507" y="1789740"/>
            <a:ext cx="882844" cy="11536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lis Curve Toothbrush - Oral Care">
            <a:extLst>
              <a:ext uri="{FF2B5EF4-FFF2-40B4-BE49-F238E27FC236}">
                <a16:creationId xmlns:a16="http://schemas.microsoft.com/office/drawing/2014/main" id="{FFB68EA5-5EE1-284B-A541-3211E317F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812" y="3153313"/>
            <a:ext cx="1153626" cy="11536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3021F94-E9D3-39BC-4D88-B3786E784AA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515812" y="2119817"/>
            <a:ext cx="1779913" cy="16103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15F90EE6-9F67-2A04-F650-774378A645F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895061" y="5354076"/>
            <a:ext cx="1241503" cy="12415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45FE689-A6DC-EC0B-D346-CD54E4EA1F6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255052" y="5348591"/>
            <a:ext cx="1275851" cy="138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8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95D0-DDD0-2208-A197-72794F009CD7}"/>
              </a:ext>
            </a:extLst>
          </p:cNvPr>
          <p:cNvSpPr>
            <a:spLocks noGrp="1"/>
          </p:cNvSpPr>
          <p:nvPr>
            <p:ph type="title"/>
          </p:nvPr>
        </p:nvSpPr>
        <p:spPr/>
        <p:txBody>
          <a:bodyPr>
            <a:normAutofit/>
          </a:bodyPr>
          <a:lstStyle/>
          <a:p>
            <a:r>
              <a:rPr lang="en-GB" sz="4000" dirty="0">
                <a:solidFill>
                  <a:schemeClr val="accent2">
                    <a:lumMod val="50000"/>
                  </a:schemeClr>
                </a:solidFill>
              </a:rPr>
              <a:t>SENSORY EXPOSURE</a:t>
            </a:r>
          </a:p>
        </p:txBody>
      </p:sp>
      <p:sp>
        <p:nvSpPr>
          <p:cNvPr id="3" name="Content Placeholder 2">
            <a:extLst>
              <a:ext uri="{FF2B5EF4-FFF2-40B4-BE49-F238E27FC236}">
                <a16:creationId xmlns:a16="http://schemas.microsoft.com/office/drawing/2014/main" id="{2D3CF849-5830-FE34-E08D-033354A7E187}"/>
              </a:ext>
            </a:extLst>
          </p:cNvPr>
          <p:cNvSpPr>
            <a:spLocks noGrp="1"/>
          </p:cNvSpPr>
          <p:nvPr>
            <p:ph sz="half" idx="1"/>
          </p:nvPr>
        </p:nvSpPr>
        <p:spPr/>
        <p:txBody>
          <a:bodyPr>
            <a:normAutofit/>
          </a:bodyPr>
          <a:lstStyle/>
          <a:p>
            <a:pPr marL="0" indent="0">
              <a:buNone/>
            </a:pPr>
            <a:endParaRPr lang="en-GB" dirty="0"/>
          </a:p>
          <a:p>
            <a:pPr marL="0" indent="0">
              <a:buNone/>
            </a:pPr>
            <a:endParaRPr lang="en-GB" dirty="0"/>
          </a:p>
        </p:txBody>
      </p:sp>
      <p:sp>
        <p:nvSpPr>
          <p:cNvPr id="4" name="Content Placeholder 3">
            <a:extLst>
              <a:ext uri="{FF2B5EF4-FFF2-40B4-BE49-F238E27FC236}">
                <a16:creationId xmlns:a16="http://schemas.microsoft.com/office/drawing/2014/main" id="{8B9C96F6-6454-F8F8-5AEB-87D874E86A5B}"/>
              </a:ext>
            </a:extLst>
          </p:cNvPr>
          <p:cNvSpPr>
            <a:spLocks noGrp="1"/>
          </p:cNvSpPr>
          <p:nvPr>
            <p:ph sz="half" idx="2"/>
          </p:nvPr>
        </p:nvSpPr>
        <p:spPr>
          <a:xfrm>
            <a:off x="5258025" y="2808838"/>
            <a:ext cx="3305885" cy="2576858"/>
          </a:xfrm>
        </p:spPr>
        <p:txBody>
          <a:bodyPr>
            <a:normAutofit/>
          </a:bodyPr>
          <a:lstStyle/>
          <a:p>
            <a:r>
              <a:rPr lang="en-GB" sz="3200" dirty="0"/>
              <a:t>SOUNDS</a:t>
            </a:r>
          </a:p>
          <a:p>
            <a:r>
              <a:rPr lang="en-GB" sz="3200" dirty="0"/>
              <a:t>SMELLS</a:t>
            </a:r>
          </a:p>
          <a:p>
            <a:r>
              <a:rPr lang="en-GB" sz="3200" dirty="0"/>
              <a:t>VISUAL</a:t>
            </a:r>
          </a:p>
          <a:p>
            <a:r>
              <a:rPr lang="en-GB" sz="3200" dirty="0"/>
              <a:t>MOVEMENT</a:t>
            </a:r>
          </a:p>
        </p:txBody>
      </p:sp>
      <p:pic>
        <p:nvPicPr>
          <p:cNvPr id="7" name="Picture 6">
            <a:extLst>
              <a:ext uri="{FF2B5EF4-FFF2-40B4-BE49-F238E27FC236}">
                <a16:creationId xmlns:a16="http://schemas.microsoft.com/office/drawing/2014/main" id="{92C2267D-3DF2-B897-0B91-B236EB0DA5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971" y="2466197"/>
            <a:ext cx="4431489" cy="29471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5236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E9A008-6DB6-6DDC-1485-676E429EDE3B}"/>
              </a:ext>
            </a:extLst>
          </p:cNvPr>
          <p:cNvPicPr>
            <a:picLocks noChangeAspect="1"/>
          </p:cNvPicPr>
          <p:nvPr/>
        </p:nvPicPr>
        <p:blipFill rotWithShape="1">
          <a:blip r:embed="rId2">
            <a:duotone>
              <a:schemeClr val="bg2">
                <a:shade val="45000"/>
                <a:satMod val="135000"/>
              </a:schemeClr>
              <a:prstClr val="white"/>
            </a:duotone>
          </a:blip>
          <a:srcRect t="25325" b="9457"/>
          <a:stretch/>
        </p:blipFill>
        <p:spPr>
          <a:xfrm>
            <a:off x="20" y="10"/>
            <a:ext cx="12191980" cy="6857990"/>
          </a:xfrm>
          <a:prstGeom prst="rect">
            <a:avLst/>
          </a:prstGeom>
        </p:spPr>
      </p:pic>
      <p:sp>
        <p:nvSpPr>
          <p:cNvPr id="4" name="Title 3">
            <a:extLst>
              <a:ext uri="{FF2B5EF4-FFF2-40B4-BE49-F238E27FC236}">
                <a16:creationId xmlns:a16="http://schemas.microsoft.com/office/drawing/2014/main" id="{4356CF71-0BAE-1C85-6915-93806904CC02}"/>
              </a:ext>
            </a:extLst>
          </p:cNvPr>
          <p:cNvSpPr>
            <a:spLocks noGrp="1"/>
          </p:cNvSpPr>
          <p:nvPr>
            <p:ph type="title"/>
          </p:nvPr>
        </p:nvSpPr>
        <p:spPr>
          <a:xfrm>
            <a:off x="838200" y="365125"/>
            <a:ext cx="10515600" cy="1325563"/>
          </a:xfrm>
        </p:spPr>
        <p:txBody>
          <a:bodyPr>
            <a:normAutofit/>
          </a:bodyPr>
          <a:lstStyle/>
          <a:p>
            <a:r>
              <a:rPr lang="en-GB" dirty="0"/>
              <a:t>Sleep – ideas to try</a:t>
            </a:r>
          </a:p>
        </p:txBody>
      </p:sp>
      <p:graphicFrame>
        <p:nvGraphicFramePr>
          <p:cNvPr id="7" name="Content Placeholder 4">
            <a:extLst>
              <a:ext uri="{FF2B5EF4-FFF2-40B4-BE49-F238E27FC236}">
                <a16:creationId xmlns:a16="http://schemas.microsoft.com/office/drawing/2014/main" id="{017C98F2-DBA1-AFCA-725B-A1352D970C95}"/>
              </a:ext>
            </a:extLst>
          </p:cNvPr>
          <p:cNvGraphicFramePr>
            <a:graphicFrameLocks noGrp="1"/>
          </p:cNvGraphicFramePr>
          <p:nvPr>
            <p:ph idx="1"/>
            <p:extLst>
              <p:ext uri="{D42A27DB-BD31-4B8C-83A1-F6EECF244321}">
                <p14:modId xmlns:p14="http://schemas.microsoft.com/office/powerpoint/2010/main" val="7702412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8123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D02C-B2C1-431C-4ED0-7C1EE442BD27}"/>
              </a:ext>
            </a:extLst>
          </p:cNvPr>
          <p:cNvSpPr>
            <a:spLocks noGrp="1"/>
          </p:cNvSpPr>
          <p:nvPr>
            <p:ph type="title"/>
          </p:nvPr>
        </p:nvSpPr>
        <p:spPr>
          <a:xfrm>
            <a:off x="479394" y="1070800"/>
            <a:ext cx="3939688" cy="5583126"/>
          </a:xfrm>
        </p:spPr>
        <p:txBody>
          <a:bodyPr>
            <a:normAutofit/>
          </a:bodyPr>
          <a:lstStyle/>
          <a:p>
            <a:pPr algn="r"/>
            <a:r>
              <a:rPr lang="en-GB" sz="6000" dirty="0"/>
              <a:t>Nail cutting strategies</a:t>
            </a:r>
          </a:p>
        </p:txBody>
      </p:sp>
      <p:graphicFrame>
        <p:nvGraphicFramePr>
          <p:cNvPr id="13" name="Content Placeholder 2">
            <a:extLst>
              <a:ext uri="{FF2B5EF4-FFF2-40B4-BE49-F238E27FC236}">
                <a16:creationId xmlns:a16="http://schemas.microsoft.com/office/drawing/2014/main" id="{D6715554-5677-C09B-3B08-3FD9F51C6DFA}"/>
              </a:ext>
            </a:extLst>
          </p:cNvPr>
          <p:cNvGraphicFramePr/>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78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A355B3-6408-5733-A730-F8628B4AA5CF}"/>
              </a:ext>
            </a:extLst>
          </p:cNvPr>
          <p:cNvSpPr>
            <a:spLocks noGrp="1"/>
          </p:cNvSpPr>
          <p:nvPr>
            <p:ph type="title"/>
          </p:nvPr>
        </p:nvSpPr>
        <p:spPr>
          <a:xfrm>
            <a:off x="652481" y="1382486"/>
            <a:ext cx="3547581" cy="4093028"/>
          </a:xfrm>
        </p:spPr>
        <p:txBody>
          <a:bodyPr anchor="ctr">
            <a:normAutofit/>
          </a:bodyPr>
          <a:lstStyle/>
          <a:p>
            <a:r>
              <a:rPr lang="en-GB" sz="4400"/>
              <a:t>Hair cut – ideas to try</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244F6A0-1DAE-9C2C-CCE4-B85158DB7AB6}"/>
              </a:ext>
            </a:extLst>
          </p:cNvPr>
          <p:cNvGraphicFramePr>
            <a:graphicFrameLocks noGrp="1"/>
          </p:cNvGraphicFramePr>
          <p:nvPr>
            <p:ph idx="1"/>
            <p:extLst>
              <p:ext uri="{D42A27DB-BD31-4B8C-83A1-F6EECF244321}">
                <p14:modId xmlns:p14="http://schemas.microsoft.com/office/powerpoint/2010/main" val="139554655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649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BB84513-E1B2-FA8B-00B4-A2A33D0E41A6}"/>
              </a:ext>
            </a:extLst>
          </p:cNvPr>
          <p:cNvSpPr txBox="1">
            <a:spLocks/>
          </p:cNvSpPr>
          <p:nvPr/>
        </p:nvSpPr>
        <p:spPr>
          <a:xfrm>
            <a:off x="1599294" y="1598729"/>
            <a:ext cx="7429296" cy="51483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en-GB" sz="2000" dirty="0">
                <a:solidFill>
                  <a:schemeClr val="tx1">
                    <a:lumMod val="75000"/>
                    <a:lumOff val="25000"/>
                  </a:schemeClr>
                </a:solidFill>
                <a:latin typeface="Arial" charset="0"/>
                <a:cs typeface="Arial" charset="0"/>
              </a:rPr>
              <a:t>The Family Fund will contribute to the purchase of sensory equipment, you can apply every </a:t>
            </a:r>
            <a:r>
              <a:rPr lang="en-GB" sz="2000">
                <a:solidFill>
                  <a:schemeClr val="tx1">
                    <a:lumMod val="75000"/>
                    <a:lumOff val="25000"/>
                  </a:schemeClr>
                </a:solidFill>
                <a:latin typeface="Arial" charset="0"/>
                <a:cs typeface="Arial" charset="0"/>
              </a:rPr>
              <a:t>24 months </a:t>
            </a:r>
            <a:r>
              <a:rPr lang="en-GB" sz="2000" dirty="0">
                <a:solidFill>
                  <a:schemeClr val="tx1">
                    <a:lumMod val="75000"/>
                    <a:lumOff val="25000"/>
                  </a:schemeClr>
                </a:solidFill>
                <a:latin typeface="Arial" charset="0"/>
                <a:cs typeface="Arial" charset="0"/>
              </a:rPr>
              <a:t>– even if you are in employment</a:t>
            </a:r>
          </a:p>
          <a:p>
            <a:pPr marL="0" indent="0">
              <a:buNone/>
              <a:defRPr/>
            </a:pPr>
            <a:endParaRPr lang="en-GB" sz="2000" dirty="0">
              <a:solidFill>
                <a:schemeClr val="tx1">
                  <a:lumMod val="75000"/>
                  <a:lumOff val="25000"/>
                </a:schemeClr>
              </a:solidFill>
              <a:latin typeface="Arial" charset="0"/>
              <a:cs typeface="Arial" charset="0"/>
            </a:endParaRPr>
          </a:p>
          <a:p>
            <a:pPr marL="0" indent="0">
              <a:buNone/>
              <a:defRPr/>
            </a:pPr>
            <a:endParaRPr lang="en-GB" sz="2000" dirty="0">
              <a:solidFill>
                <a:schemeClr val="tx1">
                  <a:lumMod val="75000"/>
                  <a:lumOff val="25000"/>
                </a:schemeClr>
              </a:solidFill>
              <a:latin typeface="Arial" charset="0"/>
              <a:cs typeface="Arial" charset="0"/>
            </a:endParaRPr>
          </a:p>
          <a:p>
            <a:pPr marL="0" indent="0">
              <a:buNone/>
              <a:defRPr/>
            </a:pPr>
            <a:endParaRPr lang="en-GB" sz="2000" dirty="0">
              <a:solidFill>
                <a:schemeClr val="tx1">
                  <a:lumMod val="75000"/>
                  <a:lumOff val="25000"/>
                </a:schemeClr>
              </a:solidFill>
              <a:latin typeface="Arial" charset="0"/>
              <a:cs typeface="Arial" charset="0"/>
            </a:endParaRPr>
          </a:p>
          <a:p>
            <a:pPr marL="0" indent="0">
              <a:buNone/>
              <a:defRPr/>
            </a:pPr>
            <a:endParaRPr lang="en-GB" sz="2000" dirty="0">
              <a:solidFill>
                <a:schemeClr val="tx1">
                  <a:lumMod val="75000"/>
                  <a:lumOff val="25000"/>
                </a:schemeClr>
              </a:solidFill>
              <a:latin typeface="Arial" charset="0"/>
              <a:cs typeface="Arial" charset="0"/>
            </a:endParaRPr>
          </a:p>
          <a:p>
            <a:pPr>
              <a:defRPr/>
            </a:pPr>
            <a:r>
              <a:rPr lang="en-GB" sz="2000" dirty="0">
                <a:solidFill>
                  <a:schemeClr val="tx1">
                    <a:lumMod val="75000"/>
                    <a:lumOff val="25000"/>
                  </a:schemeClr>
                </a:solidFill>
                <a:latin typeface="Arial" charset="0"/>
                <a:cs typeface="Arial" charset="0"/>
              </a:rPr>
              <a:t>“A Stitch Different” makes bespoke weighted items as a non-profit organisation with flexible payment plans</a:t>
            </a:r>
          </a:p>
          <a:p>
            <a:pPr>
              <a:defRPr/>
            </a:pPr>
            <a:endParaRPr lang="en-GB" sz="2000" dirty="0">
              <a:solidFill>
                <a:schemeClr val="tx1">
                  <a:lumMod val="75000"/>
                  <a:lumOff val="25000"/>
                </a:schemeClr>
              </a:solidFill>
              <a:latin typeface="Arial" charset="0"/>
              <a:cs typeface="Arial" charset="0"/>
            </a:endParaRPr>
          </a:p>
          <a:p>
            <a:pPr>
              <a:defRPr/>
            </a:pPr>
            <a:endParaRPr lang="en-GB" sz="2000" dirty="0">
              <a:solidFill>
                <a:schemeClr val="tx1">
                  <a:lumMod val="75000"/>
                  <a:lumOff val="25000"/>
                </a:schemeClr>
              </a:solidFill>
              <a:latin typeface="Arial" charset="0"/>
              <a:cs typeface="Arial" charset="0"/>
            </a:endParaRPr>
          </a:p>
        </p:txBody>
      </p:sp>
      <p:sp>
        <p:nvSpPr>
          <p:cNvPr id="55298" name="Title 1">
            <a:extLst>
              <a:ext uri="{FF2B5EF4-FFF2-40B4-BE49-F238E27FC236}">
                <a16:creationId xmlns:a16="http://schemas.microsoft.com/office/drawing/2014/main" id="{0D8C4D6F-6038-4948-B725-D7EA6E0CC2F1}"/>
              </a:ext>
            </a:extLst>
          </p:cNvPr>
          <p:cNvSpPr>
            <a:spLocks noGrp="1"/>
          </p:cNvSpPr>
          <p:nvPr>
            <p:ph type="title"/>
          </p:nvPr>
        </p:nvSpPr>
        <p:spPr/>
        <p:txBody>
          <a:bodyPr>
            <a:normAutofit/>
          </a:bodyPr>
          <a:lstStyle/>
          <a:p>
            <a:r>
              <a:rPr lang="en-GB" altLang="en-US" sz="4000" dirty="0">
                <a:solidFill>
                  <a:schemeClr val="accent2">
                    <a:lumMod val="75000"/>
                  </a:schemeClr>
                </a:solidFill>
              </a:rPr>
              <a:t>Did you know?</a:t>
            </a:r>
          </a:p>
        </p:txBody>
      </p:sp>
      <p:pic>
        <p:nvPicPr>
          <p:cNvPr id="55300" name="Picture 2" descr="Image result for family fund logo">
            <a:extLst>
              <a:ext uri="{FF2B5EF4-FFF2-40B4-BE49-F238E27FC236}">
                <a16:creationId xmlns:a16="http://schemas.microsoft.com/office/drawing/2014/main" id="{C1BD9F6E-628E-4E87-B2B9-5351D6EFF0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08668" y="2864220"/>
            <a:ext cx="533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3">
            <a:extLst>
              <a:ext uri="{FF2B5EF4-FFF2-40B4-BE49-F238E27FC236}">
                <a16:creationId xmlns:a16="http://schemas.microsoft.com/office/drawing/2014/main" id="{CDA28B0F-47FA-481C-87AB-4FC86FFF16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3367" y="5259271"/>
            <a:ext cx="66611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913F-72B2-A8E0-C7AF-29DD3D7D484E}"/>
              </a:ext>
            </a:extLst>
          </p:cNvPr>
          <p:cNvSpPr>
            <a:spLocks noGrp="1"/>
          </p:cNvSpPr>
          <p:nvPr>
            <p:ph type="title"/>
          </p:nvPr>
        </p:nvSpPr>
        <p:spPr/>
        <p:txBody>
          <a:bodyPr/>
          <a:lstStyle/>
          <a:p>
            <a:pPr algn="ctr"/>
            <a:endParaRPr lang="en-GB" dirty="0"/>
          </a:p>
        </p:txBody>
      </p:sp>
      <p:sp>
        <p:nvSpPr>
          <p:cNvPr id="3" name="Content Placeholder 2">
            <a:extLst>
              <a:ext uri="{FF2B5EF4-FFF2-40B4-BE49-F238E27FC236}">
                <a16:creationId xmlns:a16="http://schemas.microsoft.com/office/drawing/2014/main" id="{7366DDF0-3840-1156-4FB7-54035010A4B4}"/>
              </a:ext>
            </a:extLst>
          </p:cNvPr>
          <p:cNvSpPr>
            <a:spLocks noGrp="1"/>
          </p:cNvSpPr>
          <p:nvPr>
            <p:ph sz="half" idx="1"/>
          </p:nvPr>
        </p:nvSpPr>
        <p:spPr/>
        <p:txBody>
          <a:bodyPr/>
          <a:lstStyle/>
          <a:p>
            <a:pPr algn="l" fontAlgn="base"/>
            <a:endParaRPr lang="en-US" b="0" i="0" dirty="0">
              <a:solidFill>
                <a:srgbClr val="E22F87"/>
              </a:solidFill>
              <a:effectLst/>
              <a:latin typeface="Roboto" panose="02000000000000000000" pitchFamily="2" charset="0"/>
            </a:endParaRPr>
          </a:p>
          <a:p>
            <a:pPr algn="l" fontAlgn="base"/>
            <a:r>
              <a:rPr lang="en-US" b="0" i="0" dirty="0" err="1">
                <a:solidFill>
                  <a:srgbClr val="E22F87"/>
                </a:solidFill>
                <a:effectLst/>
                <a:latin typeface="Roboto" panose="02000000000000000000" pitchFamily="2" charset="0"/>
              </a:rPr>
              <a:t>Newlife</a:t>
            </a:r>
            <a:r>
              <a:rPr lang="en-US" b="0" i="0" dirty="0">
                <a:solidFill>
                  <a:srgbClr val="E22F87"/>
                </a:solidFill>
                <a:effectLst/>
                <a:latin typeface="Roboto" panose="02000000000000000000" pitchFamily="2" charset="0"/>
              </a:rPr>
              <a:t> offers the free loan of specialist toys to families who have disabled and terminally ill children.</a:t>
            </a:r>
            <a:endParaRPr lang="en-US" b="0" i="0" dirty="0">
              <a:solidFill>
                <a:srgbClr val="666666"/>
              </a:solidFill>
              <a:effectLst/>
              <a:latin typeface="Roboto" panose="02000000000000000000" pitchFamily="2" charset="0"/>
            </a:endParaRPr>
          </a:p>
          <a:p>
            <a:pPr algn="l" fontAlgn="base"/>
            <a:r>
              <a:rPr lang="en-US" b="0" i="0" dirty="0">
                <a:solidFill>
                  <a:srgbClr val="1D7AC7"/>
                </a:solidFill>
                <a:effectLst/>
                <a:latin typeface="Roboto" panose="02000000000000000000" pitchFamily="2" charset="0"/>
              </a:rPr>
              <a:t>The Play Therapy Pods are self-contained and are delivered direct to the family’s door. We don’t means test, so specialist play pods are always provided on the basis of need.</a:t>
            </a:r>
            <a:endParaRPr lang="en-US" b="0" i="0" dirty="0">
              <a:solidFill>
                <a:srgbClr val="666666"/>
              </a:solidFill>
              <a:effectLst/>
              <a:latin typeface="Roboto" panose="02000000000000000000" pitchFamily="2" charset="0"/>
            </a:endParaRPr>
          </a:p>
          <a:p>
            <a:endParaRPr lang="en-GB" dirty="0"/>
          </a:p>
        </p:txBody>
      </p:sp>
      <p:pic>
        <p:nvPicPr>
          <p:cNvPr id="8" name="Content Placeholder 7">
            <a:extLst>
              <a:ext uri="{FF2B5EF4-FFF2-40B4-BE49-F238E27FC236}">
                <a16:creationId xmlns:a16="http://schemas.microsoft.com/office/drawing/2014/main" id="{E6E5D468-C0A9-0B1F-12FB-B188A0DD8FA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89525" y="2933556"/>
            <a:ext cx="4184035" cy="2335157"/>
          </a:xfrm>
        </p:spPr>
      </p:pic>
      <p:pic>
        <p:nvPicPr>
          <p:cNvPr id="6" name="Picture 5">
            <a:extLst>
              <a:ext uri="{FF2B5EF4-FFF2-40B4-BE49-F238E27FC236}">
                <a16:creationId xmlns:a16="http://schemas.microsoft.com/office/drawing/2014/main" id="{23680AC3-4B7C-4631-A004-C7F850EDC69D}"/>
              </a:ext>
            </a:extLst>
          </p:cNvPr>
          <p:cNvPicPr>
            <a:picLocks noChangeAspect="1"/>
          </p:cNvPicPr>
          <p:nvPr/>
        </p:nvPicPr>
        <p:blipFill>
          <a:blip r:embed="rId4"/>
          <a:stretch>
            <a:fillRect/>
          </a:stretch>
        </p:blipFill>
        <p:spPr>
          <a:xfrm>
            <a:off x="2439811" y="609600"/>
            <a:ext cx="4648200" cy="1533525"/>
          </a:xfrm>
          <a:prstGeom prst="rect">
            <a:avLst/>
          </a:prstGeom>
        </p:spPr>
      </p:pic>
    </p:spTree>
    <p:extLst>
      <p:ext uri="{BB962C8B-B14F-4D97-AF65-F5344CB8AC3E}">
        <p14:creationId xmlns:p14="http://schemas.microsoft.com/office/powerpoint/2010/main" val="428639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64DF-DB50-4E9C-8B80-7EC7977FD826}"/>
              </a:ext>
            </a:extLst>
          </p:cNvPr>
          <p:cNvSpPr>
            <a:spLocks noGrp="1"/>
          </p:cNvSpPr>
          <p:nvPr>
            <p:ph type="title"/>
          </p:nvPr>
        </p:nvSpPr>
        <p:spPr>
          <a:xfrm>
            <a:off x="6094412" y="5239131"/>
            <a:ext cx="5279490" cy="960087"/>
          </a:xfrm>
        </p:spPr>
        <p:txBody>
          <a:bodyPr vert="horz" lIns="91440" tIns="45720" rIns="91440" bIns="45720" rtlCol="0" anchor="t">
            <a:normAutofit/>
          </a:bodyPr>
          <a:lstStyle/>
          <a:p>
            <a:r>
              <a:rPr lang="en-US" sz="3000">
                <a:solidFill>
                  <a:srgbClr val="FFFFFE"/>
                </a:solidFill>
              </a:rPr>
              <a:t>Thank you for Listening </a:t>
            </a:r>
          </a:p>
        </p:txBody>
      </p:sp>
      <p:pic>
        <p:nvPicPr>
          <p:cNvPr id="10" name="Content Placeholder 9" descr="A picture containing posing&#10;&#10;Description automatically generated">
            <a:extLst>
              <a:ext uri="{FF2B5EF4-FFF2-40B4-BE49-F238E27FC236}">
                <a16:creationId xmlns:a16="http://schemas.microsoft.com/office/drawing/2014/main" id="{A5127605-EE8F-4CAF-947F-E2CA4AFE0B08}"/>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xmlns="" r:id="rId4"/>
              </a:ext>
            </a:extLst>
          </a:blip>
          <a:srcRect r="-2" b="-2"/>
          <a:stretch/>
        </p:blipFill>
        <p:spPr>
          <a:xfrm>
            <a:off x="20" y="10"/>
            <a:ext cx="12191675" cy="6857990"/>
          </a:xfrm>
          <a:prstGeom prst="rect">
            <a:avLst/>
          </a:prstGeom>
        </p:spPr>
      </p:pic>
      <p:sp>
        <p:nvSpPr>
          <p:cNvPr id="12" name="TextBox 11">
            <a:extLst>
              <a:ext uri="{FF2B5EF4-FFF2-40B4-BE49-F238E27FC236}">
                <a16:creationId xmlns:a16="http://schemas.microsoft.com/office/drawing/2014/main" id="{A5D6222C-032B-4262-AEFB-56FBB5D979D0}"/>
              </a:ext>
            </a:extLst>
          </p:cNvPr>
          <p:cNvSpPr txBox="1"/>
          <p:nvPr/>
        </p:nvSpPr>
        <p:spPr>
          <a:xfrm>
            <a:off x="9770839" y="6657945"/>
            <a:ext cx="242085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ministry-to-children.com/lesson-knowing-jesus-hearing/">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419028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902998-5058-C3C9-3B0B-6030C451562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E46F5FF-230E-9609-B5B7-CEAA41FA6DEA}"/>
              </a:ext>
            </a:extLst>
          </p:cNvPr>
          <p:cNvSpPr>
            <a:spLocks noGrp="1"/>
          </p:cNvSpPr>
          <p:nvPr>
            <p:ph type="title"/>
          </p:nvPr>
        </p:nvSpPr>
        <p:spPr>
          <a:xfrm>
            <a:off x="677333" y="609600"/>
            <a:ext cx="3851123" cy="1320800"/>
          </a:xfrm>
        </p:spPr>
        <p:txBody>
          <a:bodyPr>
            <a:normAutofit/>
          </a:bodyPr>
          <a:lstStyle/>
          <a:p>
            <a:r>
              <a:rPr lang="en-GB" sz="4000" dirty="0">
                <a:solidFill>
                  <a:schemeClr val="accent2">
                    <a:lumMod val="75000"/>
                  </a:schemeClr>
                </a:solidFill>
              </a:rPr>
              <a:t>Sensory Detective</a:t>
            </a:r>
          </a:p>
        </p:txBody>
      </p:sp>
      <p:sp>
        <p:nvSpPr>
          <p:cNvPr id="3" name="Content Placeholder 2">
            <a:extLst>
              <a:ext uri="{FF2B5EF4-FFF2-40B4-BE49-F238E27FC236}">
                <a16:creationId xmlns:a16="http://schemas.microsoft.com/office/drawing/2014/main" id="{457774B5-C5D0-A4D5-1BD0-CBBB4259CAF8}"/>
              </a:ext>
            </a:extLst>
          </p:cNvPr>
          <p:cNvSpPr>
            <a:spLocks noGrp="1"/>
          </p:cNvSpPr>
          <p:nvPr>
            <p:ph idx="1"/>
          </p:nvPr>
        </p:nvSpPr>
        <p:spPr>
          <a:xfrm>
            <a:off x="677334" y="2160589"/>
            <a:ext cx="4089400" cy="3880773"/>
          </a:xfrm>
        </p:spPr>
        <p:txBody>
          <a:bodyPr>
            <a:normAutofit/>
          </a:bodyPr>
          <a:lstStyle/>
          <a:p>
            <a:pPr marL="0" indent="0">
              <a:buNone/>
            </a:pPr>
            <a:r>
              <a:rPr lang="en-GB" dirty="0"/>
              <a:t>“People often use the word behaviour to mean bad behaviour. Often a child does not know any other way to tell us. It is our business to find out what the behaviour is communicating”</a:t>
            </a:r>
          </a:p>
          <a:p>
            <a:pPr marL="0" indent="0">
              <a:buNone/>
            </a:pPr>
            <a:r>
              <a:rPr lang="en-GB" dirty="0"/>
              <a:t>Lorna Jean King (OT) 1996</a:t>
            </a:r>
          </a:p>
          <a:p>
            <a:pPr marL="0" indent="0">
              <a:buNone/>
            </a:pPr>
            <a:endParaRPr lang="en-GB" dirty="0"/>
          </a:p>
          <a:p>
            <a:pPr marL="0" indent="0">
              <a:buNone/>
            </a:pPr>
            <a:endParaRPr lang="en-GB" dirty="0"/>
          </a:p>
          <a:p>
            <a:r>
              <a:rPr lang="en-GB" sz="3200" dirty="0"/>
              <a:t>What is your child trying to tell you?</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41977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DBA0E28-7850-F640-9C18-337F4492647E}"/>
              </a:ext>
            </a:extLst>
          </p:cNvPr>
          <p:cNvSpPr/>
          <p:nvPr/>
        </p:nvSpPr>
        <p:spPr>
          <a:xfrm>
            <a:off x="4120025" y="2452820"/>
            <a:ext cx="1948834" cy="158457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accent1">
                    <a:lumMod val="20000"/>
                    <a:lumOff val="80000"/>
                  </a:schemeClr>
                </a:solidFill>
              </a:rPr>
              <a:t>SENSES</a:t>
            </a:r>
          </a:p>
        </p:txBody>
      </p:sp>
      <p:sp>
        <p:nvSpPr>
          <p:cNvPr id="3" name="Oval 2">
            <a:extLst>
              <a:ext uri="{FF2B5EF4-FFF2-40B4-BE49-F238E27FC236}">
                <a16:creationId xmlns:a16="http://schemas.microsoft.com/office/drawing/2014/main" id="{3A788E82-D0EE-3678-56BE-3A430A30FD0B}"/>
              </a:ext>
            </a:extLst>
          </p:cNvPr>
          <p:cNvSpPr/>
          <p:nvPr/>
        </p:nvSpPr>
        <p:spPr>
          <a:xfrm>
            <a:off x="4237192" y="127722"/>
            <a:ext cx="1714500" cy="143827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accent1">
                    <a:lumMod val="20000"/>
                    <a:lumOff val="80000"/>
                  </a:schemeClr>
                </a:solidFill>
              </a:rPr>
              <a:t>VISUAL</a:t>
            </a:r>
          </a:p>
        </p:txBody>
      </p:sp>
      <p:sp>
        <p:nvSpPr>
          <p:cNvPr id="4" name="Oval 3">
            <a:extLst>
              <a:ext uri="{FF2B5EF4-FFF2-40B4-BE49-F238E27FC236}">
                <a16:creationId xmlns:a16="http://schemas.microsoft.com/office/drawing/2014/main" id="{DAE9B79C-472D-7C17-7F31-4DBFDD3279AA}"/>
              </a:ext>
            </a:extLst>
          </p:cNvPr>
          <p:cNvSpPr/>
          <p:nvPr/>
        </p:nvSpPr>
        <p:spPr>
          <a:xfrm>
            <a:off x="1652540" y="571133"/>
            <a:ext cx="1714500" cy="143827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accent1">
                    <a:lumMod val="20000"/>
                    <a:lumOff val="80000"/>
                  </a:schemeClr>
                </a:solidFill>
              </a:rPr>
              <a:t>SMELL</a:t>
            </a:r>
          </a:p>
        </p:txBody>
      </p:sp>
      <p:sp>
        <p:nvSpPr>
          <p:cNvPr id="5" name="Oval 4">
            <a:extLst>
              <a:ext uri="{FF2B5EF4-FFF2-40B4-BE49-F238E27FC236}">
                <a16:creationId xmlns:a16="http://schemas.microsoft.com/office/drawing/2014/main" id="{87096DF8-13AF-38C2-A248-7DC85FEC4B14}"/>
              </a:ext>
            </a:extLst>
          </p:cNvPr>
          <p:cNvSpPr/>
          <p:nvPr/>
        </p:nvSpPr>
        <p:spPr>
          <a:xfrm>
            <a:off x="6709050" y="576094"/>
            <a:ext cx="1714500" cy="143827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accent1">
                    <a:lumMod val="20000"/>
                    <a:lumOff val="80000"/>
                  </a:schemeClr>
                </a:solidFill>
              </a:rPr>
              <a:t>TACTILE</a:t>
            </a:r>
          </a:p>
        </p:txBody>
      </p:sp>
      <p:sp>
        <p:nvSpPr>
          <p:cNvPr id="6" name="Oval 5">
            <a:extLst>
              <a:ext uri="{FF2B5EF4-FFF2-40B4-BE49-F238E27FC236}">
                <a16:creationId xmlns:a16="http://schemas.microsoft.com/office/drawing/2014/main" id="{2226946C-1931-6B36-C260-50160BB13049}"/>
              </a:ext>
            </a:extLst>
          </p:cNvPr>
          <p:cNvSpPr/>
          <p:nvPr/>
        </p:nvSpPr>
        <p:spPr>
          <a:xfrm>
            <a:off x="7519408" y="2517601"/>
            <a:ext cx="1714500" cy="143827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accent1">
                    <a:lumMod val="20000"/>
                    <a:lumOff val="80000"/>
                  </a:schemeClr>
                </a:solidFill>
              </a:rPr>
              <a:t>TASTE</a:t>
            </a:r>
          </a:p>
        </p:txBody>
      </p:sp>
      <p:sp>
        <p:nvSpPr>
          <p:cNvPr id="7" name="Oval 6">
            <a:extLst>
              <a:ext uri="{FF2B5EF4-FFF2-40B4-BE49-F238E27FC236}">
                <a16:creationId xmlns:a16="http://schemas.microsoft.com/office/drawing/2014/main" id="{6A160DFE-4585-5CF6-C021-3E38DD43BE85}"/>
              </a:ext>
            </a:extLst>
          </p:cNvPr>
          <p:cNvSpPr/>
          <p:nvPr/>
        </p:nvSpPr>
        <p:spPr>
          <a:xfrm>
            <a:off x="1080485" y="2525968"/>
            <a:ext cx="1714500" cy="143827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accent1">
                    <a:lumMod val="20000"/>
                    <a:lumOff val="80000"/>
                  </a:schemeClr>
                </a:solidFill>
              </a:rPr>
              <a:t>AUDITORY</a:t>
            </a:r>
          </a:p>
        </p:txBody>
      </p:sp>
      <p:sp>
        <p:nvSpPr>
          <p:cNvPr id="8" name="Oval 7">
            <a:extLst>
              <a:ext uri="{FF2B5EF4-FFF2-40B4-BE49-F238E27FC236}">
                <a16:creationId xmlns:a16="http://schemas.microsoft.com/office/drawing/2014/main" id="{1E34D028-EA5F-DF3E-50F5-16412DD383A5}"/>
              </a:ext>
            </a:extLst>
          </p:cNvPr>
          <p:cNvSpPr/>
          <p:nvPr/>
        </p:nvSpPr>
        <p:spPr>
          <a:xfrm>
            <a:off x="1749605" y="4565604"/>
            <a:ext cx="1714500" cy="14382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9" name="Oval 8">
            <a:extLst>
              <a:ext uri="{FF2B5EF4-FFF2-40B4-BE49-F238E27FC236}">
                <a16:creationId xmlns:a16="http://schemas.microsoft.com/office/drawing/2014/main" id="{EA5DFE3B-1432-E6F8-8576-408DB0273D27}"/>
              </a:ext>
            </a:extLst>
          </p:cNvPr>
          <p:cNvSpPr/>
          <p:nvPr/>
        </p:nvSpPr>
        <p:spPr>
          <a:xfrm>
            <a:off x="4187071" y="4924215"/>
            <a:ext cx="1814741" cy="15845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Oval 9">
            <a:extLst>
              <a:ext uri="{FF2B5EF4-FFF2-40B4-BE49-F238E27FC236}">
                <a16:creationId xmlns:a16="http://schemas.microsoft.com/office/drawing/2014/main" id="{E83D7886-3309-82B7-D5F5-EC000D32419F}"/>
              </a:ext>
            </a:extLst>
          </p:cNvPr>
          <p:cNvSpPr/>
          <p:nvPr/>
        </p:nvSpPr>
        <p:spPr>
          <a:xfrm>
            <a:off x="6709050" y="4513326"/>
            <a:ext cx="1932558" cy="14382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TextBox 20">
            <a:extLst>
              <a:ext uri="{FF2B5EF4-FFF2-40B4-BE49-F238E27FC236}">
                <a16:creationId xmlns:a16="http://schemas.microsoft.com/office/drawing/2014/main" id="{216D788F-E342-96BC-338B-BF334A64D84E}"/>
              </a:ext>
            </a:extLst>
          </p:cNvPr>
          <p:cNvSpPr txBox="1"/>
          <p:nvPr/>
        </p:nvSpPr>
        <p:spPr>
          <a:xfrm>
            <a:off x="6794133" y="5054819"/>
            <a:ext cx="1864996" cy="338554"/>
          </a:xfrm>
          <a:prstGeom prst="rect">
            <a:avLst/>
          </a:prstGeom>
          <a:noFill/>
        </p:spPr>
        <p:txBody>
          <a:bodyPr wrap="square" rtlCol="0">
            <a:spAutoFit/>
          </a:bodyPr>
          <a:lstStyle/>
          <a:p>
            <a:pPr algn="ctr"/>
            <a:r>
              <a:rPr lang="en-GB" sz="1600" dirty="0"/>
              <a:t>PROPRIOCEPTION</a:t>
            </a:r>
          </a:p>
        </p:txBody>
      </p:sp>
      <p:sp>
        <p:nvSpPr>
          <p:cNvPr id="27" name="TextBox 26">
            <a:extLst>
              <a:ext uri="{FF2B5EF4-FFF2-40B4-BE49-F238E27FC236}">
                <a16:creationId xmlns:a16="http://schemas.microsoft.com/office/drawing/2014/main" id="{A73A3719-7713-A4AB-ED5E-D76B1F67BFAE}"/>
              </a:ext>
            </a:extLst>
          </p:cNvPr>
          <p:cNvSpPr txBox="1"/>
          <p:nvPr/>
        </p:nvSpPr>
        <p:spPr>
          <a:xfrm>
            <a:off x="1892202" y="5047797"/>
            <a:ext cx="1429305" cy="369332"/>
          </a:xfrm>
          <a:prstGeom prst="rect">
            <a:avLst/>
          </a:prstGeom>
          <a:noFill/>
        </p:spPr>
        <p:txBody>
          <a:bodyPr wrap="square" rtlCol="0">
            <a:spAutoFit/>
          </a:bodyPr>
          <a:lstStyle/>
          <a:p>
            <a:r>
              <a:rPr lang="en-GB" dirty="0"/>
              <a:t>VESTIBULAR</a:t>
            </a:r>
          </a:p>
        </p:txBody>
      </p:sp>
      <p:sp>
        <p:nvSpPr>
          <p:cNvPr id="28" name="TextBox 27">
            <a:extLst>
              <a:ext uri="{FF2B5EF4-FFF2-40B4-BE49-F238E27FC236}">
                <a16:creationId xmlns:a16="http://schemas.microsoft.com/office/drawing/2014/main" id="{6EEEDD39-8F3E-ED9B-4AB0-0187D3BA420C}"/>
              </a:ext>
            </a:extLst>
          </p:cNvPr>
          <p:cNvSpPr txBox="1"/>
          <p:nvPr/>
        </p:nvSpPr>
        <p:spPr>
          <a:xfrm>
            <a:off x="4271408" y="5547223"/>
            <a:ext cx="1646065" cy="338554"/>
          </a:xfrm>
          <a:prstGeom prst="rect">
            <a:avLst/>
          </a:prstGeom>
          <a:noFill/>
        </p:spPr>
        <p:txBody>
          <a:bodyPr wrap="square" rtlCol="0">
            <a:spAutoFit/>
          </a:bodyPr>
          <a:lstStyle/>
          <a:p>
            <a:r>
              <a:rPr lang="en-GB" sz="1600" dirty="0"/>
              <a:t>INTEROCEPTION</a:t>
            </a:r>
          </a:p>
        </p:txBody>
      </p:sp>
      <p:cxnSp>
        <p:nvCxnSpPr>
          <p:cNvPr id="30" name="Straight Arrow Connector 29">
            <a:extLst>
              <a:ext uri="{FF2B5EF4-FFF2-40B4-BE49-F238E27FC236}">
                <a16:creationId xmlns:a16="http://schemas.microsoft.com/office/drawing/2014/main" id="{E4F852AC-AFCC-D286-4DA7-D6C38746F29C}"/>
              </a:ext>
            </a:extLst>
          </p:cNvPr>
          <p:cNvCxnSpPr>
            <a:cxnSpLocks/>
            <a:stCxn id="2" idx="0"/>
            <a:endCxn id="3" idx="4"/>
          </p:cNvCxnSpPr>
          <p:nvPr/>
        </p:nvCxnSpPr>
        <p:spPr>
          <a:xfrm flipV="1">
            <a:off x="5094442" y="1565997"/>
            <a:ext cx="0" cy="88682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DDBC0876-149C-8C0C-AE4F-AE714ECB1406}"/>
              </a:ext>
            </a:extLst>
          </p:cNvPr>
          <p:cNvCxnSpPr>
            <a:cxnSpLocks/>
            <a:stCxn id="2" idx="2"/>
            <a:endCxn id="7" idx="6"/>
          </p:cNvCxnSpPr>
          <p:nvPr/>
        </p:nvCxnSpPr>
        <p:spPr>
          <a:xfrm flipH="1">
            <a:off x="2794985" y="3245106"/>
            <a:ext cx="132504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C0D8AA05-6511-4572-640B-3C48E8FDF051}"/>
              </a:ext>
            </a:extLst>
          </p:cNvPr>
          <p:cNvCxnSpPr>
            <a:cxnSpLocks/>
            <a:stCxn id="2" idx="4"/>
            <a:endCxn id="9" idx="0"/>
          </p:cNvCxnSpPr>
          <p:nvPr/>
        </p:nvCxnSpPr>
        <p:spPr>
          <a:xfrm>
            <a:off x="5094442" y="4037392"/>
            <a:ext cx="0" cy="88682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C1DD2391-361B-F6A7-4415-6BE1FC1FB6A5}"/>
              </a:ext>
            </a:extLst>
          </p:cNvPr>
          <p:cNvCxnSpPr>
            <a:cxnSpLocks/>
            <a:stCxn id="2" idx="6"/>
            <a:endCxn id="6" idx="2"/>
          </p:cNvCxnSpPr>
          <p:nvPr/>
        </p:nvCxnSpPr>
        <p:spPr>
          <a:xfrm flipV="1">
            <a:off x="6068859" y="3236739"/>
            <a:ext cx="1450549" cy="836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F04CA073-33AE-CEC3-3062-FDE8DDFAF26C}"/>
              </a:ext>
            </a:extLst>
          </p:cNvPr>
          <p:cNvCxnSpPr>
            <a:cxnSpLocks/>
            <a:stCxn id="2" idx="1"/>
            <a:endCxn id="4" idx="5"/>
          </p:cNvCxnSpPr>
          <p:nvPr/>
        </p:nvCxnSpPr>
        <p:spPr>
          <a:xfrm flipH="1" flipV="1">
            <a:off x="3115957" y="1798778"/>
            <a:ext cx="1289468" cy="8860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7E1CC6A4-311C-D5A8-4DF1-226A483732FA}"/>
              </a:ext>
            </a:extLst>
          </p:cNvPr>
          <p:cNvCxnSpPr>
            <a:cxnSpLocks/>
            <a:stCxn id="2" idx="7"/>
            <a:endCxn id="5" idx="3"/>
          </p:cNvCxnSpPr>
          <p:nvPr/>
        </p:nvCxnSpPr>
        <p:spPr>
          <a:xfrm flipV="1">
            <a:off x="5783459" y="1803739"/>
            <a:ext cx="1176674" cy="88113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4C587539-C5E9-0A80-4ABF-CFEA5E97073B}"/>
              </a:ext>
            </a:extLst>
          </p:cNvPr>
          <p:cNvCxnSpPr>
            <a:cxnSpLocks/>
            <a:stCxn id="2" idx="3"/>
            <a:endCxn id="8" idx="7"/>
          </p:cNvCxnSpPr>
          <p:nvPr/>
        </p:nvCxnSpPr>
        <p:spPr>
          <a:xfrm flipH="1">
            <a:off x="3213022" y="3805337"/>
            <a:ext cx="1192403" cy="9708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EF11DDB9-08A3-9572-6551-849BEE923391}"/>
              </a:ext>
            </a:extLst>
          </p:cNvPr>
          <p:cNvCxnSpPr>
            <a:cxnSpLocks/>
            <a:stCxn id="2" idx="5"/>
            <a:endCxn id="10" idx="1"/>
          </p:cNvCxnSpPr>
          <p:nvPr/>
        </p:nvCxnSpPr>
        <p:spPr>
          <a:xfrm>
            <a:off x="5783459" y="3805337"/>
            <a:ext cx="1208608" cy="9186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043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1E41-784A-E493-F7C8-3FB58993DCA4}"/>
              </a:ext>
            </a:extLst>
          </p:cNvPr>
          <p:cNvSpPr>
            <a:spLocks noGrp="1"/>
          </p:cNvSpPr>
          <p:nvPr>
            <p:ph type="title"/>
          </p:nvPr>
        </p:nvSpPr>
        <p:spPr>
          <a:xfrm>
            <a:off x="1557867" y="448903"/>
            <a:ext cx="7971366" cy="990600"/>
          </a:xfrm>
        </p:spPr>
        <p:txBody>
          <a:bodyPr>
            <a:normAutofit/>
          </a:bodyPr>
          <a:lstStyle/>
          <a:p>
            <a:pPr algn="ctr"/>
            <a:r>
              <a:rPr lang="en-GB" sz="4000" dirty="0">
                <a:solidFill>
                  <a:schemeClr val="accent2">
                    <a:lumMod val="75000"/>
                  </a:schemeClr>
                </a:solidFill>
              </a:rPr>
              <a:t>Pyramid of Learning</a:t>
            </a:r>
          </a:p>
        </p:txBody>
      </p:sp>
      <p:sp>
        <p:nvSpPr>
          <p:cNvPr id="9" name="Isosceles Triangle 8">
            <a:extLst>
              <a:ext uri="{FF2B5EF4-FFF2-40B4-BE49-F238E27FC236}">
                <a16:creationId xmlns:a16="http://schemas.microsoft.com/office/drawing/2014/main" id="{C2D8625A-627F-BB85-7A7D-98B5AE8F61AB}"/>
              </a:ext>
            </a:extLst>
          </p:cNvPr>
          <p:cNvSpPr/>
          <p:nvPr/>
        </p:nvSpPr>
        <p:spPr>
          <a:xfrm>
            <a:off x="177800" y="1963875"/>
            <a:ext cx="10795000" cy="3103425"/>
          </a:xfrm>
          <a:prstGeom prst="triangle">
            <a:avLst>
              <a:gd name="adj" fmla="val 49553"/>
            </a:avLst>
          </a:prstGeom>
          <a:ln>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800" b="1" dirty="0">
                <a:solidFill>
                  <a:schemeClr val="accent1">
                    <a:lumMod val="50000"/>
                  </a:schemeClr>
                </a:solidFill>
              </a:rPr>
              <a:t>Senses</a:t>
            </a:r>
          </a:p>
          <a:p>
            <a:pPr algn="ctr"/>
            <a:endParaRPr lang="en-GB" sz="800" b="1" dirty="0">
              <a:solidFill>
                <a:schemeClr val="accent1">
                  <a:lumMod val="50000"/>
                </a:schemeClr>
              </a:solidFill>
            </a:endParaRPr>
          </a:p>
        </p:txBody>
      </p:sp>
      <p:sp>
        <p:nvSpPr>
          <p:cNvPr id="8" name="Isosceles Triangle 7">
            <a:extLst>
              <a:ext uri="{FF2B5EF4-FFF2-40B4-BE49-F238E27FC236}">
                <a16:creationId xmlns:a16="http://schemas.microsoft.com/office/drawing/2014/main" id="{BC885048-5EB4-D62E-6B2C-1AFE63B0E81A}"/>
              </a:ext>
            </a:extLst>
          </p:cNvPr>
          <p:cNvSpPr/>
          <p:nvPr/>
        </p:nvSpPr>
        <p:spPr>
          <a:xfrm>
            <a:off x="1397000" y="2022020"/>
            <a:ext cx="8305800" cy="2321380"/>
          </a:xfrm>
          <a:prstGeom prst="triangle">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a:p>
            <a:pPr algn="ctr"/>
            <a:r>
              <a:rPr lang="en-GB" dirty="0">
                <a:solidFill>
                  <a:schemeClr val="accent1">
                    <a:lumMod val="50000"/>
                  </a:schemeClr>
                </a:solidFill>
              </a:rPr>
              <a:t>Physical Development</a:t>
            </a:r>
          </a:p>
        </p:txBody>
      </p:sp>
      <p:sp>
        <p:nvSpPr>
          <p:cNvPr id="6" name="Isosceles Triangle 5">
            <a:extLst>
              <a:ext uri="{FF2B5EF4-FFF2-40B4-BE49-F238E27FC236}">
                <a16:creationId xmlns:a16="http://schemas.microsoft.com/office/drawing/2014/main" id="{78D9ECFF-E6E8-2910-620D-3ABDCDB3D3FD}"/>
              </a:ext>
            </a:extLst>
          </p:cNvPr>
          <p:cNvSpPr/>
          <p:nvPr/>
        </p:nvSpPr>
        <p:spPr>
          <a:xfrm>
            <a:off x="2686050" y="1962895"/>
            <a:ext cx="5715000" cy="1639280"/>
          </a:xfrm>
          <a:prstGeom prst="triangle">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50000"/>
                  </a:schemeClr>
                </a:solidFill>
              </a:rPr>
              <a:t>Activities of daily living</a:t>
            </a:r>
          </a:p>
        </p:txBody>
      </p:sp>
      <p:sp>
        <p:nvSpPr>
          <p:cNvPr id="4" name="Isosceles Triangle 3">
            <a:extLst>
              <a:ext uri="{FF2B5EF4-FFF2-40B4-BE49-F238E27FC236}">
                <a16:creationId xmlns:a16="http://schemas.microsoft.com/office/drawing/2014/main" id="{0CBA6F20-F550-E7D3-64B6-FA98E662D203}"/>
              </a:ext>
            </a:extLst>
          </p:cNvPr>
          <p:cNvSpPr/>
          <p:nvPr/>
        </p:nvSpPr>
        <p:spPr>
          <a:xfrm>
            <a:off x="3924300" y="1892300"/>
            <a:ext cx="3238500" cy="990600"/>
          </a:xfrm>
          <a:prstGeom prst="triangle">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accent1">
                    <a:lumMod val="50000"/>
                  </a:schemeClr>
                </a:solidFill>
              </a:rPr>
              <a:t>Academic Learning</a:t>
            </a:r>
          </a:p>
        </p:txBody>
      </p:sp>
    </p:spTree>
    <p:extLst>
      <p:ext uri="{BB962C8B-B14F-4D97-AF65-F5344CB8AC3E}">
        <p14:creationId xmlns:p14="http://schemas.microsoft.com/office/powerpoint/2010/main" val="427746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2AE895-71F6-7817-D48B-85DE21373FE4}"/>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2222542" y="0"/>
            <a:ext cx="7746915" cy="6858000"/>
          </a:xfrm>
          <a:prstGeom prst="rect">
            <a:avLst/>
          </a:prstGeom>
        </p:spPr>
      </p:pic>
      <p:sp>
        <p:nvSpPr>
          <p:cNvPr id="2" name="Title 1">
            <a:extLst>
              <a:ext uri="{FF2B5EF4-FFF2-40B4-BE49-F238E27FC236}">
                <a16:creationId xmlns:a16="http://schemas.microsoft.com/office/drawing/2014/main" id="{161857EF-7C26-2926-6672-BAF8348C678E}"/>
              </a:ext>
            </a:extLst>
          </p:cNvPr>
          <p:cNvSpPr>
            <a:spLocks noGrp="1"/>
          </p:cNvSpPr>
          <p:nvPr>
            <p:ph type="title"/>
          </p:nvPr>
        </p:nvSpPr>
        <p:spPr/>
        <p:txBody>
          <a:bodyPr>
            <a:normAutofit/>
          </a:bodyPr>
          <a:lstStyle/>
          <a:p>
            <a:r>
              <a:rPr lang="en-GB" sz="4000" dirty="0">
                <a:solidFill>
                  <a:schemeClr val="accent2">
                    <a:lumMod val="50000"/>
                  </a:schemeClr>
                </a:solidFill>
              </a:rPr>
              <a:t>VESTIBULAR (MOVEMENT)</a:t>
            </a:r>
          </a:p>
        </p:txBody>
      </p:sp>
      <p:sp>
        <p:nvSpPr>
          <p:cNvPr id="3" name="Text Placeholder 2">
            <a:extLst>
              <a:ext uri="{FF2B5EF4-FFF2-40B4-BE49-F238E27FC236}">
                <a16:creationId xmlns:a16="http://schemas.microsoft.com/office/drawing/2014/main" id="{C2EA694D-11A8-8C83-4168-096114F37483}"/>
              </a:ext>
            </a:extLst>
          </p:cNvPr>
          <p:cNvSpPr>
            <a:spLocks noGrp="1"/>
          </p:cNvSpPr>
          <p:nvPr>
            <p:ph type="body" idx="1"/>
          </p:nvPr>
        </p:nvSpPr>
        <p:spPr/>
        <p:txBody>
          <a:bodyPr/>
          <a:lstStyle/>
          <a:p>
            <a:r>
              <a:rPr lang="en-GB" dirty="0"/>
              <a:t>WHAT IS IT?</a:t>
            </a:r>
          </a:p>
        </p:txBody>
      </p:sp>
      <p:sp>
        <p:nvSpPr>
          <p:cNvPr id="4" name="Content Placeholder 3">
            <a:extLst>
              <a:ext uri="{FF2B5EF4-FFF2-40B4-BE49-F238E27FC236}">
                <a16:creationId xmlns:a16="http://schemas.microsoft.com/office/drawing/2014/main" id="{9E509AC9-FFA3-C704-867B-B8241D4D5C3C}"/>
              </a:ext>
            </a:extLst>
          </p:cNvPr>
          <p:cNvSpPr>
            <a:spLocks noGrp="1"/>
          </p:cNvSpPr>
          <p:nvPr>
            <p:ph sz="half" idx="2"/>
          </p:nvPr>
        </p:nvSpPr>
        <p:spPr/>
        <p:txBody>
          <a:bodyPr>
            <a:normAutofit lnSpcReduction="10000"/>
          </a:bodyPr>
          <a:lstStyle/>
          <a:p>
            <a:r>
              <a:rPr lang="en-GB" dirty="0"/>
              <a:t>Located in our inner ear</a:t>
            </a:r>
          </a:p>
          <a:p>
            <a:r>
              <a:rPr lang="en-GB" dirty="0"/>
              <a:t>Detects our movement – side to side – up and down – round and round</a:t>
            </a:r>
          </a:p>
          <a:p>
            <a:r>
              <a:rPr lang="en-US" dirty="0"/>
              <a:t>Linear movements are calming/organizing</a:t>
            </a:r>
          </a:p>
          <a:p>
            <a:r>
              <a:rPr lang="en-US" dirty="0"/>
              <a:t>Rotational movements are alerting</a:t>
            </a:r>
            <a:endParaRPr lang="en-GB" dirty="0"/>
          </a:p>
          <a:p>
            <a:r>
              <a:rPr lang="en-GB" dirty="0"/>
              <a:t>Balance </a:t>
            </a:r>
          </a:p>
          <a:p>
            <a:endParaRPr lang="en-GB" dirty="0"/>
          </a:p>
        </p:txBody>
      </p:sp>
      <p:sp>
        <p:nvSpPr>
          <p:cNvPr id="5" name="Text Placeholder 4">
            <a:extLst>
              <a:ext uri="{FF2B5EF4-FFF2-40B4-BE49-F238E27FC236}">
                <a16:creationId xmlns:a16="http://schemas.microsoft.com/office/drawing/2014/main" id="{F297AFC1-7E77-9105-772F-3D7EE3E40986}"/>
              </a:ext>
            </a:extLst>
          </p:cNvPr>
          <p:cNvSpPr>
            <a:spLocks noGrp="1"/>
          </p:cNvSpPr>
          <p:nvPr>
            <p:ph type="body" sz="quarter" idx="3"/>
          </p:nvPr>
        </p:nvSpPr>
        <p:spPr/>
        <p:txBody>
          <a:bodyPr/>
          <a:lstStyle/>
          <a:p>
            <a:r>
              <a:rPr lang="en-GB" dirty="0"/>
              <a:t>WHAT DO WE SEE?</a:t>
            </a:r>
          </a:p>
        </p:txBody>
      </p:sp>
      <p:sp>
        <p:nvSpPr>
          <p:cNvPr id="6" name="Content Placeholder 5">
            <a:extLst>
              <a:ext uri="{FF2B5EF4-FFF2-40B4-BE49-F238E27FC236}">
                <a16:creationId xmlns:a16="http://schemas.microsoft.com/office/drawing/2014/main" id="{0431CAEF-F70C-A786-7B8E-2E1C9BBF4D99}"/>
              </a:ext>
            </a:extLst>
          </p:cNvPr>
          <p:cNvSpPr>
            <a:spLocks noGrp="1"/>
          </p:cNvSpPr>
          <p:nvPr>
            <p:ph sz="quarter" idx="4"/>
          </p:nvPr>
        </p:nvSpPr>
        <p:spPr/>
        <p:txBody>
          <a:bodyPr>
            <a:normAutofit lnSpcReduction="10000"/>
          </a:bodyPr>
          <a:lstStyle/>
          <a:p>
            <a:r>
              <a:rPr lang="en-GB" dirty="0"/>
              <a:t>Difficulties sitting on a chair</a:t>
            </a:r>
          </a:p>
          <a:p>
            <a:r>
              <a:rPr lang="en-GB" dirty="0"/>
              <a:t>Always on the move</a:t>
            </a:r>
          </a:p>
          <a:p>
            <a:r>
              <a:rPr lang="en-GB" dirty="0"/>
              <a:t>Loves to spin</a:t>
            </a:r>
          </a:p>
          <a:p>
            <a:r>
              <a:rPr lang="en-GB" dirty="0"/>
              <a:t>Difficulty walking over uneven surfaces</a:t>
            </a:r>
          </a:p>
          <a:p>
            <a:r>
              <a:rPr lang="en-GB" dirty="0"/>
              <a:t>Seeking out heights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GB"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Afraid of heights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GB"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Dislikes having feet off the ground</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GB" sz="1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Does not like PE</a:t>
            </a:r>
          </a:p>
          <a:p>
            <a:endParaRPr lang="en-GB" dirty="0"/>
          </a:p>
        </p:txBody>
      </p:sp>
    </p:spTree>
    <p:extLst>
      <p:ext uri="{BB962C8B-B14F-4D97-AF65-F5344CB8AC3E}">
        <p14:creationId xmlns:p14="http://schemas.microsoft.com/office/powerpoint/2010/main" val="129715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3A271-B84F-E91D-E814-568C2C5E288E}"/>
              </a:ext>
            </a:extLst>
          </p:cNvPr>
          <p:cNvPicPr>
            <a:picLocks noChangeAspect="1"/>
          </p:cNvPicPr>
          <p:nvPr/>
        </p:nvPicPr>
        <p:blipFill rotWithShape="1">
          <a:blip r:embed="rId3" cstate="email">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l="3616" t="3477" r="2743" b="6474"/>
          <a:stretch/>
        </p:blipFill>
        <p:spPr>
          <a:xfrm>
            <a:off x="168676" y="609600"/>
            <a:ext cx="11416684" cy="5489359"/>
          </a:xfrm>
          <a:prstGeom prst="rect">
            <a:avLst/>
          </a:prstGeom>
        </p:spPr>
      </p:pic>
      <p:sp>
        <p:nvSpPr>
          <p:cNvPr id="31746" name="Title 1">
            <a:extLst>
              <a:ext uri="{FF2B5EF4-FFF2-40B4-BE49-F238E27FC236}">
                <a16:creationId xmlns:a16="http://schemas.microsoft.com/office/drawing/2014/main" id="{0CFF89B5-9A38-48C1-8190-9BC9C72001A8}"/>
              </a:ext>
            </a:extLst>
          </p:cNvPr>
          <p:cNvSpPr>
            <a:spLocks noGrp="1"/>
          </p:cNvSpPr>
          <p:nvPr>
            <p:ph type="title"/>
          </p:nvPr>
        </p:nvSpPr>
        <p:spPr/>
        <p:txBody>
          <a:bodyPr>
            <a:normAutofit/>
          </a:bodyPr>
          <a:lstStyle/>
          <a:p>
            <a:r>
              <a:rPr lang="en-GB" altLang="en-US" sz="3200" dirty="0">
                <a:solidFill>
                  <a:srgbClr val="90C226"/>
                </a:solidFill>
                <a:latin typeface="Trebuchet MS" panose="020B0603020202020204"/>
              </a:rPr>
              <a:t>VESTIBULAR</a:t>
            </a:r>
            <a:r>
              <a:rPr lang="en-GB" altLang="en-US" sz="4000" dirty="0">
                <a:solidFill>
                  <a:schemeClr val="accent2">
                    <a:lumMod val="75000"/>
                  </a:schemeClr>
                </a:solidFill>
              </a:rPr>
              <a:t> </a:t>
            </a:r>
            <a:r>
              <a:rPr kumimoji="0" lang="en-US" sz="3200" b="0" i="0" u="none" strike="noStrike" kern="1200" cap="none" spc="0" normalizeH="0" baseline="0" noProof="0" dirty="0">
                <a:ln>
                  <a:noFill/>
                </a:ln>
                <a:solidFill>
                  <a:srgbClr val="90C226"/>
                </a:solidFill>
                <a:effectLst/>
                <a:uLnTx/>
                <a:uFillTx/>
                <a:latin typeface="Trebuchet MS" panose="020B0603020202020204"/>
                <a:ea typeface="+mj-ea"/>
                <a:cs typeface="+mj-cs"/>
              </a:rPr>
              <a:t>- What can we do to help? </a:t>
            </a:r>
            <a:r>
              <a:rPr kumimoji="0" lang="en-GB" altLang="en-US" sz="3600" b="0" i="0" u="none" strike="noStrike" kern="1200" cap="none" spc="0" normalizeH="0" baseline="0" noProof="0" dirty="0">
                <a:ln>
                  <a:noFill/>
                </a:ln>
                <a:solidFill>
                  <a:srgbClr val="54A021">
                    <a:lumMod val="75000"/>
                  </a:srgbClr>
                </a:solidFill>
                <a:effectLst/>
                <a:uLnTx/>
                <a:uFillTx/>
                <a:latin typeface="Trebuchet MS" panose="020B0603020202020204"/>
                <a:ea typeface="+mj-ea"/>
                <a:cs typeface="Arial" panose="020B0604020202020204" pitchFamily="34" charset="0"/>
              </a:rPr>
              <a:t/>
            </a:r>
            <a:br>
              <a:rPr kumimoji="0" lang="en-GB" altLang="en-US" sz="3600" b="0" i="0" u="none" strike="noStrike" kern="1200" cap="none" spc="0" normalizeH="0" baseline="0" noProof="0" dirty="0">
                <a:ln>
                  <a:noFill/>
                </a:ln>
                <a:solidFill>
                  <a:srgbClr val="54A021">
                    <a:lumMod val="75000"/>
                  </a:srgbClr>
                </a:solidFill>
                <a:effectLst/>
                <a:uLnTx/>
                <a:uFillTx/>
                <a:latin typeface="Trebuchet MS" panose="020B0603020202020204"/>
                <a:ea typeface="+mj-ea"/>
                <a:cs typeface="Arial" panose="020B0604020202020204" pitchFamily="34" charset="0"/>
              </a:rPr>
            </a:br>
            <a:endParaRPr lang="en-GB" altLang="en-US" sz="4000" dirty="0">
              <a:solidFill>
                <a:schemeClr val="accent2">
                  <a:lumMod val="75000"/>
                </a:schemeClr>
              </a:solidFill>
            </a:endParaRPr>
          </a:p>
        </p:txBody>
      </p:sp>
      <p:sp>
        <p:nvSpPr>
          <p:cNvPr id="31747" name="Content Placeholder 1">
            <a:extLst>
              <a:ext uri="{FF2B5EF4-FFF2-40B4-BE49-F238E27FC236}">
                <a16:creationId xmlns:a16="http://schemas.microsoft.com/office/drawing/2014/main" id="{F6D6BD88-3B79-46EE-B04E-BFAE659102C8}"/>
              </a:ext>
            </a:extLst>
          </p:cNvPr>
          <p:cNvSpPr>
            <a:spLocks noGrp="1"/>
          </p:cNvSpPr>
          <p:nvPr>
            <p:ph sz="half" idx="1"/>
          </p:nvPr>
        </p:nvSpPr>
        <p:spPr>
          <a:xfrm>
            <a:off x="677334" y="1690584"/>
            <a:ext cx="5146417" cy="3210401"/>
          </a:xfrm>
        </p:spPr>
        <p:txBody>
          <a:bodyPr>
            <a:normAutofit/>
          </a:bodyPr>
          <a:lstStyle/>
          <a:p>
            <a:pPr marL="0" indent="0" algn="ctr">
              <a:buNone/>
            </a:pPr>
            <a:r>
              <a:rPr lang="en-GB" altLang="en-US" sz="2000" b="1" dirty="0">
                <a:solidFill>
                  <a:schemeClr val="tx1">
                    <a:lumMod val="95000"/>
                    <a:lumOff val="5000"/>
                  </a:schemeClr>
                </a:solidFill>
              </a:rPr>
              <a:t>Types of Movement and Positions</a:t>
            </a:r>
          </a:p>
          <a:p>
            <a:r>
              <a:rPr lang="en-GB" altLang="en-US" sz="1600" b="1" dirty="0">
                <a:solidFill>
                  <a:schemeClr val="tx1">
                    <a:lumMod val="95000"/>
                    <a:lumOff val="5000"/>
                  </a:schemeClr>
                </a:solidFill>
              </a:rPr>
              <a:t>Fast Irregular Movements can be alerting or excitatory</a:t>
            </a:r>
          </a:p>
          <a:p>
            <a:r>
              <a:rPr lang="en-GB" altLang="en-US" sz="1600" b="1" dirty="0">
                <a:solidFill>
                  <a:schemeClr val="tx1">
                    <a:lumMod val="95000"/>
                    <a:lumOff val="5000"/>
                  </a:schemeClr>
                </a:solidFill>
              </a:rPr>
              <a:t>Slow Rhythmical Rocking can be calming</a:t>
            </a:r>
          </a:p>
          <a:p>
            <a:r>
              <a:rPr lang="en-GB" altLang="en-US" sz="1600" b="1" dirty="0">
                <a:solidFill>
                  <a:schemeClr val="tx1">
                    <a:lumMod val="95000"/>
                    <a:lumOff val="5000"/>
                  </a:schemeClr>
                </a:solidFill>
              </a:rPr>
              <a:t>Bouncing up and down can be calming and organising</a:t>
            </a:r>
          </a:p>
          <a:p>
            <a:r>
              <a:rPr lang="en-GB" altLang="en-US" sz="1600" b="1" dirty="0">
                <a:solidFill>
                  <a:schemeClr val="tx1">
                    <a:lumMod val="95000"/>
                    <a:lumOff val="5000"/>
                  </a:schemeClr>
                </a:solidFill>
              </a:rPr>
              <a:t>Body Flexion(being curled up into a ball) can be very soothing and calming </a:t>
            </a:r>
          </a:p>
          <a:p>
            <a:endParaRPr lang="en-GB" altLang="en-US" sz="1400" dirty="0"/>
          </a:p>
        </p:txBody>
      </p:sp>
      <p:sp>
        <p:nvSpPr>
          <p:cNvPr id="5" name="TextBox 4">
            <a:extLst>
              <a:ext uri="{FF2B5EF4-FFF2-40B4-BE49-F238E27FC236}">
                <a16:creationId xmlns:a16="http://schemas.microsoft.com/office/drawing/2014/main" id="{421B1BDF-FDEA-9049-1404-CE9D363BD111}"/>
              </a:ext>
            </a:extLst>
          </p:cNvPr>
          <p:cNvSpPr txBox="1"/>
          <p:nvPr/>
        </p:nvSpPr>
        <p:spPr>
          <a:xfrm>
            <a:off x="2459114" y="4900985"/>
            <a:ext cx="5592932" cy="1080984"/>
          </a:xfrm>
          <a:prstGeom prst="rect">
            <a:avLst/>
          </a:prstGeom>
          <a:solidFill>
            <a:schemeClr val="bg1"/>
          </a:solidFill>
        </p:spPr>
        <p:txBody>
          <a:bodyPr wrap="square" rtlCol="0">
            <a:spAutoFit/>
          </a:bodyPr>
          <a:lstStyle/>
          <a:p>
            <a:endParaRPr lang="en-GB" dirty="0"/>
          </a:p>
        </p:txBody>
      </p:sp>
      <p:sp>
        <p:nvSpPr>
          <p:cNvPr id="31748" name="Content Placeholder 2">
            <a:extLst>
              <a:ext uri="{FF2B5EF4-FFF2-40B4-BE49-F238E27FC236}">
                <a16:creationId xmlns:a16="http://schemas.microsoft.com/office/drawing/2014/main" id="{4E8D568D-030E-48BE-A8A1-3220848C3CFD}"/>
              </a:ext>
            </a:extLst>
          </p:cNvPr>
          <p:cNvSpPr>
            <a:spLocks noGrp="1"/>
          </p:cNvSpPr>
          <p:nvPr>
            <p:ph sz="half" idx="2"/>
          </p:nvPr>
        </p:nvSpPr>
        <p:spPr>
          <a:xfrm>
            <a:off x="3250542" y="4998622"/>
            <a:ext cx="4184034" cy="1532522"/>
          </a:xfrm>
        </p:spPr>
        <p:txBody>
          <a:bodyPr>
            <a:normAutofit/>
          </a:bodyPr>
          <a:lstStyle/>
          <a:p>
            <a:r>
              <a:rPr lang="en-GB" altLang="en-US" sz="2000" b="1" dirty="0"/>
              <a:t>Using movement and body positions as a way of changing your state is a very powerful tool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A845-90F5-4D99-5CD0-E58FF932DE03}"/>
              </a:ext>
            </a:extLst>
          </p:cNvPr>
          <p:cNvSpPr>
            <a:spLocks noGrp="1"/>
          </p:cNvSpPr>
          <p:nvPr>
            <p:ph type="title"/>
          </p:nvPr>
        </p:nvSpPr>
        <p:spPr>
          <a:xfrm>
            <a:off x="4526648" y="397620"/>
            <a:ext cx="4649268" cy="837460"/>
          </a:xfrm>
        </p:spPr>
        <p:txBody>
          <a:bodyPr>
            <a:normAutofit/>
          </a:bodyPr>
          <a:lstStyle/>
          <a:p>
            <a:r>
              <a:rPr lang="en-GB" sz="4000" dirty="0">
                <a:solidFill>
                  <a:schemeClr val="accent2">
                    <a:lumMod val="50000"/>
                  </a:schemeClr>
                </a:solidFill>
              </a:rPr>
              <a:t>PROPRIOCEPTION</a:t>
            </a:r>
          </a:p>
        </p:txBody>
      </p:sp>
      <p:sp>
        <p:nvSpPr>
          <p:cNvPr id="3" name="Content Placeholder 2">
            <a:extLst>
              <a:ext uri="{FF2B5EF4-FFF2-40B4-BE49-F238E27FC236}">
                <a16:creationId xmlns:a16="http://schemas.microsoft.com/office/drawing/2014/main" id="{9BEEAF19-9266-7103-FF88-51E51D658B28}"/>
              </a:ext>
            </a:extLst>
          </p:cNvPr>
          <p:cNvSpPr>
            <a:spLocks noGrp="1"/>
          </p:cNvSpPr>
          <p:nvPr>
            <p:ph sz="half" idx="1"/>
          </p:nvPr>
        </p:nvSpPr>
        <p:spPr>
          <a:xfrm>
            <a:off x="4003982" y="1354246"/>
            <a:ext cx="4184035" cy="2509065"/>
          </a:xfrm>
        </p:spPr>
        <p:txBody>
          <a:bodyPr>
            <a:normAutofit fontScale="85000" lnSpcReduction="20000"/>
          </a:bodyPr>
          <a:lstStyle/>
          <a:p>
            <a:pPr marL="0" indent="0">
              <a:buNone/>
            </a:pPr>
            <a:r>
              <a:rPr lang="en-GB" sz="2400" dirty="0">
                <a:solidFill>
                  <a:schemeClr val="tx1"/>
                </a:solidFill>
              </a:rPr>
              <a:t>WHAT IS IT?</a:t>
            </a:r>
          </a:p>
          <a:p>
            <a:r>
              <a:rPr lang="en-GB" dirty="0">
                <a:solidFill>
                  <a:schemeClr val="tx1"/>
                </a:solidFill>
              </a:rPr>
              <a:t>Sensory feedback from our muscles and joints.</a:t>
            </a:r>
          </a:p>
          <a:p>
            <a:r>
              <a:rPr lang="en-US" dirty="0">
                <a:solidFill>
                  <a:schemeClr val="tx1"/>
                </a:solidFill>
              </a:rPr>
              <a:t>Activities which place stretch on muscles and work against gravity e.g. pushing, pulling, lifting, carrying.</a:t>
            </a:r>
            <a:endParaRPr lang="en-GB" dirty="0">
              <a:solidFill>
                <a:schemeClr val="tx1"/>
              </a:solidFill>
            </a:endParaRPr>
          </a:p>
          <a:p>
            <a:r>
              <a:rPr lang="en-GB" dirty="0">
                <a:solidFill>
                  <a:schemeClr val="tx1"/>
                </a:solidFill>
              </a:rPr>
              <a:t>Allows us to apply appropriate pressure in tasks</a:t>
            </a:r>
          </a:p>
          <a:p>
            <a:r>
              <a:rPr lang="en-GB" dirty="0">
                <a:solidFill>
                  <a:schemeClr val="tx1"/>
                </a:solidFill>
              </a:rPr>
              <a:t>Tells us where our bodies are in space</a:t>
            </a:r>
          </a:p>
        </p:txBody>
      </p:sp>
      <p:sp>
        <p:nvSpPr>
          <p:cNvPr id="4" name="Content Placeholder 3">
            <a:extLst>
              <a:ext uri="{FF2B5EF4-FFF2-40B4-BE49-F238E27FC236}">
                <a16:creationId xmlns:a16="http://schemas.microsoft.com/office/drawing/2014/main" id="{C76B71CC-8675-2BD7-939A-2761F7895E4C}"/>
              </a:ext>
            </a:extLst>
          </p:cNvPr>
          <p:cNvSpPr>
            <a:spLocks noGrp="1"/>
          </p:cNvSpPr>
          <p:nvPr>
            <p:ph sz="half" idx="2"/>
          </p:nvPr>
        </p:nvSpPr>
        <p:spPr>
          <a:xfrm>
            <a:off x="7657360" y="3863310"/>
            <a:ext cx="3716679" cy="2903069"/>
          </a:xfrm>
        </p:spPr>
        <p:txBody>
          <a:bodyPr>
            <a:normAutofit fontScale="85000" lnSpcReduction="20000"/>
          </a:bodyPr>
          <a:lstStyle/>
          <a:p>
            <a:pPr marL="0" indent="0">
              <a:buNone/>
            </a:pPr>
            <a:endParaRPr lang="en-GB" sz="2400" dirty="0">
              <a:solidFill>
                <a:schemeClr val="tx1"/>
              </a:solidFill>
            </a:endParaRPr>
          </a:p>
          <a:p>
            <a:pPr marL="0" indent="0">
              <a:buNone/>
            </a:pPr>
            <a:r>
              <a:rPr lang="en-GB" sz="2400" dirty="0">
                <a:solidFill>
                  <a:schemeClr val="tx1"/>
                </a:solidFill>
              </a:rPr>
              <a:t>WHAT DO WE SEE?</a:t>
            </a:r>
          </a:p>
          <a:p>
            <a:r>
              <a:rPr lang="en-GB" dirty="0">
                <a:solidFill>
                  <a:schemeClr val="tx1"/>
                </a:solidFill>
              </a:rPr>
              <a:t>Seeking – pushing – pulling – jumping</a:t>
            </a:r>
          </a:p>
          <a:p>
            <a:r>
              <a:rPr lang="en-GB" dirty="0">
                <a:solidFill>
                  <a:schemeClr val="tx1"/>
                </a:solidFill>
              </a:rPr>
              <a:t>Chewing on things</a:t>
            </a:r>
          </a:p>
          <a:p>
            <a:r>
              <a:rPr lang="en-GB" dirty="0">
                <a:solidFill>
                  <a:schemeClr val="tx1"/>
                </a:solidFill>
              </a:rPr>
              <a:t>Touching everything</a:t>
            </a:r>
          </a:p>
          <a:p>
            <a:r>
              <a:rPr lang="en-GB" dirty="0">
                <a:solidFill>
                  <a:schemeClr val="tx1"/>
                </a:solidFill>
              </a:rPr>
              <a:t>Applying too much pressure – breaking things</a:t>
            </a:r>
          </a:p>
          <a:p>
            <a:r>
              <a:rPr lang="en-GB" dirty="0">
                <a:solidFill>
                  <a:schemeClr val="tx1"/>
                </a:solidFill>
              </a:rPr>
              <a:t>Overly rough in play</a:t>
            </a:r>
          </a:p>
          <a:p>
            <a:r>
              <a:rPr lang="en-GB" dirty="0">
                <a:solidFill>
                  <a:schemeClr val="tx1"/>
                </a:solidFill>
              </a:rPr>
              <a:t>Pets animals too hard</a:t>
            </a:r>
          </a:p>
        </p:txBody>
      </p:sp>
      <p:pic>
        <p:nvPicPr>
          <p:cNvPr id="6" name="Picture 5">
            <a:extLst>
              <a:ext uri="{FF2B5EF4-FFF2-40B4-BE49-F238E27FC236}">
                <a16:creationId xmlns:a16="http://schemas.microsoft.com/office/drawing/2014/main" id="{C2D52DFC-4A88-2CA4-F399-D68F54F386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871" y="304060"/>
            <a:ext cx="3749928" cy="6249880"/>
          </a:xfrm>
          <a:prstGeom prst="rect">
            <a:avLst/>
          </a:prstGeom>
          <a:ln>
            <a:noFill/>
          </a:ln>
          <a:effectLst>
            <a:softEdge rad="112500"/>
          </a:effectLst>
        </p:spPr>
      </p:pic>
    </p:spTree>
    <p:extLst>
      <p:ext uri="{BB962C8B-B14F-4D97-AF65-F5344CB8AC3E}">
        <p14:creationId xmlns:p14="http://schemas.microsoft.com/office/powerpoint/2010/main" val="8003411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2ED7E0C5-67A0-4305-85FA-9BF10675B535}">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F1642C9-26F3-48EA-BA98-16EB1FF2458E}">
  <we:reference id="22ff87a5-132f-4d52-9e97-94d888e4dd91" version="3.7.0.0" store="EXCatalog" storeType="EXCatalog"/>
  <we:alternateReferences>
    <we:reference id="WA104380050" version="3.7.0.0"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AB1CC7CF29A94CA7FCA2E1CBCC840D" ma:contentTypeVersion="15" ma:contentTypeDescription="Create a new document." ma:contentTypeScope="" ma:versionID="47483c80b6785efb7c578531a56a0f07">
  <xsd:schema xmlns:xsd="http://www.w3.org/2001/XMLSchema" xmlns:xs="http://www.w3.org/2001/XMLSchema" xmlns:p="http://schemas.microsoft.com/office/2006/metadata/properties" xmlns:ns3="7a2abbd1-9d43-4300-8e9e-c48536c5c6e3" xmlns:ns4="1e49a5bf-1f2c-4316-8a90-57f5670a1e31" targetNamespace="http://schemas.microsoft.com/office/2006/metadata/properties" ma:root="true" ma:fieldsID="9f5db4bec6d307ef36220a569653d660" ns3:_="" ns4:_="">
    <xsd:import namespace="7a2abbd1-9d43-4300-8e9e-c48536c5c6e3"/>
    <xsd:import namespace="1e49a5bf-1f2c-4316-8a90-57f5670a1e31"/>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_activity" minOccurs="0"/>
                <xsd:element ref="ns3:MediaServiceObjectDetectorVersions" minOccurs="0"/>
                <xsd:element ref="ns3:MediaServiceSystemTag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2abbd1-9d43-4300-8e9e-c48536c5c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49a5bf-1f2c-4316-8a90-57f5670a1e3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a2abbd1-9d43-4300-8e9e-c48536c5c6e3" xsi:nil="true"/>
  </documentManagement>
</p:properties>
</file>

<file path=customXml/itemProps1.xml><?xml version="1.0" encoding="utf-8"?>
<ds:datastoreItem xmlns:ds="http://schemas.openxmlformats.org/officeDocument/2006/customXml" ds:itemID="{4C4C7842-55A1-477A-9F3F-0E29BE7B8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2abbd1-9d43-4300-8e9e-c48536c5c6e3"/>
    <ds:schemaRef ds:uri="1e49a5bf-1f2c-4316-8a90-57f5670a1e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57F381-561D-43AF-8031-23BDFEC487C5}">
  <ds:schemaRefs>
    <ds:schemaRef ds:uri="http://schemas.microsoft.com/sharepoint/v3/contenttype/forms"/>
  </ds:schemaRefs>
</ds:datastoreItem>
</file>

<file path=customXml/itemProps3.xml><?xml version="1.0" encoding="utf-8"?>
<ds:datastoreItem xmlns:ds="http://schemas.openxmlformats.org/officeDocument/2006/customXml" ds:itemID="{33FCDEC8-B693-47D3-A725-44A23FA84DFD}">
  <ds:schemaRefs>
    <ds:schemaRef ds:uri="http://purl.org/dc/elements/1.1/"/>
    <ds:schemaRef ds:uri="http://schemas.microsoft.com/office/2006/documentManagement/types"/>
    <ds:schemaRef ds:uri="1e49a5bf-1f2c-4316-8a90-57f5670a1e31"/>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7a2abbd1-9d43-4300-8e9e-c48536c5c6e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TotalTime>
  <Words>2319</Words>
  <Application>Microsoft Office PowerPoint</Application>
  <PresentationFormat>Widescreen</PresentationFormat>
  <Paragraphs>354</Paragraphs>
  <Slides>35</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Roboto</vt:lpstr>
      <vt:lpstr>Times New Roman</vt:lpstr>
      <vt:lpstr>Trebuchet MS</vt:lpstr>
      <vt:lpstr>Wingdings 3</vt:lpstr>
      <vt:lpstr>Facet</vt:lpstr>
      <vt:lpstr>1_Facet</vt:lpstr>
      <vt:lpstr>Sensory Processing Difficulties</vt:lpstr>
      <vt:lpstr>What will be covered?</vt:lpstr>
      <vt:lpstr>SENSORY EXPOSURE</vt:lpstr>
      <vt:lpstr>Sensory Detective</vt:lpstr>
      <vt:lpstr>PowerPoint Presentation</vt:lpstr>
      <vt:lpstr>Pyramid of Learning</vt:lpstr>
      <vt:lpstr>VESTIBULAR (MOVEMENT)</vt:lpstr>
      <vt:lpstr>VESTIBULAR - What can we do to help?  </vt:lpstr>
      <vt:lpstr>PROPRIOCEPTION</vt:lpstr>
      <vt:lpstr>PROPRIOCEPTION - What can we do to help? </vt:lpstr>
      <vt:lpstr>INTEROCEPTION</vt:lpstr>
      <vt:lpstr>INTEROCEPTION- What can we do to help? </vt:lpstr>
      <vt:lpstr>TACTILE (TOUCH)</vt:lpstr>
      <vt:lpstr>TOUCH - What can we do to help?  </vt:lpstr>
      <vt:lpstr>AUDITORY (HEARING)</vt:lpstr>
      <vt:lpstr>HEARING - What can we do to help?</vt:lpstr>
      <vt:lpstr>SMELL AND TASTE</vt:lpstr>
      <vt:lpstr>SMELL AND TASTE - What can we do to help?  </vt:lpstr>
      <vt:lpstr>VISUAL</vt:lpstr>
      <vt:lpstr>VISION- What can we do to help?</vt:lpstr>
      <vt:lpstr>Sensory Regulation</vt:lpstr>
      <vt:lpstr>Sensory input – important things to think about </vt:lpstr>
      <vt:lpstr>SENSORY DIET</vt:lpstr>
      <vt:lpstr>Problem solving tool</vt:lpstr>
      <vt:lpstr>Strategies for common sensory issues</vt:lpstr>
      <vt:lpstr>Bathing/showering – ideas to try</vt:lpstr>
      <vt:lpstr>Eating – ideas to try</vt:lpstr>
      <vt:lpstr>Teeth Brushing – ideas to try</vt:lpstr>
      <vt:lpstr>Teeth Brushing – ideas to try</vt:lpstr>
      <vt:lpstr>Sleep – ideas to try</vt:lpstr>
      <vt:lpstr>Nail cutting strategies</vt:lpstr>
      <vt:lpstr>Hair cut – ideas to try</vt:lpstr>
      <vt:lpstr>Did you know?</vt:lpstr>
      <vt:lpstr>PowerPoint Presentation</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Processing Advice for Teenagers</dc:title>
  <dc:creator>Wall Roz (R0A) Manchester University NHS FT</dc:creator>
  <cp:lastModifiedBy>Louise Green (Brookfields Staff)</cp:lastModifiedBy>
  <cp:revision>198</cp:revision>
  <cp:lastPrinted>2023-06-20T08:15:03Z</cp:lastPrinted>
  <dcterms:created xsi:type="dcterms:W3CDTF">2022-06-29T12:25:08Z</dcterms:created>
  <dcterms:modified xsi:type="dcterms:W3CDTF">2024-05-07T07:16:50Z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0x010100F8AB1CC7CF29A94CA7FCA2E1CBCC840D</vt:lpwstr>
  </property>
</Properties>
</file>