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58" r:id="rId2"/>
    <p:sldId id="263" r:id="rId3"/>
    <p:sldId id="264" r:id="rId4"/>
    <p:sldId id="273" r:id="rId5"/>
    <p:sldId id="274" r:id="rId6"/>
    <p:sldId id="275" r:id="rId7"/>
    <p:sldId id="276" r:id="rId8"/>
    <p:sldId id="277" r:id="rId9"/>
    <p:sldId id="278" r:id="rId10"/>
    <p:sldId id="279" r:id="rId11"/>
    <p:sldId id="280" r:id="rId12"/>
    <p:sldId id="281" r:id="rId13"/>
    <p:sldId id="282" r:id="rId14"/>
    <p:sldId id="283" r:id="rId15"/>
    <p:sldId id="284" r:id="rId16"/>
    <p:sldId id="267" r:id="rId17"/>
  </p:sldIdLst>
  <p:sldSz cx="9144000" cy="6858000" type="screen4x3"/>
  <p:notesSz cx="6858000" cy="9144000"/>
  <p:embeddedFontLst>
    <p:embeddedFont>
      <p:font typeface="Twinkl" pitchFamily="2" charset="0"/>
      <p:regular r:id="rId20"/>
      <p:bold r:id="rId21"/>
    </p:embeddedFont>
    <p:embeddedFont>
      <p:font typeface="Calibri" panose="020F0502020204030204" pitchFamily="34" charset="0"/>
      <p:regular r:id="rId22"/>
      <p:bold r:id="rId23"/>
      <p:italic r:id="rId24"/>
      <p:boldItalic r:id="rId25"/>
    </p:embeddedFont>
    <p:embeddedFont>
      <p:font typeface="Sassoon Infant Rg" panose="02000503030000020003" pitchFamily="50"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43"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22"/>
    <a:srgbClr val="009FE3"/>
    <a:srgbClr val="F49813"/>
    <a:srgbClr val="EE686F"/>
    <a:srgbClr val="5AB6B3"/>
    <a:srgbClr val="18A0DB"/>
    <a:srgbClr val="DE1E5A"/>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6" d="100"/>
          <a:sy n="76" d="100"/>
        </p:scale>
        <p:origin x="1398" y="96"/>
      </p:cViewPr>
      <p:guideLst>
        <p:guide orient="horz" pos="2160"/>
        <p:guide pos="2880"/>
        <p:guide pos="340"/>
        <p:guide orient="horz" pos="3974"/>
        <p:guide pos="5443"/>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27/09/2019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27/09/2019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765175"/>
            <a:ext cx="8220075" cy="641350"/>
          </a:xfrm>
        </p:spPr>
        <p:txBody>
          <a:bodyPr/>
          <a:lstStyle/>
          <a:p>
            <a:pPr algn="ctr"/>
            <a:r>
              <a:rPr lang="en-GB" sz="3600" dirty="0">
                <a:latin typeface="+mn-lt"/>
              </a:rPr>
              <a:t>Friends Make a Difference!</a:t>
            </a:r>
          </a:p>
        </p:txBody>
      </p:sp>
      <p:pic>
        <p:nvPicPr>
          <p:cNvPr id="15" name="Group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54292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755650" y="1473200"/>
            <a:ext cx="5259388"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nSpc>
                <a:spcPts val="2500"/>
              </a:lnSpc>
              <a:buFont typeface="Arial" panose="020B0604020202020204" pitchFamily="34" charset="0"/>
              <a:buChar char="•"/>
            </a:pPr>
            <a:r>
              <a:rPr lang="en-GB" altLang="en-US"/>
              <a:t>What is the problem or obstacle for this child?</a:t>
            </a:r>
          </a:p>
          <a:p>
            <a:pPr>
              <a:lnSpc>
                <a:spcPts val="2500"/>
              </a:lnSpc>
              <a:buFont typeface="Arial" panose="020B0604020202020204" pitchFamily="34" charset="0"/>
              <a:buChar char="•"/>
            </a:pPr>
            <a:r>
              <a:rPr lang="en-GB" altLang="en-US"/>
              <a:t>How do you think they feel about the problem?</a:t>
            </a:r>
          </a:p>
          <a:p>
            <a:pPr>
              <a:lnSpc>
                <a:spcPts val="2500"/>
              </a:lnSpc>
              <a:buFont typeface="Arial" panose="020B0604020202020204" pitchFamily="34" charset="0"/>
              <a:buChar char="•"/>
            </a:pPr>
            <a:r>
              <a:rPr lang="en-GB" altLang="en-US"/>
              <a:t>What could a friend do or say to help?</a:t>
            </a:r>
          </a:p>
          <a:p>
            <a:pPr>
              <a:lnSpc>
                <a:spcPts val="2500"/>
              </a:lnSpc>
              <a:buFont typeface="Arial" panose="020B0604020202020204" pitchFamily="34" charset="0"/>
              <a:buChar char="•"/>
            </a:pPr>
            <a:r>
              <a:rPr lang="en-GB" altLang="en-US"/>
              <a:t>How would that make the child feel?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2350" y="2401888"/>
            <a:ext cx="35560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765175"/>
            <a:ext cx="8220075" cy="641350"/>
          </a:xfrm>
        </p:spPr>
        <p:txBody>
          <a:bodyPr/>
          <a:lstStyle/>
          <a:p>
            <a:pPr algn="ctr"/>
            <a:r>
              <a:rPr lang="en-GB" sz="3600" dirty="0">
                <a:latin typeface="+mn-lt"/>
              </a:rPr>
              <a:t>Friends Make a Difference!</a:t>
            </a:r>
          </a:p>
        </p:txBody>
      </p:sp>
      <p:pic>
        <p:nvPicPr>
          <p:cNvPr id="15" name="Group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54292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755650" y="1473200"/>
            <a:ext cx="5259388"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nSpc>
                <a:spcPts val="2500"/>
              </a:lnSpc>
              <a:buFont typeface="Arial" panose="020B0604020202020204" pitchFamily="34" charset="0"/>
              <a:buChar char="•"/>
            </a:pPr>
            <a:r>
              <a:rPr lang="en-GB" altLang="en-US"/>
              <a:t>What is the problem or obstacle for this child?</a:t>
            </a:r>
          </a:p>
          <a:p>
            <a:pPr>
              <a:lnSpc>
                <a:spcPts val="2500"/>
              </a:lnSpc>
              <a:buFont typeface="Arial" panose="020B0604020202020204" pitchFamily="34" charset="0"/>
              <a:buChar char="•"/>
            </a:pPr>
            <a:r>
              <a:rPr lang="en-GB" altLang="en-US"/>
              <a:t>How do you think they feel about the problem?</a:t>
            </a:r>
          </a:p>
          <a:p>
            <a:pPr>
              <a:lnSpc>
                <a:spcPts val="2500"/>
              </a:lnSpc>
              <a:buFont typeface="Arial" panose="020B0604020202020204" pitchFamily="34" charset="0"/>
              <a:buChar char="•"/>
            </a:pPr>
            <a:r>
              <a:rPr lang="en-GB" altLang="en-US"/>
              <a:t>What could a friend do or say to help?</a:t>
            </a:r>
          </a:p>
          <a:p>
            <a:pPr>
              <a:lnSpc>
                <a:spcPts val="2500"/>
              </a:lnSpc>
              <a:buFont typeface="Arial" panose="020B0604020202020204" pitchFamily="34" charset="0"/>
              <a:buChar char="•"/>
            </a:pPr>
            <a:r>
              <a:rPr lang="en-GB" altLang="en-US"/>
              <a:t>How would that make the child feel?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7615" y="1474686"/>
            <a:ext cx="1433035" cy="4618139"/>
          </a:xfrm>
          <a:prstGeom prst="rect">
            <a:avLst/>
          </a:prstGeom>
        </p:spPr>
      </p:pic>
    </p:spTree>
    <p:extLst>
      <p:ext uri="{BB962C8B-B14F-4D97-AF65-F5344CB8AC3E}">
        <p14:creationId xmlns:p14="http://schemas.microsoft.com/office/powerpoint/2010/main" val="707082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765175"/>
            <a:ext cx="8220075" cy="641350"/>
          </a:xfrm>
        </p:spPr>
        <p:txBody>
          <a:bodyPr/>
          <a:lstStyle/>
          <a:p>
            <a:pPr algn="ctr"/>
            <a:r>
              <a:rPr lang="en-GB" sz="3600" dirty="0">
                <a:latin typeface="+mn-lt"/>
              </a:rPr>
              <a:t>Friends Make a Difference!</a:t>
            </a:r>
          </a:p>
        </p:txBody>
      </p:sp>
      <p:pic>
        <p:nvPicPr>
          <p:cNvPr id="15" name="Group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54292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755650" y="1473200"/>
            <a:ext cx="5259388"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nSpc>
                <a:spcPts val="2500"/>
              </a:lnSpc>
              <a:buFont typeface="Arial" panose="020B0604020202020204" pitchFamily="34" charset="0"/>
              <a:buChar char="•"/>
            </a:pPr>
            <a:r>
              <a:rPr lang="en-GB" altLang="en-US"/>
              <a:t>What is the problem or obstacle for this child?</a:t>
            </a:r>
          </a:p>
          <a:p>
            <a:pPr>
              <a:lnSpc>
                <a:spcPts val="2500"/>
              </a:lnSpc>
              <a:buFont typeface="Arial" panose="020B0604020202020204" pitchFamily="34" charset="0"/>
              <a:buChar char="•"/>
            </a:pPr>
            <a:r>
              <a:rPr lang="en-GB" altLang="en-US"/>
              <a:t>How do you think they feel about the problem?</a:t>
            </a:r>
          </a:p>
          <a:p>
            <a:pPr>
              <a:lnSpc>
                <a:spcPts val="2500"/>
              </a:lnSpc>
              <a:buFont typeface="Arial" panose="020B0604020202020204" pitchFamily="34" charset="0"/>
              <a:buChar char="•"/>
            </a:pPr>
            <a:r>
              <a:rPr lang="en-GB" altLang="en-US"/>
              <a:t>What could a friend do or say to help?</a:t>
            </a:r>
          </a:p>
          <a:p>
            <a:pPr>
              <a:lnSpc>
                <a:spcPts val="2500"/>
              </a:lnSpc>
              <a:buFont typeface="Arial" panose="020B0604020202020204" pitchFamily="34" charset="0"/>
              <a:buChar char="•"/>
            </a:pPr>
            <a:r>
              <a:rPr lang="en-GB" altLang="en-US"/>
              <a:t>How would that make the child feel?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1025" y="2405864"/>
            <a:ext cx="2491425" cy="3686961"/>
          </a:xfrm>
          <a:prstGeom prst="rect">
            <a:avLst/>
          </a:prstGeom>
        </p:spPr>
      </p:pic>
    </p:spTree>
    <p:extLst>
      <p:ext uri="{BB962C8B-B14F-4D97-AF65-F5344CB8AC3E}">
        <p14:creationId xmlns:p14="http://schemas.microsoft.com/office/powerpoint/2010/main" val="2826896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765175"/>
            <a:ext cx="8220075" cy="641350"/>
          </a:xfrm>
        </p:spPr>
        <p:txBody>
          <a:bodyPr/>
          <a:lstStyle/>
          <a:p>
            <a:pPr algn="ctr"/>
            <a:r>
              <a:rPr lang="en-GB" sz="3600" dirty="0">
                <a:latin typeface="+mn-lt"/>
              </a:rPr>
              <a:t>Friends Make a Difference!</a:t>
            </a:r>
          </a:p>
        </p:txBody>
      </p:sp>
      <p:pic>
        <p:nvPicPr>
          <p:cNvPr id="15" name="Group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54292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55650" y="1473200"/>
            <a:ext cx="7632700" cy="1608138"/>
          </a:xfrm>
          <a:prstGeom prst="rect">
            <a:avLst/>
          </a:prstGeom>
        </p:spPr>
        <p:txBody>
          <a:bodyPr>
            <a:spAutoFit/>
          </a:bodyPr>
          <a:lstStyle/>
          <a:p>
            <a:pPr>
              <a:defRPr/>
            </a:pPr>
            <a:r>
              <a:rPr lang="en-GB" dirty="0"/>
              <a:t>BBC Children in Need have a vision. </a:t>
            </a:r>
            <a:br>
              <a:rPr lang="en-GB" dirty="0"/>
            </a:br>
            <a:r>
              <a:rPr lang="en-GB" dirty="0"/>
              <a:t>That vision is for every child to have a childhood that:</a:t>
            </a:r>
          </a:p>
          <a:p>
            <a:pPr marL="285750" indent="-285750">
              <a:lnSpc>
                <a:spcPts val="2500"/>
              </a:lnSpc>
              <a:buFont typeface="Arial" panose="020B0604020202020204" pitchFamily="34" charset="0"/>
              <a:buChar char="•"/>
              <a:defRPr/>
            </a:pPr>
            <a:r>
              <a:rPr lang="en-GB" b="1" dirty="0"/>
              <a:t>is safe;</a:t>
            </a:r>
          </a:p>
          <a:p>
            <a:pPr marL="285750" indent="-285750">
              <a:lnSpc>
                <a:spcPts val="2500"/>
              </a:lnSpc>
              <a:buFont typeface="Arial" panose="020B0604020202020204" pitchFamily="34" charset="0"/>
              <a:buChar char="•"/>
              <a:defRPr/>
            </a:pPr>
            <a:r>
              <a:rPr lang="en-GB" b="1" dirty="0"/>
              <a:t>is happy and secure;</a:t>
            </a:r>
          </a:p>
          <a:p>
            <a:pPr marL="285750" indent="-285750">
              <a:lnSpc>
                <a:spcPts val="2500"/>
              </a:lnSpc>
              <a:buFont typeface="Arial" panose="020B0604020202020204" pitchFamily="34" charset="0"/>
              <a:buChar char="•"/>
              <a:defRPr/>
            </a:pPr>
            <a:r>
              <a:rPr lang="en-GB" b="1" dirty="0"/>
              <a:t>allows potential.</a:t>
            </a:r>
          </a:p>
        </p:txBody>
      </p:sp>
      <p:sp>
        <p:nvSpPr>
          <p:cNvPr id="7" name="Rectangle 6"/>
          <p:cNvSpPr>
            <a:spLocks noChangeArrowheads="1"/>
          </p:cNvSpPr>
          <p:nvPr/>
        </p:nvSpPr>
        <p:spPr bwMode="auto">
          <a:xfrm>
            <a:off x="762000" y="3081338"/>
            <a:ext cx="52498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a:t>For anyone to achieve their potential, they need to feel safe, secure and happy. </a:t>
            </a:r>
            <a:br>
              <a:rPr lang="en-GB" altLang="en-US"/>
            </a:br>
            <a:r>
              <a:rPr lang="en-GB" altLang="en-US"/>
              <a:t>BBC Children in Need makes this possible for certain children by supporting local groups and organisations where children can go to meet other children who may be in a similar situation to them. At these groups, many friendships are formed. We have discussed today, how much friendship can make a difference and help us achieve things we thought may not be possible. Groups that form friendships are so important!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8655" y="2684477"/>
            <a:ext cx="2496045" cy="3536936"/>
          </a:xfrm>
          <a:prstGeom prst="rect">
            <a:avLst/>
          </a:prstGeom>
        </p:spPr>
      </p:pic>
    </p:spTree>
    <p:extLst>
      <p:ext uri="{BB962C8B-B14F-4D97-AF65-F5344CB8AC3E}">
        <p14:creationId xmlns:p14="http://schemas.microsoft.com/office/powerpoint/2010/main" val="115190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765175"/>
            <a:ext cx="8220075" cy="641350"/>
          </a:xfrm>
        </p:spPr>
        <p:txBody>
          <a:bodyPr/>
          <a:lstStyle/>
          <a:p>
            <a:pPr algn="ctr"/>
            <a:r>
              <a:rPr lang="en-GB" sz="3600" dirty="0">
                <a:latin typeface="+mn-lt"/>
              </a:rPr>
              <a:t>Friends Make a Difference!</a:t>
            </a:r>
          </a:p>
        </p:txBody>
      </p:sp>
      <p:pic>
        <p:nvPicPr>
          <p:cNvPr id="15" name="Group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54292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755650" y="1473200"/>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dirty="0"/>
              <a:t>BBC Children in Need raises money for projects in local communities and to support children who need help. Now, let’s think about how we </a:t>
            </a:r>
            <a:br>
              <a:rPr lang="en-GB" altLang="en-US" dirty="0"/>
            </a:br>
            <a:r>
              <a:rPr lang="en-GB" altLang="en-US" dirty="0"/>
              <a:t>can help!</a:t>
            </a:r>
          </a:p>
        </p:txBody>
      </p:sp>
      <p:sp>
        <p:nvSpPr>
          <p:cNvPr id="9" name="Rounded Rectangle 8"/>
          <p:cNvSpPr/>
          <p:nvPr/>
        </p:nvSpPr>
        <p:spPr>
          <a:xfrm>
            <a:off x="539750" y="5732463"/>
            <a:ext cx="8064500" cy="561975"/>
          </a:xfrm>
          <a:prstGeom prst="roundRect">
            <a:avLst/>
          </a:prstGeom>
          <a:solidFill>
            <a:srgbClr val="FFCF2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b="1" dirty="0">
                <a:solidFill>
                  <a:schemeClr val="tx1"/>
                </a:solidFill>
              </a:rPr>
              <a:t>What can we do to help? Every donation makes a difference!</a:t>
            </a:r>
          </a:p>
        </p:txBody>
      </p:sp>
      <p:sp>
        <p:nvSpPr>
          <p:cNvPr id="10" name="Rectangle 9"/>
          <p:cNvSpPr/>
          <p:nvPr/>
        </p:nvSpPr>
        <p:spPr>
          <a:xfrm>
            <a:off x="755650" y="3911600"/>
            <a:ext cx="4572000" cy="1651000"/>
          </a:xfrm>
          <a:prstGeom prst="rect">
            <a:avLst/>
          </a:prstGeom>
        </p:spPr>
        <p:txBody>
          <a:bodyPr>
            <a:spAutoFit/>
          </a:bodyPr>
          <a:lstStyle/>
          <a:p>
            <a:pPr>
              <a:defRPr/>
            </a:pPr>
            <a:r>
              <a:rPr lang="en-GB" dirty="0"/>
              <a:t>Try to include:</a:t>
            </a:r>
          </a:p>
          <a:p>
            <a:pPr marL="285750" indent="-285750">
              <a:lnSpc>
                <a:spcPts val="2500"/>
              </a:lnSpc>
              <a:buFont typeface="Arial" panose="020B0604020202020204" pitchFamily="34" charset="0"/>
              <a:buChar char="•"/>
              <a:defRPr/>
            </a:pPr>
            <a:r>
              <a:rPr lang="en-GB" dirty="0"/>
              <a:t>what people will do to raise money;</a:t>
            </a:r>
          </a:p>
          <a:p>
            <a:pPr marL="285750" indent="-285750">
              <a:lnSpc>
                <a:spcPts val="2500"/>
              </a:lnSpc>
              <a:buFont typeface="Arial" panose="020B0604020202020204" pitchFamily="34" charset="0"/>
              <a:buChar char="•"/>
              <a:defRPr/>
            </a:pPr>
            <a:r>
              <a:rPr lang="en-GB" dirty="0"/>
              <a:t>how they will encourage people to </a:t>
            </a:r>
            <a:br>
              <a:rPr lang="en-GB" dirty="0"/>
            </a:br>
            <a:r>
              <a:rPr lang="en-GB" dirty="0"/>
              <a:t>make a donation;</a:t>
            </a:r>
          </a:p>
          <a:p>
            <a:pPr marL="285750" indent="-285750">
              <a:lnSpc>
                <a:spcPts val="2500"/>
              </a:lnSpc>
              <a:buFont typeface="Arial" panose="020B0604020202020204" pitchFamily="34" charset="0"/>
              <a:buChar char="•"/>
              <a:defRPr/>
            </a:pPr>
            <a:r>
              <a:rPr lang="en-GB" dirty="0"/>
              <a:t>who will be involved.</a:t>
            </a:r>
          </a:p>
        </p:txBody>
      </p:sp>
      <p:grpSp>
        <p:nvGrpSpPr>
          <p:cNvPr id="11" name="Group 10"/>
          <p:cNvGrpSpPr>
            <a:grpSpLocks/>
          </p:cNvGrpSpPr>
          <p:nvPr/>
        </p:nvGrpSpPr>
        <p:grpSpPr bwMode="auto">
          <a:xfrm>
            <a:off x="539750" y="2420938"/>
            <a:ext cx="8064500" cy="1368425"/>
            <a:chOff x="539750" y="2420888"/>
            <a:chExt cx="8064500" cy="1368152"/>
          </a:xfrm>
        </p:grpSpPr>
        <p:sp>
          <p:nvSpPr>
            <p:cNvPr id="12" name="Rounded Rectangle 11"/>
            <p:cNvSpPr/>
            <p:nvPr/>
          </p:nvSpPr>
          <p:spPr>
            <a:xfrm>
              <a:off x="539750" y="2420888"/>
              <a:ext cx="8064500" cy="1368152"/>
            </a:xfrm>
            <a:prstGeom prst="roundRect">
              <a:avLst/>
            </a:prstGeom>
            <a:solidFill>
              <a:srgbClr val="5DB8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7"/>
            <p:cNvSpPr>
              <a:spLocks noChangeArrowheads="1"/>
            </p:cNvSpPr>
            <p:nvPr/>
          </p:nvSpPr>
          <p:spPr bwMode="auto">
            <a:xfrm>
              <a:off x="755650" y="2492896"/>
              <a:ext cx="7632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a:solidFill>
                    <a:schemeClr val="bg1"/>
                  </a:solidFill>
                </a:rPr>
                <a:t>Working in your group, think of a fundraising idea that our class can use to raise money for BBC Children in Need. You can use the Fundraising Ideas Pack to start you off if you’d like. Record your ideas on your sugar paper to present to the class shortly. </a:t>
              </a: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8085" y="3765551"/>
            <a:ext cx="2764365" cy="2004538"/>
          </a:xfrm>
          <a:prstGeom prst="rect">
            <a:avLst/>
          </a:prstGeom>
        </p:spPr>
      </p:pic>
    </p:spTree>
    <p:extLst>
      <p:ext uri="{BB962C8B-B14F-4D97-AF65-F5344CB8AC3E}">
        <p14:creationId xmlns:p14="http://schemas.microsoft.com/office/powerpoint/2010/main" val="372374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6" name="Content Placeholder 15"/>
          <p:cNvSpPr>
            <a:spLocks noGrp="1"/>
          </p:cNvSpPr>
          <p:nvPr>
            <p:ph idx="4294967295"/>
          </p:nvPr>
        </p:nvSpPr>
        <p:spPr>
          <a:xfrm>
            <a:off x="628650" y="1127760"/>
            <a:ext cx="7886700" cy="1409700"/>
          </a:xfrm>
        </p:spPr>
        <p:txBody>
          <a:bodyPr>
            <a:noAutofit/>
          </a:bodyPr>
          <a:lstStyle/>
          <a:p>
            <a:r>
              <a:rPr lang="en-GB" dirty="0"/>
              <a:t>I can discuss how friendship makes us feel and talk about how this helps us.</a:t>
            </a:r>
          </a:p>
        </p:txBody>
      </p:sp>
      <p:sp>
        <p:nvSpPr>
          <p:cNvPr id="20" name="Content Placeholder 15"/>
          <p:cNvSpPr txBox="1">
            <a:spLocks/>
          </p:cNvSpPr>
          <p:nvPr/>
        </p:nvSpPr>
        <p:spPr>
          <a:xfrm>
            <a:off x="628650" y="3466803"/>
            <a:ext cx="7886700" cy="262602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I can explain how my friends make me feel.</a:t>
            </a:r>
          </a:p>
          <a:p>
            <a:r>
              <a:rPr lang="en-GB" dirty="0">
                <a:latin typeface="Twinkl" pitchFamily="50" charset="0"/>
              </a:rPr>
              <a:t>I can talk about how friends can help us to achieve.</a:t>
            </a:r>
          </a:p>
          <a:p>
            <a:r>
              <a:rPr lang="en-GB" dirty="0">
                <a:latin typeface="Twinkl" pitchFamily="50" charset="0"/>
              </a:rPr>
              <a:t>I can think about how I can help others. </a:t>
            </a:r>
          </a:p>
        </p:txBody>
      </p:sp>
    </p:spTree>
    <p:extLst>
      <p:ext uri="{BB962C8B-B14F-4D97-AF65-F5344CB8AC3E}">
        <p14:creationId xmlns:p14="http://schemas.microsoft.com/office/powerpoint/2010/main" val="3119707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6" name="Content Placeholder 15"/>
          <p:cNvSpPr>
            <a:spLocks noGrp="1"/>
          </p:cNvSpPr>
          <p:nvPr>
            <p:ph idx="4294967295"/>
          </p:nvPr>
        </p:nvSpPr>
        <p:spPr>
          <a:xfrm>
            <a:off x="628650" y="1127760"/>
            <a:ext cx="7886700" cy="1409700"/>
          </a:xfrm>
        </p:spPr>
        <p:txBody>
          <a:bodyPr>
            <a:noAutofit/>
          </a:bodyPr>
          <a:lstStyle/>
          <a:p>
            <a:r>
              <a:rPr lang="en-GB" dirty="0"/>
              <a:t>I can discuss how friendship makes us feel and talk about how this helps us.</a:t>
            </a:r>
          </a:p>
        </p:txBody>
      </p:sp>
      <p:sp>
        <p:nvSpPr>
          <p:cNvPr id="20" name="Content Placeholder 15"/>
          <p:cNvSpPr txBox="1">
            <a:spLocks/>
          </p:cNvSpPr>
          <p:nvPr/>
        </p:nvSpPr>
        <p:spPr>
          <a:xfrm>
            <a:off x="628650" y="3466803"/>
            <a:ext cx="7886700" cy="262602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I can explain how my friends make me feel.</a:t>
            </a:r>
          </a:p>
          <a:p>
            <a:r>
              <a:rPr lang="en-GB" dirty="0">
                <a:latin typeface="Twinkl" pitchFamily="50" charset="0"/>
              </a:rPr>
              <a:t>I can talk about how friends can help us to achieve.</a:t>
            </a:r>
          </a:p>
          <a:p>
            <a:r>
              <a:rPr lang="en-GB" dirty="0">
                <a:latin typeface="Twinkl" pitchFamily="50" charset="0"/>
              </a:rPr>
              <a:t>I can think about how I can help others. </a:t>
            </a:r>
          </a:p>
        </p:txBody>
      </p:sp>
    </p:spTree>
    <p:extLst>
      <p:ext uri="{BB962C8B-B14F-4D97-AF65-F5344CB8AC3E}">
        <p14:creationId xmlns:p14="http://schemas.microsoft.com/office/powerpoint/2010/main" val="4472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Do Friends Make Us Feel?</a:t>
            </a:r>
          </a:p>
        </p:txBody>
      </p:sp>
      <p:pic>
        <p:nvPicPr>
          <p:cNvPr id="6" name="Group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54292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11188" y="4522788"/>
            <a:ext cx="7797800" cy="1439862"/>
          </a:xfrm>
          <a:prstGeom prst="roundRect">
            <a:avLst/>
          </a:prstGeom>
          <a:solidFill>
            <a:srgbClr val="FFCF2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3708000" anchor="ctr"/>
          <a:lstStyle/>
          <a:p>
            <a:pPr>
              <a:defRPr/>
            </a:pPr>
            <a:r>
              <a:rPr lang="en-GB" dirty="0">
                <a:solidFill>
                  <a:schemeClr val="tx1"/>
                </a:solidFill>
              </a:rPr>
              <a:t>Having friends is very important. Friends can make us happy and show us that we have people around us that we can trust.</a:t>
            </a:r>
          </a:p>
        </p:txBody>
      </p:sp>
      <p:sp>
        <p:nvSpPr>
          <p:cNvPr id="8" name="TextBox 1"/>
          <p:cNvSpPr txBox="1">
            <a:spLocks noChangeArrowheads="1"/>
          </p:cNvSpPr>
          <p:nvPr/>
        </p:nvSpPr>
        <p:spPr bwMode="auto">
          <a:xfrm>
            <a:off x="755650" y="1830388"/>
            <a:ext cx="38163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dirty="0"/>
              <a:t>Working in small groups, we are going to look at some pictures. </a:t>
            </a:r>
            <a:br>
              <a:rPr lang="en-GB" altLang="en-US" dirty="0"/>
            </a:br>
            <a:r>
              <a:rPr lang="en-GB" altLang="en-US" dirty="0"/>
              <a:t>Talk to the people in your group and think carefully about what the picture is showing.</a:t>
            </a:r>
          </a:p>
          <a:p>
            <a:endParaRPr lang="en-GB" altLang="en-US" dirty="0"/>
          </a:p>
        </p:txBody>
      </p:sp>
      <p:sp>
        <p:nvSpPr>
          <p:cNvPr id="10" name="Call out 3"/>
          <p:cNvSpPr/>
          <p:nvPr/>
        </p:nvSpPr>
        <p:spPr>
          <a:xfrm>
            <a:off x="6291263" y="1981200"/>
            <a:ext cx="2117725" cy="1452563"/>
          </a:xfrm>
          <a:prstGeom prst="wedgeRoundRectCallout">
            <a:avLst>
              <a:gd name="adj1" fmla="val 15530"/>
              <a:gd name="adj2" fmla="val 75238"/>
              <a:gd name="adj3" fmla="val 16667"/>
            </a:avLst>
          </a:prstGeom>
          <a:solidFill>
            <a:schemeClr val="bg1"/>
          </a:solidFill>
          <a:ln w="28575">
            <a:solidFill>
              <a:srgbClr val="EE686F"/>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dirty="0">
                <a:solidFill>
                  <a:schemeClr val="tx1"/>
                </a:solidFill>
              </a:rPr>
              <a:t>What makes them feel </a:t>
            </a:r>
            <a:br>
              <a:rPr lang="en-GB" dirty="0">
                <a:solidFill>
                  <a:schemeClr val="tx1"/>
                </a:solidFill>
              </a:rPr>
            </a:br>
            <a:r>
              <a:rPr lang="en-GB" dirty="0">
                <a:solidFill>
                  <a:schemeClr val="tx1"/>
                </a:solidFill>
              </a:rPr>
              <a:t>this way?</a:t>
            </a:r>
          </a:p>
        </p:txBody>
      </p:sp>
      <p:sp>
        <p:nvSpPr>
          <p:cNvPr id="11" name="Call out 2"/>
          <p:cNvSpPr/>
          <p:nvPr/>
        </p:nvSpPr>
        <p:spPr>
          <a:xfrm>
            <a:off x="5565775" y="1981200"/>
            <a:ext cx="2117725" cy="1452563"/>
          </a:xfrm>
          <a:prstGeom prst="wedgeRoundRectCallout">
            <a:avLst>
              <a:gd name="adj1" fmla="val -3456"/>
              <a:gd name="adj2" fmla="val 88537"/>
              <a:gd name="adj3" fmla="val 16667"/>
            </a:avLst>
          </a:prstGeom>
          <a:solidFill>
            <a:schemeClr val="bg1"/>
          </a:solidFill>
          <a:ln w="28575">
            <a:solidFill>
              <a:srgbClr val="5AB6B3"/>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dirty="0">
                <a:solidFill>
                  <a:schemeClr val="tx1"/>
                </a:solidFill>
              </a:rPr>
              <a:t>What are the children in your picture doing?</a:t>
            </a:r>
          </a:p>
        </p:txBody>
      </p:sp>
      <p:sp>
        <p:nvSpPr>
          <p:cNvPr id="12" name="Call out 1"/>
          <p:cNvSpPr/>
          <p:nvPr/>
        </p:nvSpPr>
        <p:spPr>
          <a:xfrm>
            <a:off x="4584700" y="1981200"/>
            <a:ext cx="2117725" cy="1452563"/>
          </a:xfrm>
          <a:prstGeom prst="wedgeRoundRectCallout">
            <a:avLst>
              <a:gd name="adj1" fmla="val -12470"/>
              <a:gd name="adj2" fmla="val 70612"/>
              <a:gd name="adj3" fmla="val 16667"/>
            </a:avLst>
          </a:prstGeom>
          <a:solidFill>
            <a:schemeClr val="bg1"/>
          </a:solidFill>
          <a:ln w="28575">
            <a:solidFill>
              <a:srgbClr val="F49813"/>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dirty="0">
                <a:solidFill>
                  <a:schemeClr val="tx1"/>
                </a:solidFill>
              </a:rPr>
              <a:t>How do you think they </a:t>
            </a:r>
            <a:br>
              <a:rPr lang="en-GB" dirty="0">
                <a:solidFill>
                  <a:schemeClr val="tx1"/>
                </a:solidFill>
              </a:rPr>
            </a:br>
            <a:r>
              <a:rPr lang="en-GB" dirty="0">
                <a:solidFill>
                  <a:schemeClr val="tx1"/>
                </a:solidFill>
              </a:rPr>
              <a:t>are feeling?</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5246"/>
          <a:stretch/>
        </p:blipFill>
        <p:spPr>
          <a:xfrm>
            <a:off x="4630854" y="3792946"/>
            <a:ext cx="1660409" cy="2169704"/>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56643"/>
          <a:stretch/>
        </p:blipFill>
        <p:spPr>
          <a:xfrm>
            <a:off x="5292633" y="4102217"/>
            <a:ext cx="1997259" cy="1860434"/>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54943"/>
          <a:stretch/>
        </p:blipFill>
        <p:spPr>
          <a:xfrm>
            <a:off x="6927059" y="3941763"/>
            <a:ext cx="1481406" cy="2020888"/>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1"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6213"/>
          <a:stretch/>
        </p:blipFill>
        <p:spPr>
          <a:xfrm>
            <a:off x="399884" y="3649854"/>
            <a:ext cx="2007903" cy="3208146"/>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4219"/>
          <a:stretch/>
        </p:blipFill>
        <p:spPr>
          <a:xfrm>
            <a:off x="6817646" y="3299509"/>
            <a:ext cx="2326354" cy="3558491"/>
          </a:xfrm>
          <a:prstGeom prst="rect">
            <a:avLst/>
          </a:prstGeom>
        </p:spPr>
      </p:pic>
      <p:sp>
        <p:nvSpPr>
          <p:cNvPr id="21" name="Title 20"/>
          <p:cNvSpPr>
            <a:spLocks noGrp="1"/>
          </p:cNvSpPr>
          <p:nvPr>
            <p:ph type="title"/>
          </p:nvPr>
        </p:nvSpPr>
        <p:spPr>
          <a:xfrm>
            <a:off x="457198" y="765175"/>
            <a:ext cx="8220075" cy="994306"/>
          </a:xfrm>
        </p:spPr>
        <p:txBody>
          <a:bodyPr/>
          <a:lstStyle/>
          <a:p>
            <a:pPr algn="ctr"/>
            <a:r>
              <a:rPr lang="en-GB" sz="3600" dirty="0">
                <a:latin typeface="+mn-lt"/>
              </a:rPr>
              <a:t>How Do Our</a:t>
            </a:r>
            <a:br>
              <a:rPr lang="en-GB" sz="3600" dirty="0">
                <a:latin typeface="+mn-lt"/>
              </a:rPr>
            </a:br>
            <a:r>
              <a:rPr lang="en-GB" sz="3600" dirty="0">
                <a:latin typeface="+mn-lt"/>
              </a:rPr>
              <a:t>Friends Help Us?</a:t>
            </a:r>
          </a:p>
        </p:txBody>
      </p:sp>
      <p:sp>
        <p:nvSpPr>
          <p:cNvPr id="14" name="TextBox 13"/>
          <p:cNvSpPr txBox="1"/>
          <p:nvPr/>
        </p:nvSpPr>
        <p:spPr>
          <a:xfrm>
            <a:off x="755650" y="1822450"/>
            <a:ext cx="7632700" cy="1608138"/>
          </a:xfrm>
          <a:prstGeom prst="rect">
            <a:avLst/>
          </a:prstGeom>
          <a:noFill/>
        </p:spPr>
        <p:txBody>
          <a:bodyPr>
            <a:spAutoFit/>
          </a:bodyPr>
          <a:lstStyle/>
          <a:p>
            <a:pPr>
              <a:defRPr/>
            </a:pPr>
            <a:r>
              <a:rPr lang="en-GB" dirty="0"/>
              <a:t>BBC</a:t>
            </a:r>
            <a:r>
              <a:rPr lang="en-GB" dirty="0">
                <a:solidFill>
                  <a:srgbClr val="FF0000"/>
                </a:solidFill>
              </a:rPr>
              <a:t> </a:t>
            </a:r>
            <a:r>
              <a:rPr lang="en-GB" dirty="0"/>
              <a:t>Children in Need has a vision. That vision is for every child to have a childhood that:</a:t>
            </a:r>
          </a:p>
          <a:p>
            <a:pPr marL="285750" indent="-285750">
              <a:lnSpc>
                <a:spcPts val="2500"/>
              </a:lnSpc>
              <a:buFont typeface="Arial" panose="020B0604020202020204" pitchFamily="34" charset="0"/>
              <a:buChar char="•"/>
              <a:defRPr/>
            </a:pPr>
            <a:r>
              <a:rPr lang="en-GB" b="1" dirty="0"/>
              <a:t>is safe;</a:t>
            </a:r>
          </a:p>
          <a:p>
            <a:pPr marL="285750" indent="-285750">
              <a:lnSpc>
                <a:spcPts val="2500"/>
              </a:lnSpc>
              <a:buFont typeface="Arial" panose="020B0604020202020204" pitchFamily="34" charset="0"/>
              <a:buChar char="•"/>
              <a:defRPr/>
            </a:pPr>
            <a:r>
              <a:rPr lang="en-GB" b="1" dirty="0"/>
              <a:t>is happy and secure;</a:t>
            </a:r>
          </a:p>
          <a:p>
            <a:pPr marL="285750" indent="-285750">
              <a:lnSpc>
                <a:spcPts val="2500"/>
              </a:lnSpc>
              <a:buFont typeface="Arial" panose="020B0604020202020204" pitchFamily="34" charset="0"/>
              <a:buChar char="•"/>
              <a:defRPr/>
            </a:pPr>
            <a:r>
              <a:rPr lang="en-GB" b="1" dirty="0"/>
              <a:t>allows potential.</a:t>
            </a:r>
          </a:p>
        </p:txBody>
      </p:sp>
      <p:sp>
        <p:nvSpPr>
          <p:cNvPr id="16" name="Call out 1"/>
          <p:cNvSpPr/>
          <p:nvPr/>
        </p:nvSpPr>
        <p:spPr>
          <a:xfrm>
            <a:off x="2411413" y="3430588"/>
            <a:ext cx="2089150" cy="1452562"/>
          </a:xfrm>
          <a:prstGeom prst="wedgeRoundRectCallout">
            <a:avLst>
              <a:gd name="adj1" fmla="val -69571"/>
              <a:gd name="adj2" fmla="val 30657"/>
              <a:gd name="adj3" fmla="val 16667"/>
            </a:avLst>
          </a:prstGeom>
          <a:solidFill>
            <a:schemeClr val="bg1"/>
          </a:solidFill>
          <a:ln w="28575">
            <a:solidFill>
              <a:srgbClr val="EE686F"/>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dirty="0">
                <a:solidFill>
                  <a:schemeClr val="tx1"/>
                </a:solidFill>
              </a:rPr>
              <a:t>How does having friends make </a:t>
            </a:r>
            <a:br>
              <a:rPr lang="en-GB" dirty="0">
                <a:solidFill>
                  <a:schemeClr val="tx1"/>
                </a:solidFill>
              </a:rPr>
            </a:br>
            <a:r>
              <a:rPr lang="en-GB" dirty="0">
                <a:solidFill>
                  <a:schemeClr val="tx1"/>
                </a:solidFill>
              </a:rPr>
              <a:t>you feel?</a:t>
            </a:r>
          </a:p>
        </p:txBody>
      </p:sp>
      <p:sp>
        <p:nvSpPr>
          <p:cNvPr id="18" name="Call out 1"/>
          <p:cNvSpPr/>
          <p:nvPr/>
        </p:nvSpPr>
        <p:spPr>
          <a:xfrm>
            <a:off x="4651375" y="3429000"/>
            <a:ext cx="2200275" cy="1452563"/>
          </a:xfrm>
          <a:prstGeom prst="wedgeRoundRectCallout">
            <a:avLst>
              <a:gd name="adj1" fmla="val 64043"/>
              <a:gd name="adj2" fmla="val 24755"/>
              <a:gd name="adj3" fmla="val 16667"/>
            </a:avLst>
          </a:prstGeom>
          <a:solidFill>
            <a:schemeClr val="bg1"/>
          </a:solidFill>
          <a:ln w="28575">
            <a:solidFill>
              <a:srgbClr val="F49813"/>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dirty="0">
                <a:solidFill>
                  <a:schemeClr val="tx1"/>
                </a:solidFill>
              </a:rPr>
              <a:t>Having friends makes me feel… because… </a:t>
            </a:r>
          </a:p>
        </p:txBody>
      </p:sp>
      <p:sp>
        <p:nvSpPr>
          <p:cNvPr id="19" name="Rounded Rectangle 18"/>
          <p:cNvSpPr/>
          <p:nvPr/>
        </p:nvSpPr>
        <p:spPr>
          <a:xfrm>
            <a:off x="549275" y="5387975"/>
            <a:ext cx="8035925" cy="706438"/>
          </a:xfrm>
          <a:prstGeom prst="round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b="1" dirty="0">
                <a:solidFill>
                  <a:schemeClr val="bg1"/>
                </a:solidFill>
              </a:rPr>
              <a:t>Achieving our potential means that we are achieving all that </a:t>
            </a:r>
            <a:br>
              <a:rPr lang="en-GB" b="1" dirty="0">
                <a:solidFill>
                  <a:schemeClr val="bg1"/>
                </a:solidFill>
              </a:rPr>
            </a:br>
            <a:r>
              <a:rPr lang="en-GB" b="1" dirty="0">
                <a:solidFill>
                  <a:schemeClr val="bg1"/>
                </a:solidFill>
              </a:rPr>
              <a:t>we possibly can.</a:t>
            </a:r>
          </a:p>
        </p:txBody>
      </p:sp>
      <p:sp>
        <p:nvSpPr>
          <p:cNvPr id="20" name="Rounded Rectangle 19"/>
          <p:cNvSpPr/>
          <p:nvPr/>
        </p:nvSpPr>
        <p:spPr>
          <a:xfrm>
            <a:off x="545649" y="5373687"/>
            <a:ext cx="8035925" cy="719138"/>
          </a:xfrm>
          <a:prstGeom prst="roundRect">
            <a:avLst/>
          </a:prstGeom>
          <a:solidFill>
            <a:srgbClr val="FFCF2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b="1" dirty="0">
                <a:solidFill>
                  <a:schemeClr val="tx1"/>
                </a:solidFill>
              </a:rPr>
              <a:t>Can you think of a friend who has helped you to achieve something? </a:t>
            </a:r>
          </a:p>
        </p:txBody>
      </p:sp>
      <p:pic>
        <p:nvPicPr>
          <p:cNvPr id="22" name="Whole Cl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3325" y="542925"/>
            <a:ext cx="12382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81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765175"/>
            <a:ext cx="8220075" cy="641350"/>
          </a:xfrm>
        </p:spPr>
        <p:txBody>
          <a:bodyPr/>
          <a:lstStyle/>
          <a:p>
            <a:pPr algn="ctr"/>
            <a:r>
              <a:rPr lang="en-GB" sz="3600" dirty="0">
                <a:latin typeface="+mn-lt"/>
              </a:rPr>
              <a:t>Overcoming Obstacles</a:t>
            </a:r>
          </a:p>
        </p:txBody>
      </p:sp>
      <p:pic>
        <p:nvPicPr>
          <p:cNvPr id="11" name="Individual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54292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ll out 1"/>
          <p:cNvSpPr/>
          <p:nvPr/>
        </p:nvSpPr>
        <p:spPr>
          <a:xfrm>
            <a:off x="1476375" y="1483614"/>
            <a:ext cx="2730500" cy="1452562"/>
          </a:xfrm>
          <a:prstGeom prst="wedgeRoundRectCallout">
            <a:avLst>
              <a:gd name="adj1" fmla="val 30080"/>
              <a:gd name="adj2" fmla="val 86333"/>
              <a:gd name="adj3" fmla="val 16667"/>
            </a:avLst>
          </a:prstGeom>
          <a:solidFill>
            <a:schemeClr val="bg1"/>
          </a:solidFill>
          <a:ln w="28575">
            <a:solidFill>
              <a:srgbClr val="23943A"/>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dirty="0">
                <a:solidFill>
                  <a:schemeClr val="tx1"/>
                </a:solidFill>
              </a:rPr>
              <a:t>I can help, we can learn them together then test each other!</a:t>
            </a:r>
          </a:p>
        </p:txBody>
      </p:sp>
      <p:sp>
        <p:nvSpPr>
          <p:cNvPr id="13" name="Call out 1"/>
          <p:cNvSpPr/>
          <p:nvPr/>
        </p:nvSpPr>
        <p:spPr>
          <a:xfrm>
            <a:off x="4645025" y="1483614"/>
            <a:ext cx="3167063" cy="1452562"/>
          </a:xfrm>
          <a:prstGeom prst="wedgeRoundRectCallout">
            <a:avLst>
              <a:gd name="adj1" fmla="val 1435"/>
              <a:gd name="adj2" fmla="val 84552"/>
              <a:gd name="adj3" fmla="val 16667"/>
            </a:avLst>
          </a:prstGeom>
          <a:solidFill>
            <a:schemeClr val="bg1"/>
          </a:solidFill>
          <a:ln w="28575">
            <a:solidFill>
              <a:srgbClr val="D6172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dirty="0">
                <a:solidFill>
                  <a:schemeClr val="tx1"/>
                </a:solidFill>
              </a:rPr>
              <a:t>I’d really like to improve the number of words </a:t>
            </a:r>
            <a:br>
              <a:rPr lang="en-GB" dirty="0">
                <a:solidFill>
                  <a:schemeClr val="tx1"/>
                </a:solidFill>
              </a:rPr>
            </a:br>
            <a:r>
              <a:rPr lang="en-GB" dirty="0">
                <a:solidFill>
                  <a:schemeClr val="tx1"/>
                </a:solidFill>
              </a:rPr>
              <a:t>I get right in my </a:t>
            </a:r>
            <a:br>
              <a:rPr lang="en-GB" dirty="0">
                <a:solidFill>
                  <a:schemeClr val="tx1"/>
                </a:solidFill>
              </a:rPr>
            </a:br>
            <a:r>
              <a:rPr lang="en-GB" dirty="0">
                <a:solidFill>
                  <a:schemeClr val="tx1"/>
                </a:solidFill>
              </a:rPr>
              <a:t>weekly spellings.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240" y="3183899"/>
            <a:ext cx="3054277" cy="3566127"/>
          </a:xfrm>
          <a:prstGeom prst="rect">
            <a:avLst/>
          </a:prstGeom>
        </p:spPr>
      </p:pic>
    </p:spTree>
    <p:extLst>
      <p:ext uri="{BB962C8B-B14F-4D97-AF65-F5344CB8AC3E}">
        <p14:creationId xmlns:p14="http://schemas.microsoft.com/office/powerpoint/2010/main" val="256601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765175"/>
            <a:ext cx="8220075" cy="641350"/>
          </a:xfrm>
        </p:spPr>
        <p:txBody>
          <a:bodyPr/>
          <a:lstStyle/>
          <a:p>
            <a:pPr algn="ctr"/>
            <a:r>
              <a:rPr lang="en-GB" sz="3600" dirty="0">
                <a:latin typeface="+mn-lt"/>
              </a:rPr>
              <a:t>Overcoming Obstacles</a:t>
            </a:r>
          </a:p>
        </p:txBody>
      </p:sp>
      <p:pic>
        <p:nvPicPr>
          <p:cNvPr id="11" name="Individual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54292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55650" y="1536700"/>
            <a:ext cx="3816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a:t>Now try to think about a time when a friend has helped you. What was it you needed help with? What did your friend do?</a:t>
            </a:r>
          </a:p>
        </p:txBody>
      </p:sp>
      <p:sp>
        <p:nvSpPr>
          <p:cNvPr id="8" name="Rounded Rectangle 7"/>
          <p:cNvSpPr/>
          <p:nvPr/>
        </p:nvSpPr>
        <p:spPr>
          <a:xfrm>
            <a:off x="4706224" y="1471613"/>
            <a:ext cx="3615655" cy="4837112"/>
          </a:xfrm>
          <a:prstGeom prst="roundRect">
            <a:avLst>
              <a:gd name="adj" fmla="val 4123"/>
            </a:avLst>
          </a:prstGeom>
          <a:solidFill>
            <a:srgbClr val="5CB7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p:cNvSpPr/>
          <p:nvPr/>
        </p:nvSpPr>
        <p:spPr>
          <a:xfrm>
            <a:off x="1042988" y="3141663"/>
            <a:ext cx="2894012" cy="2816225"/>
          </a:xfrm>
          <a:prstGeom prst="ellipse">
            <a:avLst/>
          </a:prstGeom>
          <a:solidFill>
            <a:srgbClr val="FFCF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rPr>
              <a:t>We can now record our ideas on How My Friend Helps Me Activity Sheet. </a:t>
            </a:r>
          </a:p>
        </p:txBody>
      </p:sp>
      <p:pic>
        <p:nvPicPr>
          <p:cNvPr id="10"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932573" y="1653258"/>
            <a:ext cx="3168229" cy="4481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6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765175"/>
            <a:ext cx="8220075" cy="641350"/>
          </a:xfrm>
        </p:spPr>
        <p:txBody>
          <a:bodyPr/>
          <a:lstStyle/>
          <a:p>
            <a:pPr algn="ctr"/>
            <a:r>
              <a:rPr lang="en-GB" sz="3600" dirty="0">
                <a:latin typeface="+mn-lt"/>
              </a:rPr>
              <a:t>Friends Make a Difference!</a:t>
            </a:r>
          </a:p>
        </p:txBody>
      </p:sp>
      <p:sp>
        <p:nvSpPr>
          <p:cNvPr id="12" name="TextBox 11"/>
          <p:cNvSpPr txBox="1">
            <a:spLocks noChangeArrowheads="1"/>
          </p:cNvSpPr>
          <p:nvPr/>
        </p:nvSpPr>
        <p:spPr bwMode="auto">
          <a:xfrm>
            <a:off x="755650" y="1536700"/>
            <a:ext cx="763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a:t>You will now work in small groups and read a scenario, from this you can discuss in your groups how friendship can help overcome problems. Read your Friend in Need Scenario Card carefully and try to answer these questions:</a:t>
            </a:r>
          </a:p>
        </p:txBody>
      </p:sp>
      <p:pic>
        <p:nvPicPr>
          <p:cNvPr id="13"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953125" y="2642634"/>
            <a:ext cx="2438400" cy="34491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13"/>
          <p:cNvSpPr>
            <a:spLocks noChangeArrowheads="1"/>
          </p:cNvSpPr>
          <p:nvPr/>
        </p:nvSpPr>
        <p:spPr bwMode="auto">
          <a:xfrm>
            <a:off x="682625" y="2767013"/>
            <a:ext cx="525938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nSpc>
                <a:spcPts val="2500"/>
              </a:lnSpc>
              <a:buFont typeface="Arial" panose="020B0604020202020204" pitchFamily="34" charset="0"/>
              <a:buChar char="•"/>
            </a:pPr>
            <a:r>
              <a:rPr lang="en-GB" altLang="en-US"/>
              <a:t>What is the problem or obstacle for this child?</a:t>
            </a:r>
          </a:p>
          <a:p>
            <a:pPr>
              <a:lnSpc>
                <a:spcPts val="2500"/>
              </a:lnSpc>
              <a:buFont typeface="Arial" panose="020B0604020202020204" pitchFamily="34" charset="0"/>
              <a:buChar char="•"/>
            </a:pPr>
            <a:r>
              <a:rPr lang="en-GB" altLang="en-US"/>
              <a:t>How do you think they feel about the problem? </a:t>
            </a:r>
          </a:p>
          <a:p>
            <a:pPr>
              <a:lnSpc>
                <a:spcPts val="2500"/>
              </a:lnSpc>
              <a:buFont typeface="Arial" panose="020B0604020202020204" pitchFamily="34" charset="0"/>
              <a:buChar char="•"/>
            </a:pPr>
            <a:r>
              <a:rPr lang="en-GB" altLang="en-US"/>
              <a:t>What could a friend do or say to help?</a:t>
            </a:r>
          </a:p>
          <a:p>
            <a:pPr>
              <a:lnSpc>
                <a:spcPts val="2500"/>
              </a:lnSpc>
              <a:buFont typeface="Arial" panose="020B0604020202020204" pitchFamily="34" charset="0"/>
              <a:buChar char="•"/>
            </a:pPr>
            <a:r>
              <a:rPr lang="en-GB" altLang="en-US"/>
              <a:t>How would that make the child feel?</a:t>
            </a:r>
          </a:p>
        </p:txBody>
      </p:sp>
      <p:pic>
        <p:nvPicPr>
          <p:cNvPr id="15" name="Group 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54292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29106"/>
          <a:stretch/>
        </p:blipFill>
        <p:spPr>
          <a:xfrm>
            <a:off x="1051400" y="4258232"/>
            <a:ext cx="4521838" cy="2599768"/>
          </a:xfrm>
          <a:prstGeom prst="rect">
            <a:avLst/>
          </a:prstGeom>
        </p:spPr>
      </p:pic>
    </p:spTree>
    <p:extLst>
      <p:ext uri="{BB962C8B-B14F-4D97-AF65-F5344CB8AC3E}">
        <p14:creationId xmlns:p14="http://schemas.microsoft.com/office/powerpoint/2010/main" val="327122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765175"/>
            <a:ext cx="8220075" cy="641350"/>
          </a:xfrm>
        </p:spPr>
        <p:txBody>
          <a:bodyPr/>
          <a:lstStyle/>
          <a:p>
            <a:pPr algn="ctr"/>
            <a:r>
              <a:rPr lang="en-GB" sz="3600" dirty="0">
                <a:latin typeface="+mn-lt"/>
              </a:rPr>
              <a:t>Friends Make a Difference!</a:t>
            </a:r>
          </a:p>
        </p:txBody>
      </p:sp>
      <p:pic>
        <p:nvPicPr>
          <p:cNvPr id="15" name="Group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54292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755650" y="1536700"/>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dirty="0"/>
              <a:t>We will now share our ideas with the class. When you see the picture of the child from your Friend in Need Scenario Card, discuss your answers to the questions:</a:t>
            </a:r>
          </a:p>
        </p:txBody>
      </p:sp>
      <p:sp>
        <p:nvSpPr>
          <p:cNvPr id="9" name="Rectangle 8"/>
          <p:cNvSpPr>
            <a:spLocks noChangeArrowheads="1"/>
          </p:cNvSpPr>
          <p:nvPr/>
        </p:nvSpPr>
        <p:spPr bwMode="auto">
          <a:xfrm>
            <a:off x="755650" y="2524125"/>
            <a:ext cx="5259388"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nSpc>
                <a:spcPts val="2500"/>
              </a:lnSpc>
              <a:buFont typeface="Arial" panose="020B0604020202020204" pitchFamily="34" charset="0"/>
              <a:buChar char="•"/>
            </a:pPr>
            <a:r>
              <a:rPr lang="en-GB" altLang="en-US"/>
              <a:t>What is the problem or obstacle for this child?</a:t>
            </a:r>
          </a:p>
          <a:p>
            <a:pPr>
              <a:lnSpc>
                <a:spcPts val="2500"/>
              </a:lnSpc>
              <a:buFont typeface="Arial" panose="020B0604020202020204" pitchFamily="34" charset="0"/>
              <a:buChar char="•"/>
            </a:pPr>
            <a:r>
              <a:rPr lang="en-GB" altLang="en-US"/>
              <a:t>How do you think they feel about the problem?</a:t>
            </a:r>
          </a:p>
          <a:p>
            <a:pPr>
              <a:lnSpc>
                <a:spcPts val="2500"/>
              </a:lnSpc>
              <a:buFont typeface="Arial" panose="020B0604020202020204" pitchFamily="34" charset="0"/>
              <a:buChar char="•"/>
            </a:pPr>
            <a:r>
              <a:rPr lang="en-GB" altLang="en-US"/>
              <a:t>What could a friend do or say to help?</a:t>
            </a:r>
          </a:p>
          <a:p>
            <a:pPr>
              <a:lnSpc>
                <a:spcPts val="2500"/>
              </a:lnSpc>
              <a:buFont typeface="Arial" panose="020B0604020202020204" pitchFamily="34" charset="0"/>
              <a:buChar char="•"/>
            </a:pPr>
            <a:r>
              <a:rPr lang="en-GB" altLang="en-US"/>
              <a:t>How would that make the child feel?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4492" y="2460624"/>
            <a:ext cx="1099176" cy="3666639"/>
          </a:xfrm>
          <a:prstGeom prst="rect">
            <a:avLst/>
          </a:prstGeom>
        </p:spPr>
      </p:pic>
    </p:spTree>
    <p:extLst>
      <p:ext uri="{BB962C8B-B14F-4D97-AF65-F5344CB8AC3E}">
        <p14:creationId xmlns:p14="http://schemas.microsoft.com/office/powerpoint/2010/main" val="131541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765175"/>
            <a:ext cx="8220075" cy="641350"/>
          </a:xfrm>
        </p:spPr>
        <p:txBody>
          <a:bodyPr/>
          <a:lstStyle/>
          <a:p>
            <a:pPr algn="ctr"/>
            <a:r>
              <a:rPr lang="en-GB" sz="3600" dirty="0">
                <a:latin typeface="+mn-lt"/>
              </a:rPr>
              <a:t>Friends Make a Difference!</a:t>
            </a:r>
          </a:p>
        </p:txBody>
      </p:sp>
      <p:pic>
        <p:nvPicPr>
          <p:cNvPr id="15" name="Group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54292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7471" y="2460625"/>
            <a:ext cx="2230879" cy="3648519"/>
          </a:xfrm>
          <a:prstGeom prst="rect">
            <a:avLst/>
          </a:prstGeom>
        </p:spPr>
      </p:pic>
      <p:sp>
        <p:nvSpPr>
          <p:cNvPr id="10" name="Rectangle 9"/>
          <p:cNvSpPr>
            <a:spLocks noChangeArrowheads="1"/>
          </p:cNvSpPr>
          <p:nvPr/>
        </p:nvSpPr>
        <p:spPr bwMode="auto">
          <a:xfrm>
            <a:off x="755650" y="1473200"/>
            <a:ext cx="5259388"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nSpc>
                <a:spcPts val="2500"/>
              </a:lnSpc>
              <a:buFont typeface="Arial" panose="020B0604020202020204" pitchFamily="34" charset="0"/>
              <a:buChar char="•"/>
            </a:pPr>
            <a:r>
              <a:rPr lang="en-GB" altLang="en-US"/>
              <a:t>What is the problem or obstacle for this child?</a:t>
            </a:r>
          </a:p>
          <a:p>
            <a:pPr>
              <a:lnSpc>
                <a:spcPts val="2500"/>
              </a:lnSpc>
              <a:buFont typeface="Arial" panose="020B0604020202020204" pitchFamily="34" charset="0"/>
              <a:buChar char="•"/>
            </a:pPr>
            <a:r>
              <a:rPr lang="en-GB" altLang="en-US"/>
              <a:t>How do you think they feel about the problem?</a:t>
            </a:r>
          </a:p>
          <a:p>
            <a:pPr>
              <a:lnSpc>
                <a:spcPts val="2500"/>
              </a:lnSpc>
              <a:buFont typeface="Arial" panose="020B0604020202020204" pitchFamily="34" charset="0"/>
              <a:buChar char="•"/>
            </a:pPr>
            <a:r>
              <a:rPr lang="en-GB" altLang="en-US"/>
              <a:t>What could a friend do or say to help?</a:t>
            </a:r>
          </a:p>
          <a:p>
            <a:pPr>
              <a:lnSpc>
                <a:spcPts val="2500"/>
              </a:lnSpc>
              <a:buFont typeface="Arial" panose="020B0604020202020204" pitchFamily="34" charset="0"/>
              <a:buChar char="•"/>
            </a:pPr>
            <a:r>
              <a:rPr lang="en-GB" altLang="en-US"/>
              <a:t>How would that make the child feel? </a:t>
            </a:r>
          </a:p>
        </p:txBody>
      </p:sp>
    </p:spTree>
    <p:extLst>
      <p:ext uri="{BB962C8B-B14F-4D97-AF65-F5344CB8AC3E}">
        <p14:creationId xmlns:p14="http://schemas.microsoft.com/office/powerpoint/2010/main" val="3386584841"/>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BCChildreninNeed_PowerPoint.pptx" id="{E21155D3-A451-476E-A429-5D1A80FD66E8}" vid="{235A6EF2-33BB-4B1B-A143-FE3F975D7D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BBCChildreninNeed_PowerPoint</Template>
  <TotalTime>59</TotalTime>
  <Words>789</Words>
  <Application>Microsoft Office PowerPoint</Application>
  <PresentationFormat>On-screen Show (4:3)</PresentationFormat>
  <Paragraphs>83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Twinkl</vt:lpstr>
      <vt:lpstr>Calibri</vt:lpstr>
      <vt:lpstr>Arial</vt:lpstr>
      <vt:lpstr>Sassoon Infant Rg</vt:lpstr>
      <vt:lpstr>Office Theme</vt:lpstr>
      <vt:lpstr>PowerPoint Presentation</vt:lpstr>
      <vt:lpstr>PowerPoint Presentation</vt:lpstr>
      <vt:lpstr>How Do Friends Make Us Feel?</vt:lpstr>
      <vt:lpstr>How Do Our Friends Help Us?</vt:lpstr>
      <vt:lpstr>Overcoming Obstacles</vt:lpstr>
      <vt:lpstr>Overcoming Obstacles</vt:lpstr>
      <vt:lpstr>Friends Make a Difference!</vt:lpstr>
      <vt:lpstr>Friends Make a Difference!</vt:lpstr>
      <vt:lpstr>Friends Make a Difference!</vt:lpstr>
      <vt:lpstr>Friends Make a Difference!</vt:lpstr>
      <vt:lpstr>Friends Make a Difference!</vt:lpstr>
      <vt:lpstr>Friends Make a Difference!</vt:lpstr>
      <vt:lpstr>Friends Make a Difference!</vt:lpstr>
      <vt:lpstr>Friends Make a Difference!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Leather</dc:creator>
  <cp:lastModifiedBy>Rachel Leather</cp:lastModifiedBy>
  <cp:revision>6</cp:revision>
  <dcterms:created xsi:type="dcterms:W3CDTF">2019-09-27T09:47:11Z</dcterms:created>
  <dcterms:modified xsi:type="dcterms:W3CDTF">2019-09-27T11:31:33Z</dcterms:modified>
</cp:coreProperties>
</file>