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 id="261" r:id="rId8"/>
    <p:sldId id="263" r:id="rId9"/>
    <p:sldId id="264" r:id="rId10"/>
    <p:sldId id="265" r:id="rId11"/>
    <p:sldId id="266" r:id="rId12"/>
    <p:sldId id="267" r:id="rId13"/>
    <p:sldId id="269" r:id="rId14"/>
    <p:sldId id="270" r:id="rId15"/>
    <p:sldId id="271" r:id="rId16"/>
    <p:sldId id="272" r:id="rId17"/>
    <p:sldId id="273" r:id="rId18"/>
    <p:sldId id="274" r:id="rId19"/>
    <p:sldId id="275" r:id="rId20"/>
    <p:sldId id="276" r:id="rId21"/>
    <p:sldId id="277" r:id="rId22"/>
    <p:sldId id="278" r:id="rId23"/>
    <p:sldId id="27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e Perry" initials="JP" lastIdx="1" clrIdx="0">
    <p:extLst>
      <p:ext uri="{19B8F6BF-5375-455C-9EA6-DF929625EA0E}">
        <p15:presenceInfo xmlns:p15="http://schemas.microsoft.com/office/powerpoint/2012/main" userId="15eed602bc87772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5" d="100"/>
          <a:sy n="75" d="100"/>
        </p:scale>
        <p:origin x="54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161E7E9-823D-46D0-A56A-CF7D7DB6F2D1}" type="datetimeFigureOut">
              <a:rPr lang="en-GB" smtClean="0"/>
              <a:t>14/05/2020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339752-F465-4F4C-AE5B-35FCBCE59C02}" type="slidenum">
              <a:rPr lang="en-GB" smtClean="0"/>
              <a:t>‹#›</a:t>
            </a:fld>
            <a:endParaRPr lang="en-GB"/>
          </a:p>
        </p:txBody>
      </p:sp>
    </p:spTree>
    <p:extLst>
      <p:ext uri="{BB962C8B-B14F-4D97-AF65-F5344CB8AC3E}">
        <p14:creationId xmlns:p14="http://schemas.microsoft.com/office/powerpoint/2010/main" val="3309196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161E7E9-823D-46D0-A56A-CF7D7DB6F2D1}" type="datetimeFigureOut">
              <a:rPr lang="en-GB" smtClean="0"/>
              <a:t>14/05/2020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339752-F465-4F4C-AE5B-35FCBCE59C02}" type="slidenum">
              <a:rPr lang="en-GB" smtClean="0"/>
              <a:t>‹#›</a:t>
            </a:fld>
            <a:endParaRPr lang="en-GB"/>
          </a:p>
        </p:txBody>
      </p:sp>
    </p:spTree>
    <p:extLst>
      <p:ext uri="{BB962C8B-B14F-4D97-AF65-F5344CB8AC3E}">
        <p14:creationId xmlns:p14="http://schemas.microsoft.com/office/powerpoint/2010/main" val="1406518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161E7E9-823D-46D0-A56A-CF7D7DB6F2D1}" type="datetimeFigureOut">
              <a:rPr lang="en-GB" smtClean="0"/>
              <a:t>14/05/2020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339752-F465-4F4C-AE5B-35FCBCE59C02}" type="slidenum">
              <a:rPr lang="en-GB" smtClean="0"/>
              <a:t>‹#›</a:t>
            </a:fld>
            <a:endParaRPr lang="en-GB"/>
          </a:p>
        </p:txBody>
      </p:sp>
    </p:spTree>
    <p:extLst>
      <p:ext uri="{BB962C8B-B14F-4D97-AF65-F5344CB8AC3E}">
        <p14:creationId xmlns:p14="http://schemas.microsoft.com/office/powerpoint/2010/main" val="3237166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161E7E9-823D-46D0-A56A-CF7D7DB6F2D1}" type="datetimeFigureOut">
              <a:rPr lang="en-GB" smtClean="0"/>
              <a:t>14/05/2020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339752-F465-4F4C-AE5B-35FCBCE59C02}" type="slidenum">
              <a:rPr lang="en-GB" smtClean="0"/>
              <a:t>‹#›</a:t>
            </a:fld>
            <a:endParaRPr lang="en-GB"/>
          </a:p>
        </p:txBody>
      </p:sp>
    </p:spTree>
    <p:extLst>
      <p:ext uri="{BB962C8B-B14F-4D97-AF65-F5344CB8AC3E}">
        <p14:creationId xmlns:p14="http://schemas.microsoft.com/office/powerpoint/2010/main" val="1284543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61E7E9-823D-46D0-A56A-CF7D7DB6F2D1}" type="datetimeFigureOut">
              <a:rPr lang="en-GB" smtClean="0"/>
              <a:t>14/05/2020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339752-F465-4F4C-AE5B-35FCBCE59C02}" type="slidenum">
              <a:rPr lang="en-GB" smtClean="0"/>
              <a:t>‹#›</a:t>
            </a:fld>
            <a:endParaRPr lang="en-GB"/>
          </a:p>
        </p:txBody>
      </p:sp>
    </p:spTree>
    <p:extLst>
      <p:ext uri="{BB962C8B-B14F-4D97-AF65-F5344CB8AC3E}">
        <p14:creationId xmlns:p14="http://schemas.microsoft.com/office/powerpoint/2010/main" val="3315003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161E7E9-823D-46D0-A56A-CF7D7DB6F2D1}" type="datetimeFigureOut">
              <a:rPr lang="en-GB" smtClean="0"/>
              <a:t>14/05/2020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339752-F465-4F4C-AE5B-35FCBCE59C02}" type="slidenum">
              <a:rPr lang="en-GB" smtClean="0"/>
              <a:t>‹#›</a:t>
            </a:fld>
            <a:endParaRPr lang="en-GB"/>
          </a:p>
        </p:txBody>
      </p:sp>
    </p:spTree>
    <p:extLst>
      <p:ext uri="{BB962C8B-B14F-4D97-AF65-F5344CB8AC3E}">
        <p14:creationId xmlns:p14="http://schemas.microsoft.com/office/powerpoint/2010/main" val="2259847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161E7E9-823D-46D0-A56A-CF7D7DB6F2D1}" type="datetimeFigureOut">
              <a:rPr lang="en-GB" smtClean="0"/>
              <a:t>14/05/2020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5339752-F465-4F4C-AE5B-35FCBCE59C02}" type="slidenum">
              <a:rPr lang="en-GB" smtClean="0"/>
              <a:t>‹#›</a:t>
            </a:fld>
            <a:endParaRPr lang="en-GB"/>
          </a:p>
        </p:txBody>
      </p:sp>
    </p:spTree>
    <p:extLst>
      <p:ext uri="{BB962C8B-B14F-4D97-AF65-F5344CB8AC3E}">
        <p14:creationId xmlns:p14="http://schemas.microsoft.com/office/powerpoint/2010/main" val="1073395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161E7E9-823D-46D0-A56A-CF7D7DB6F2D1}" type="datetimeFigureOut">
              <a:rPr lang="en-GB" smtClean="0"/>
              <a:t>14/05/2020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5339752-F465-4F4C-AE5B-35FCBCE59C02}" type="slidenum">
              <a:rPr lang="en-GB" smtClean="0"/>
              <a:t>‹#›</a:t>
            </a:fld>
            <a:endParaRPr lang="en-GB"/>
          </a:p>
        </p:txBody>
      </p:sp>
    </p:spTree>
    <p:extLst>
      <p:ext uri="{BB962C8B-B14F-4D97-AF65-F5344CB8AC3E}">
        <p14:creationId xmlns:p14="http://schemas.microsoft.com/office/powerpoint/2010/main" val="2917106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61E7E9-823D-46D0-A56A-CF7D7DB6F2D1}" type="datetimeFigureOut">
              <a:rPr lang="en-GB" smtClean="0"/>
              <a:t>14/05/2020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5339752-F465-4F4C-AE5B-35FCBCE59C02}" type="slidenum">
              <a:rPr lang="en-GB" smtClean="0"/>
              <a:t>‹#›</a:t>
            </a:fld>
            <a:endParaRPr lang="en-GB"/>
          </a:p>
        </p:txBody>
      </p:sp>
    </p:spTree>
    <p:extLst>
      <p:ext uri="{BB962C8B-B14F-4D97-AF65-F5344CB8AC3E}">
        <p14:creationId xmlns:p14="http://schemas.microsoft.com/office/powerpoint/2010/main" val="3851538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61E7E9-823D-46D0-A56A-CF7D7DB6F2D1}" type="datetimeFigureOut">
              <a:rPr lang="en-GB" smtClean="0"/>
              <a:t>14/05/2020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339752-F465-4F4C-AE5B-35FCBCE59C02}" type="slidenum">
              <a:rPr lang="en-GB" smtClean="0"/>
              <a:t>‹#›</a:t>
            </a:fld>
            <a:endParaRPr lang="en-GB"/>
          </a:p>
        </p:txBody>
      </p:sp>
    </p:spTree>
    <p:extLst>
      <p:ext uri="{BB962C8B-B14F-4D97-AF65-F5344CB8AC3E}">
        <p14:creationId xmlns:p14="http://schemas.microsoft.com/office/powerpoint/2010/main" val="2193400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61E7E9-823D-46D0-A56A-CF7D7DB6F2D1}" type="datetimeFigureOut">
              <a:rPr lang="en-GB" smtClean="0"/>
              <a:t>14/05/2020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339752-F465-4F4C-AE5B-35FCBCE59C02}" type="slidenum">
              <a:rPr lang="en-GB" smtClean="0"/>
              <a:t>‹#›</a:t>
            </a:fld>
            <a:endParaRPr lang="en-GB"/>
          </a:p>
        </p:txBody>
      </p:sp>
    </p:spTree>
    <p:extLst>
      <p:ext uri="{BB962C8B-B14F-4D97-AF65-F5344CB8AC3E}">
        <p14:creationId xmlns:p14="http://schemas.microsoft.com/office/powerpoint/2010/main" val="1981468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61E7E9-823D-46D0-A56A-CF7D7DB6F2D1}" type="datetimeFigureOut">
              <a:rPr lang="en-GB" smtClean="0"/>
              <a:t>14/05/2020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339752-F465-4F4C-AE5B-35FCBCE59C02}" type="slidenum">
              <a:rPr lang="en-GB" smtClean="0"/>
              <a:t>‹#›</a:t>
            </a:fld>
            <a:endParaRPr lang="en-GB"/>
          </a:p>
        </p:txBody>
      </p:sp>
    </p:spTree>
    <p:extLst>
      <p:ext uri="{BB962C8B-B14F-4D97-AF65-F5344CB8AC3E}">
        <p14:creationId xmlns:p14="http://schemas.microsoft.com/office/powerpoint/2010/main" val="1274178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microsoft.com/office/2007/relationships/media" Target="../media/media4.m4a"/><Relationship Id="rId7" Type="http://schemas.openxmlformats.org/officeDocument/2006/relationships/image" Target="../media/image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4.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7300" y="2882900"/>
            <a:ext cx="9144000" cy="1739220"/>
          </a:xfrm>
        </p:spPr>
        <p:txBody>
          <a:bodyPr>
            <a:normAutofit fontScale="90000"/>
          </a:bodyPr>
          <a:lstStyle/>
          <a:p>
            <a:r>
              <a:rPr lang="en-GB" sz="9600" dirty="0" smtClean="0">
                <a:latin typeface="AR CARTER" panose="02000000000000000000" pitchFamily="2" charset="0"/>
              </a:rPr>
              <a:t/>
            </a:r>
            <a:br>
              <a:rPr lang="en-GB" sz="9600" dirty="0" smtClean="0">
                <a:latin typeface="AR CARTER" panose="02000000000000000000" pitchFamily="2" charset="0"/>
              </a:rPr>
            </a:br>
            <a:r>
              <a:rPr lang="en-GB" sz="9600" dirty="0">
                <a:latin typeface="AR CARTER" panose="02000000000000000000" pitchFamily="2" charset="0"/>
              </a:rPr>
              <a:t/>
            </a:r>
            <a:br>
              <a:rPr lang="en-GB" sz="9600" dirty="0">
                <a:latin typeface="AR CARTER" panose="02000000000000000000" pitchFamily="2" charset="0"/>
              </a:rPr>
            </a:br>
            <a:r>
              <a:rPr lang="en-GB" sz="9600" dirty="0" smtClean="0">
                <a:latin typeface="AR CARTER" panose="02000000000000000000" pitchFamily="2" charset="0"/>
              </a:rPr>
              <a:t>Feelings and  </a:t>
            </a:r>
            <a:r>
              <a:rPr lang="en-GB" sz="9600" dirty="0" smtClean="0">
                <a:latin typeface="AR CARTER" panose="02000000000000000000" pitchFamily="2" charset="0"/>
              </a:rPr>
              <a:t>Emotions</a:t>
            </a:r>
            <a:endParaRPr lang="en-GB" sz="9600" dirty="0">
              <a:latin typeface="AR CARTER" panose="02000000000000000000" pitchFamily="2" charset="0"/>
            </a:endParaRPr>
          </a:p>
        </p:txBody>
      </p:sp>
      <p:sp>
        <p:nvSpPr>
          <p:cNvPr id="3" name="Subtitle 2"/>
          <p:cNvSpPr>
            <a:spLocks noGrp="1"/>
          </p:cNvSpPr>
          <p:nvPr>
            <p:ph type="subTitle" idx="1"/>
          </p:nvPr>
        </p:nvSpPr>
        <p:spPr/>
        <p:txBody>
          <a:bodyPr>
            <a:normAutofit/>
          </a:bodyPr>
          <a:lstStyle/>
          <a:p>
            <a:r>
              <a:rPr lang="en-GB" sz="8000" dirty="0" smtClean="0">
                <a:sym typeface="Wingdings" panose="05000000000000000000" pitchFamily="2" charset="2"/>
              </a:rPr>
              <a:t> </a:t>
            </a:r>
            <a:endParaRPr lang="en-GB" sz="800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04799" y="381001"/>
            <a:ext cx="609600" cy="609600"/>
          </a:xfrm>
          <a:prstGeom prst="rect">
            <a:avLst/>
          </a:prstGeom>
        </p:spPr>
      </p:pic>
    </p:spTree>
    <p:extLst>
      <p:ext uri="{BB962C8B-B14F-4D97-AF65-F5344CB8AC3E}">
        <p14:creationId xmlns:p14="http://schemas.microsoft.com/office/powerpoint/2010/main" val="30101726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95754"/>
            <a:ext cx="10515600" cy="1325563"/>
          </a:xfrm>
        </p:spPr>
        <p:txBody>
          <a:bodyPr>
            <a:normAutofit/>
          </a:bodyPr>
          <a:lstStyle/>
          <a:p>
            <a:pPr algn="ctr"/>
            <a:r>
              <a:rPr lang="en-GB" sz="3600" dirty="0"/>
              <a:t>Perhaps you find it difficult to concentrate and don’t feel like doing much at all?</a:t>
            </a:r>
          </a:p>
        </p:txBody>
      </p:sp>
      <p:pic>
        <p:nvPicPr>
          <p:cNvPr id="4" name="Content Placeholder 3"/>
          <p:cNvPicPr>
            <a:picLocks noGrp="1" noChangeAspect="1"/>
          </p:cNvPicPr>
          <p:nvPr>
            <p:ph idx="1"/>
          </p:nvPr>
        </p:nvPicPr>
        <p:blipFill rotWithShape="1">
          <a:blip r:embed="rId4"/>
          <a:srcRect t="14782"/>
          <a:stretch/>
        </p:blipFill>
        <p:spPr>
          <a:xfrm>
            <a:off x="3687535" y="2557730"/>
            <a:ext cx="4816929" cy="3078687"/>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548935"/>
            <a:ext cx="609600" cy="609600"/>
          </a:xfrm>
          <a:prstGeom prst="rect">
            <a:avLst/>
          </a:prstGeom>
        </p:spPr>
      </p:pic>
    </p:spTree>
    <p:extLst>
      <p:ext uri="{BB962C8B-B14F-4D97-AF65-F5344CB8AC3E}">
        <p14:creationId xmlns:p14="http://schemas.microsoft.com/office/powerpoint/2010/main" val="9989300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1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0086" y="1145993"/>
            <a:ext cx="5054600" cy="4964521"/>
          </a:xfrm>
        </p:spPr>
        <p:txBody>
          <a:bodyPr>
            <a:noAutofit/>
          </a:bodyPr>
          <a:lstStyle/>
          <a:p>
            <a:pPr algn="ctr"/>
            <a:r>
              <a:rPr lang="en-GB" sz="3600" dirty="0"/>
              <a:t>You </a:t>
            </a:r>
            <a:r>
              <a:rPr lang="en-GB" sz="3600" dirty="0" smtClean="0"/>
              <a:t>might have </a:t>
            </a:r>
            <a:r>
              <a:rPr lang="en-GB" sz="3600" dirty="0"/>
              <a:t>trouble sleeping at night, can’t switch </a:t>
            </a:r>
            <a:r>
              <a:rPr lang="en-GB" sz="3600" dirty="0" smtClean="0"/>
              <a:t>off, </a:t>
            </a:r>
            <a:r>
              <a:rPr lang="en-GB" sz="3600" dirty="0"/>
              <a:t>or have difficulty getting out of </a:t>
            </a:r>
            <a:r>
              <a:rPr lang="en-GB" sz="3600" dirty="0" smtClean="0"/>
              <a:t>bed. Maybe you don’t feel like getting ready in the morning</a:t>
            </a:r>
            <a:r>
              <a:rPr lang="en-GB" sz="3600" dirty="0"/>
              <a:t/>
            </a:r>
            <a:br>
              <a:rPr lang="en-GB" sz="3600" dirty="0"/>
            </a:br>
            <a:endParaRPr lang="en-GB" sz="3600" dirty="0"/>
          </a:p>
        </p:txBody>
      </p:sp>
      <p:pic>
        <p:nvPicPr>
          <p:cNvPr id="8" name="Content Placeholder 7"/>
          <p:cNvPicPr>
            <a:picLocks noGrp="1" noChangeAspect="1"/>
          </p:cNvPicPr>
          <p:nvPr>
            <p:ph idx="1"/>
          </p:nvPr>
        </p:nvPicPr>
        <p:blipFill>
          <a:blip r:embed="rId4"/>
          <a:stretch>
            <a:fillRect/>
          </a:stretch>
        </p:blipFill>
        <p:spPr>
          <a:xfrm>
            <a:off x="7300686" y="3464139"/>
            <a:ext cx="2761344" cy="2761344"/>
          </a:xfrm>
          <a:prstGeom prst="rect">
            <a:avLst/>
          </a:prstGeom>
        </p:spPr>
      </p:pic>
      <p:pic>
        <p:nvPicPr>
          <p:cNvPr id="9" name="Picture 8"/>
          <p:cNvPicPr>
            <a:picLocks noChangeAspect="1"/>
          </p:cNvPicPr>
          <p:nvPr/>
        </p:nvPicPr>
        <p:blipFill>
          <a:blip r:embed="rId5"/>
          <a:stretch>
            <a:fillRect/>
          </a:stretch>
        </p:blipFill>
        <p:spPr>
          <a:xfrm>
            <a:off x="7053944" y="764088"/>
            <a:ext cx="3251200" cy="2438400"/>
          </a:xfrm>
          <a:prstGeom prst="rect">
            <a:avLst/>
          </a:prstGeom>
        </p:spPr>
      </p:pic>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6743" y="459288"/>
            <a:ext cx="609600" cy="609600"/>
          </a:xfrm>
          <a:prstGeom prst="rect">
            <a:avLst/>
          </a:prstGeom>
        </p:spPr>
      </p:pic>
    </p:spTree>
    <p:extLst>
      <p:ext uri="{BB962C8B-B14F-4D97-AF65-F5344CB8AC3E}">
        <p14:creationId xmlns:p14="http://schemas.microsoft.com/office/powerpoint/2010/main" val="720857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65"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551543"/>
            <a:ext cx="10515600" cy="2351314"/>
          </a:xfrm>
        </p:spPr>
        <p:txBody>
          <a:bodyPr>
            <a:noAutofit/>
          </a:bodyPr>
          <a:lstStyle/>
          <a:p>
            <a:pPr algn="ctr"/>
            <a:r>
              <a:rPr lang="en-GB" sz="3600" dirty="0"/>
              <a:t>If you think this is happening to you </a:t>
            </a:r>
            <a:r>
              <a:rPr lang="en-GB" sz="3600" dirty="0" smtClean="0"/>
              <a:t>then</a:t>
            </a:r>
            <a:r>
              <a:rPr lang="en-GB" sz="3600" dirty="0"/>
              <a:t/>
            </a:r>
            <a:br>
              <a:rPr lang="en-GB" sz="3600" dirty="0"/>
            </a:br>
            <a:r>
              <a:rPr lang="en-GB" sz="3600" dirty="0" smtClean="0"/>
              <a:t>there </a:t>
            </a:r>
            <a:r>
              <a:rPr lang="en-GB" b="1" dirty="0"/>
              <a:t>are</a:t>
            </a:r>
            <a:r>
              <a:rPr lang="en-GB" dirty="0"/>
              <a:t> </a:t>
            </a:r>
            <a:r>
              <a:rPr lang="en-GB" sz="3600" dirty="0"/>
              <a:t>things </a:t>
            </a:r>
            <a:r>
              <a:rPr lang="en-GB" b="1" dirty="0"/>
              <a:t>you</a:t>
            </a:r>
            <a:r>
              <a:rPr lang="en-GB" dirty="0"/>
              <a:t> </a:t>
            </a:r>
            <a:r>
              <a:rPr lang="en-GB" sz="3600" dirty="0"/>
              <a:t>can do to make yourself feel </a:t>
            </a:r>
            <a:r>
              <a:rPr lang="en-GB" b="1" dirty="0"/>
              <a:t>better</a:t>
            </a:r>
            <a:r>
              <a:rPr lang="en-GB" sz="3600" dirty="0"/>
              <a:t>! </a:t>
            </a:r>
          </a:p>
        </p:txBody>
      </p:sp>
      <p:pic>
        <p:nvPicPr>
          <p:cNvPr id="8" name="Picture 7"/>
          <p:cNvPicPr>
            <a:picLocks noChangeAspect="1"/>
          </p:cNvPicPr>
          <p:nvPr/>
        </p:nvPicPr>
        <p:blipFill rotWithShape="1">
          <a:blip r:embed="rId4"/>
          <a:srcRect l="11310" t="16890" r="13989" b="17039"/>
          <a:stretch/>
        </p:blipFill>
        <p:spPr>
          <a:xfrm>
            <a:off x="4122057" y="2902857"/>
            <a:ext cx="3643086" cy="3222171"/>
          </a:xfrm>
          <a:prstGeom prst="rect">
            <a:avLst/>
          </a:prstGeom>
        </p:spPr>
      </p:pic>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599" y="667657"/>
            <a:ext cx="609600" cy="609600"/>
          </a:xfrm>
          <a:prstGeom prst="rect">
            <a:avLst/>
          </a:prstGeom>
        </p:spPr>
      </p:pic>
    </p:spTree>
    <p:extLst>
      <p:ext uri="{BB962C8B-B14F-4D97-AF65-F5344CB8AC3E}">
        <p14:creationId xmlns:p14="http://schemas.microsoft.com/office/powerpoint/2010/main" val="32120398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39"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39908"/>
            <a:ext cx="4521660" cy="5583861"/>
          </a:xfrm>
        </p:spPr>
        <p:txBody>
          <a:bodyPr>
            <a:normAutofit/>
          </a:bodyPr>
          <a:lstStyle/>
          <a:p>
            <a:pPr algn="ctr"/>
            <a:r>
              <a:rPr lang="en-GB" sz="3600" dirty="0"/>
              <a:t>Try to eat healthily, drink water and </a:t>
            </a:r>
            <a:r>
              <a:rPr lang="en-GB" sz="3600" dirty="0" smtClean="0"/>
              <a:t>find time to do some exercise </a:t>
            </a:r>
            <a:r>
              <a:rPr lang="en-GB" sz="3600" dirty="0"/>
              <a:t>every day.</a:t>
            </a:r>
          </a:p>
        </p:txBody>
      </p:sp>
      <p:pic>
        <p:nvPicPr>
          <p:cNvPr id="6" name="Picture 5"/>
          <p:cNvPicPr>
            <a:picLocks noChangeAspect="1"/>
          </p:cNvPicPr>
          <p:nvPr/>
        </p:nvPicPr>
        <p:blipFill rotWithShape="1">
          <a:blip r:embed="rId4"/>
          <a:srcRect b="8642"/>
          <a:stretch/>
        </p:blipFill>
        <p:spPr>
          <a:xfrm>
            <a:off x="6129117" y="1181061"/>
            <a:ext cx="2405283" cy="2370352"/>
          </a:xfrm>
          <a:prstGeom prst="rect">
            <a:avLst/>
          </a:prstGeom>
        </p:spPr>
      </p:pic>
      <p:pic>
        <p:nvPicPr>
          <p:cNvPr id="7" name="Picture 6"/>
          <p:cNvPicPr>
            <a:picLocks noChangeAspect="1"/>
          </p:cNvPicPr>
          <p:nvPr/>
        </p:nvPicPr>
        <p:blipFill rotWithShape="1">
          <a:blip r:embed="rId5"/>
          <a:srcRect b="8299"/>
          <a:stretch/>
        </p:blipFill>
        <p:spPr>
          <a:xfrm>
            <a:off x="9062583" y="1181061"/>
            <a:ext cx="1838325" cy="2279707"/>
          </a:xfrm>
          <a:prstGeom prst="rect">
            <a:avLst/>
          </a:prstGeom>
        </p:spPr>
      </p:pic>
      <p:pic>
        <p:nvPicPr>
          <p:cNvPr id="10" name="Picture 9"/>
          <p:cNvPicPr>
            <a:picLocks noChangeAspect="1"/>
          </p:cNvPicPr>
          <p:nvPr/>
        </p:nvPicPr>
        <p:blipFill>
          <a:blip r:embed="rId6"/>
          <a:stretch>
            <a:fillRect/>
          </a:stretch>
        </p:blipFill>
        <p:spPr>
          <a:xfrm>
            <a:off x="5664660" y="3750026"/>
            <a:ext cx="5236248" cy="2273743"/>
          </a:xfrm>
          <a:prstGeom prst="rect">
            <a:avLst/>
          </a:prstGeom>
        </p:spPr>
      </p:pic>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28600" y="431762"/>
            <a:ext cx="609600" cy="609600"/>
          </a:xfrm>
          <a:prstGeom prst="rect">
            <a:avLst/>
          </a:prstGeom>
        </p:spPr>
      </p:pic>
    </p:spTree>
    <p:extLst>
      <p:ext uri="{BB962C8B-B14F-4D97-AF65-F5344CB8AC3E}">
        <p14:creationId xmlns:p14="http://schemas.microsoft.com/office/powerpoint/2010/main" val="1661518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97"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0" y="820181"/>
            <a:ext cx="4459513" cy="4990646"/>
          </a:xfrm>
        </p:spPr>
        <p:txBody>
          <a:bodyPr>
            <a:normAutofit/>
          </a:bodyPr>
          <a:lstStyle/>
          <a:p>
            <a:pPr algn="ctr"/>
            <a:r>
              <a:rPr lang="en-GB" dirty="0"/>
              <a:t>If </a:t>
            </a:r>
            <a:r>
              <a:rPr lang="en-GB" dirty="0" smtClean="0"/>
              <a:t>you take regular medication, make </a:t>
            </a:r>
            <a:r>
              <a:rPr lang="en-GB" dirty="0"/>
              <a:t>sure you are taking </a:t>
            </a:r>
            <a:r>
              <a:rPr lang="en-GB" dirty="0" smtClean="0"/>
              <a:t>it on time.</a:t>
            </a:r>
            <a:br>
              <a:rPr lang="en-GB" dirty="0" smtClean="0"/>
            </a:br>
            <a:r>
              <a:rPr lang="en-GB" dirty="0" smtClean="0"/>
              <a:t> It </a:t>
            </a:r>
            <a:r>
              <a:rPr lang="en-GB" dirty="0"/>
              <a:t>is very important you don’t run out</a:t>
            </a:r>
            <a:r>
              <a:rPr lang="en-GB" dirty="0" smtClean="0"/>
              <a:t>.</a:t>
            </a:r>
            <a:endParaRPr lang="en-GB" dirty="0"/>
          </a:p>
        </p:txBody>
      </p:sp>
      <p:pic>
        <p:nvPicPr>
          <p:cNvPr id="4" name="Content Placeholder 3"/>
          <p:cNvPicPr>
            <a:picLocks noGrp="1" noChangeAspect="1"/>
          </p:cNvPicPr>
          <p:nvPr>
            <p:ph idx="1"/>
          </p:nvPr>
        </p:nvPicPr>
        <p:blipFill>
          <a:blip r:embed="rId4"/>
          <a:stretch>
            <a:fillRect/>
          </a:stretch>
        </p:blipFill>
        <p:spPr>
          <a:xfrm>
            <a:off x="1191645" y="1275237"/>
            <a:ext cx="4080534" cy="4080534"/>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3200" y="515381"/>
            <a:ext cx="609600" cy="609600"/>
          </a:xfrm>
          <a:prstGeom prst="rect">
            <a:avLst/>
          </a:prstGeom>
        </p:spPr>
      </p:pic>
    </p:spTree>
    <p:extLst>
      <p:ext uri="{BB962C8B-B14F-4D97-AF65-F5344CB8AC3E}">
        <p14:creationId xmlns:p14="http://schemas.microsoft.com/office/powerpoint/2010/main" val="16456881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6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0515600" cy="1648052"/>
          </a:xfrm>
        </p:spPr>
        <p:txBody>
          <a:bodyPr>
            <a:noAutofit/>
          </a:bodyPr>
          <a:lstStyle/>
          <a:p>
            <a:pPr algn="ctr"/>
            <a:r>
              <a:rPr lang="en-GB" sz="3600" dirty="0"/>
              <a:t>Be kind to yourself, take time </a:t>
            </a:r>
            <a:r>
              <a:rPr lang="en-GB" sz="3600" dirty="0" smtClean="0"/>
              <a:t>out, </a:t>
            </a:r>
            <a:r>
              <a:rPr lang="en-GB" sz="3600" dirty="0"/>
              <a:t>find a safe space. Try listening to music. Sing, dance or practise relaxation to slow down your breathing.</a:t>
            </a:r>
          </a:p>
        </p:txBody>
      </p:sp>
      <p:pic>
        <p:nvPicPr>
          <p:cNvPr id="4" name="Content Placeholder 3"/>
          <p:cNvPicPr>
            <a:picLocks noGrp="1" noChangeAspect="1"/>
          </p:cNvPicPr>
          <p:nvPr>
            <p:ph idx="1"/>
          </p:nvPr>
        </p:nvPicPr>
        <p:blipFill>
          <a:blip r:embed="rId4"/>
          <a:stretch>
            <a:fillRect/>
          </a:stretch>
        </p:blipFill>
        <p:spPr>
          <a:xfrm>
            <a:off x="1158222" y="2706603"/>
            <a:ext cx="3352342" cy="3352342"/>
          </a:xfrm>
          <a:prstGeom prst="rect">
            <a:avLst/>
          </a:prstGeom>
        </p:spPr>
      </p:pic>
      <p:pic>
        <p:nvPicPr>
          <p:cNvPr id="5" name="Picture 4"/>
          <p:cNvPicPr>
            <a:picLocks noChangeAspect="1"/>
          </p:cNvPicPr>
          <p:nvPr/>
        </p:nvPicPr>
        <p:blipFill>
          <a:blip r:embed="rId5"/>
          <a:stretch>
            <a:fillRect/>
          </a:stretch>
        </p:blipFill>
        <p:spPr>
          <a:xfrm>
            <a:off x="5631543" y="2706603"/>
            <a:ext cx="6169840" cy="3524762"/>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8600" y="550181"/>
            <a:ext cx="609600" cy="609600"/>
          </a:xfrm>
          <a:prstGeom prst="rect">
            <a:avLst/>
          </a:prstGeom>
        </p:spPr>
      </p:pic>
    </p:spTree>
    <p:extLst>
      <p:ext uri="{BB962C8B-B14F-4D97-AF65-F5344CB8AC3E}">
        <p14:creationId xmlns:p14="http://schemas.microsoft.com/office/powerpoint/2010/main" val="24055230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0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966" y="811175"/>
            <a:ext cx="10515600" cy="1325563"/>
          </a:xfrm>
        </p:spPr>
        <p:txBody>
          <a:bodyPr>
            <a:noAutofit/>
          </a:bodyPr>
          <a:lstStyle/>
          <a:p>
            <a:pPr algn="ctr"/>
            <a:r>
              <a:rPr lang="en-GB" sz="3600" dirty="0" smtClean="0"/>
              <a:t>If </a:t>
            </a:r>
            <a:r>
              <a:rPr lang="en-GB" sz="3600" dirty="0"/>
              <a:t>you can, talk to someone you trust who can help support you and try to explain how </a:t>
            </a:r>
            <a:r>
              <a:rPr lang="en-GB" sz="3600" dirty="0" smtClean="0"/>
              <a:t>you are feeling, </a:t>
            </a:r>
            <a:r>
              <a:rPr lang="en-GB" sz="3600" dirty="0"/>
              <a:t>maybe draw a picture or write </a:t>
            </a:r>
            <a:r>
              <a:rPr lang="en-GB" sz="3600" dirty="0" smtClean="0"/>
              <a:t>it down</a:t>
            </a:r>
            <a:r>
              <a:rPr lang="en-GB" sz="3600" dirty="0"/>
              <a:t>.</a:t>
            </a:r>
            <a:br>
              <a:rPr lang="en-GB" sz="3600" dirty="0"/>
            </a:br>
            <a:endParaRPr lang="en-GB" sz="3600" dirty="0"/>
          </a:p>
        </p:txBody>
      </p:sp>
      <p:pic>
        <p:nvPicPr>
          <p:cNvPr id="2050" name="Picture 2" descr="Two People Talking Cartoon Stock Illustrations – 2,152 Two People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4320" y="2269893"/>
            <a:ext cx="4401066" cy="3773915"/>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7366" y="373220"/>
            <a:ext cx="609600" cy="609600"/>
          </a:xfrm>
          <a:prstGeom prst="rect">
            <a:avLst/>
          </a:prstGeom>
        </p:spPr>
      </p:pic>
    </p:spTree>
    <p:extLst>
      <p:ext uri="{BB962C8B-B14F-4D97-AF65-F5344CB8AC3E}">
        <p14:creationId xmlns:p14="http://schemas.microsoft.com/office/powerpoint/2010/main" val="12640325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1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1057" y="854753"/>
            <a:ext cx="4517571" cy="5060724"/>
          </a:xfrm>
        </p:spPr>
        <p:txBody>
          <a:bodyPr>
            <a:normAutofit/>
          </a:bodyPr>
          <a:lstStyle/>
          <a:p>
            <a:pPr algn="ctr"/>
            <a:r>
              <a:rPr lang="en-GB" sz="3600" dirty="0"/>
              <a:t>R</a:t>
            </a:r>
            <a:r>
              <a:rPr lang="en-GB" sz="3600" dirty="0" smtClean="0"/>
              <a:t>emember what makes </a:t>
            </a:r>
            <a:r>
              <a:rPr lang="en-GB" sz="3600" dirty="0"/>
              <a:t>you </a:t>
            </a:r>
            <a:r>
              <a:rPr lang="en-GB" sz="3600" dirty="0" smtClean="0"/>
              <a:t>happy, such as: </a:t>
            </a:r>
            <a:br>
              <a:rPr lang="en-GB" sz="3600" dirty="0" smtClean="0"/>
            </a:br>
            <a:r>
              <a:rPr lang="en-GB" sz="3600" dirty="0" smtClean="0"/>
              <a:t>- Your pet</a:t>
            </a:r>
            <a:br>
              <a:rPr lang="en-GB" sz="3600" dirty="0" smtClean="0"/>
            </a:br>
            <a:r>
              <a:rPr lang="en-GB" sz="3600" dirty="0" smtClean="0"/>
              <a:t>- A holiday</a:t>
            </a:r>
            <a:r>
              <a:rPr lang="en-GB" sz="3600" dirty="0"/>
              <a:t/>
            </a:r>
            <a:br>
              <a:rPr lang="en-GB" sz="3600" dirty="0"/>
            </a:br>
            <a:r>
              <a:rPr lang="en-GB" sz="3600" dirty="0" smtClean="0"/>
              <a:t>- Your favourite hobby</a:t>
            </a:r>
            <a:br>
              <a:rPr lang="en-GB" sz="3600" dirty="0" smtClean="0"/>
            </a:br>
            <a:r>
              <a:rPr lang="en-GB" sz="3600" dirty="0" smtClean="0"/>
              <a:t>- Your friends</a:t>
            </a:r>
            <a:br>
              <a:rPr lang="en-GB" sz="3600" dirty="0" smtClean="0"/>
            </a:br>
            <a:r>
              <a:rPr lang="en-GB" sz="3600" dirty="0" smtClean="0"/>
              <a:t>- Your family</a:t>
            </a:r>
            <a:endParaRPr lang="en-GB" sz="3600" dirty="0"/>
          </a:p>
        </p:txBody>
      </p:sp>
      <p:pic>
        <p:nvPicPr>
          <p:cNvPr id="6" name="Content Placeholder 5"/>
          <p:cNvPicPr>
            <a:picLocks noGrp="1" noChangeAspect="1"/>
          </p:cNvPicPr>
          <p:nvPr>
            <p:ph idx="1"/>
          </p:nvPr>
        </p:nvPicPr>
        <p:blipFill>
          <a:blip r:embed="rId4"/>
          <a:stretch>
            <a:fillRect/>
          </a:stretch>
        </p:blipFill>
        <p:spPr>
          <a:xfrm>
            <a:off x="6811564" y="1209446"/>
            <a:ext cx="3155387" cy="4351338"/>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6807" y="448353"/>
            <a:ext cx="609600" cy="609600"/>
          </a:xfrm>
          <a:prstGeom prst="rect">
            <a:avLst/>
          </a:prstGeom>
        </p:spPr>
      </p:pic>
    </p:spTree>
    <p:extLst>
      <p:ext uri="{BB962C8B-B14F-4D97-AF65-F5344CB8AC3E}">
        <p14:creationId xmlns:p14="http://schemas.microsoft.com/office/powerpoint/2010/main" val="18945450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4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3600" dirty="0"/>
              <a:t>R</a:t>
            </a:r>
            <a:r>
              <a:rPr lang="en-GB" sz="3600" dirty="0" smtClean="0"/>
              <a:t>emind yourself of </a:t>
            </a:r>
            <a:r>
              <a:rPr lang="en-GB" sz="3600" dirty="0"/>
              <a:t>the things you are grateful </a:t>
            </a:r>
            <a:r>
              <a:rPr lang="en-GB" sz="3600" dirty="0" smtClean="0"/>
              <a:t>for!</a:t>
            </a:r>
            <a:endParaRPr lang="en-GB" sz="3600" dirty="0"/>
          </a:p>
        </p:txBody>
      </p:sp>
      <p:pic>
        <p:nvPicPr>
          <p:cNvPr id="3074" name="Picture 2" descr="Cartoon Your Face on Twitter: &quot;Be #thankful for what you have, you ..."/>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373047" y="1690688"/>
            <a:ext cx="3445905" cy="4068083"/>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7543" y="723106"/>
            <a:ext cx="609600" cy="609600"/>
          </a:xfrm>
          <a:prstGeom prst="rect">
            <a:avLst/>
          </a:prstGeom>
        </p:spPr>
      </p:pic>
    </p:spTree>
    <p:extLst>
      <p:ext uri="{BB962C8B-B14F-4D97-AF65-F5344CB8AC3E}">
        <p14:creationId xmlns:p14="http://schemas.microsoft.com/office/powerpoint/2010/main" val="33555292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3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3600" dirty="0"/>
              <a:t>Listen to the world around </a:t>
            </a:r>
            <a:r>
              <a:rPr lang="en-GB" sz="3600" dirty="0" smtClean="0"/>
              <a:t>you… try </a:t>
            </a:r>
            <a:r>
              <a:rPr lang="en-GB" sz="3600" dirty="0"/>
              <a:t>counting </a:t>
            </a:r>
            <a:r>
              <a:rPr lang="en-GB" sz="3600" dirty="0" smtClean="0"/>
              <a:t>the different </a:t>
            </a:r>
            <a:r>
              <a:rPr lang="en-GB" sz="3600" dirty="0"/>
              <a:t>sounds you </a:t>
            </a:r>
            <a:r>
              <a:rPr lang="en-GB" sz="3600" dirty="0" smtClean="0"/>
              <a:t>might hear</a:t>
            </a:r>
            <a:endParaRPr lang="en-GB" sz="3600" dirty="0"/>
          </a:p>
        </p:txBody>
      </p:sp>
      <p:pic>
        <p:nvPicPr>
          <p:cNvPr id="5" name="Content Placeholder 4"/>
          <p:cNvPicPr>
            <a:picLocks noGrp="1" noChangeAspect="1"/>
          </p:cNvPicPr>
          <p:nvPr>
            <p:ph idx="1"/>
          </p:nvPr>
        </p:nvPicPr>
        <p:blipFill rotWithShape="1">
          <a:blip r:embed="rId4"/>
          <a:srcRect b="7693"/>
          <a:stretch/>
        </p:blipFill>
        <p:spPr>
          <a:xfrm>
            <a:off x="4783873" y="2973322"/>
            <a:ext cx="2624254" cy="3532594"/>
          </a:xfrm>
          <a:prstGeom prst="rect">
            <a:avLst/>
          </a:prstGeom>
        </p:spPr>
      </p:pic>
      <p:pic>
        <p:nvPicPr>
          <p:cNvPr id="7" name="Picture 6"/>
          <p:cNvPicPr>
            <a:picLocks noChangeAspect="1"/>
          </p:cNvPicPr>
          <p:nvPr/>
        </p:nvPicPr>
        <p:blipFill rotWithShape="1">
          <a:blip r:embed="rId5"/>
          <a:srcRect b="6054"/>
          <a:stretch/>
        </p:blipFill>
        <p:spPr>
          <a:xfrm>
            <a:off x="8679543" y="3073277"/>
            <a:ext cx="1390649" cy="1604416"/>
          </a:xfrm>
          <a:prstGeom prst="rect">
            <a:avLst/>
          </a:prstGeom>
        </p:spPr>
      </p:pic>
      <p:pic>
        <p:nvPicPr>
          <p:cNvPr id="8" name="Picture 7"/>
          <p:cNvPicPr>
            <a:picLocks noChangeAspect="1"/>
          </p:cNvPicPr>
          <p:nvPr/>
        </p:nvPicPr>
        <p:blipFill rotWithShape="1">
          <a:blip r:embed="rId6"/>
          <a:srcRect l="5132" t="15026" r="6826" b="15344"/>
          <a:stretch/>
        </p:blipFill>
        <p:spPr>
          <a:xfrm>
            <a:off x="6908800" y="1824669"/>
            <a:ext cx="1553030" cy="1228238"/>
          </a:xfrm>
          <a:prstGeom prst="rect">
            <a:avLst/>
          </a:prstGeom>
        </p:spPr>
      </p:pic>
      <p:pic>
        <p:nvPicPr>
          <p:cNvPr id="14" name="Picture 13"/>
          <p:cNvPicPr>
            <a:picLocks noChangeAspect="1"/>
          </p:cNvPicPr>
          <p:nvPr/>
        </p:nvPicPr>
        <p:blipFill rotWithShape="1">
          <a:blip r:embed="rId7"/>
          <a:srcRect b="11958"/>
          <a:stretch/>
        </p:blipFill>
        <p:spPr>
          <a:xfrm>
            <a:off x="3222868" y="1647759"/>
            <a:ext cx="1850595" cy="1582057"/>
          </a:xfrm>
          <a:prstGeom prst="rect">
            <a:avLst/>
          </a:prstGeom>
        </p:spPr>
      </p:pic>
      <p:pic>
        <p:nvPicPr>
          <p:cNvPr id="15" name="Picture 14"/>
          <p:cNvPicPr>
            <a:picLocks noChangeAspect="1"/>
          </p:cNvPicPr>
          <p:nvPr/>
        </p:nvPicPr>
        <p:blipFill>
          <a:blip r:embed="rId8"/>
          <a:stretch>
            <a:fillRect/>
          </a:stretch>
        </p:blipFill>
        <p:spPr>
          <a:xfrm>
            <a:off x="1576244" y="3313348"/>
            <a:ext cx="1646624" cy="1364345"/>
          </a:xfrm>
          <a:prstGeom prst="rect">
            <a:avLst/>
          </a:prstGeom>
        </p:spPr>
      </p:pic>
      <p:pic>
        <p:nvPicPr>
          <p:cNvPr id="1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28600" y="534421"/>
            <a:ext cx="609600" cy="609600"/>
          </a:xfrm>
          <a:prstGeom prst="rect">
            <a:avLst/>
          </a:prstGeom>
        </p:spPr>
      </p:pic>
    </p:spTree>
    <p:extLst>
      <p:ext uri="{BB962C8B-B14F-4D97-AF65-F5344CB8AC3E}">
        <p14:creationId xmlns:p14="http://schemas.microsoft.com/office/powerpoint/2010/main" val="41859642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96" fill="hold"/>
                                        <p:tgtEl>
                                          <p:spTgt spid="16"/>
                                        </p:tgtEl>
                                      </p:cBhvr>
                                    </p:cmd>
                                  </p:childTnLst>
                                </p:cTn>
                              </p:par>
                            </p:childTnLst>
                          </p:cTn>
                        </p:par>
                      </p:childTnLst>
                    </p:cTn>
                  </p:par>
                </p:childTnLst>
              </p:cTn>
              <p:nextCondLst>
                <p:cond evt="onClick" delay="0">
                  <p:tgtEl>
                    <p:spTgt spid="16"/>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94153"/>
            <a:ext cx="10515600" cy="1325563"/>
          </a:xfrm>
        </p:spPr>
        <p:txBody>
          <a:bodyPr>
            <a:normAutofit/>
          </a:bodyPr>
          <a:lstStyle/>
          <a:p>
            <a:pPr algn="ctr"/>
            <a:r>
              <a:rPr lang="en-GB" sz="3600" dirty="0"/>
              <a:t>We don’t always recognise our feelings and emotions and the feelings of those we live </a:t>
            </a:r>
            <a:r>
              <a:rPr lang="en-GB" sz="3600" dirty="0" smtClean="0"/>
              <a:t>with…</a:t>
            </a:r>
            <a:endParaRPr lang="en-GB" sz="3600"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588190" y="2307771"/>
            <a:ext cx="5015619" cy="3869192"/>
          </a:xfr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599" y="394153"/>
            <a:ext cx="609600" cy="609600"/>
          </a:xfrm>
          <a:prstGeom prst="rect">
            <a:avLst/>
          </a:prstGeom>
        </p:spPr>
      </p:pic>
    </p:spTree>
    <p:extLst>
      <p:ext uri="{BB962C8B-B14F-4D97-AF65-F5344CB8AC3E}">
        <p14:creationId xmlns:p14="http://schemas.microsoft.com/office/powerpoint/2010/main" val="38233524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6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973" y="1924203"/>
            <a:ext cx="4865914" cy="2906752"/>
          </a:xfrm>
        </p:spPr>
        <p:txBody>
          <a:bodyPr>
            <a:normAutofit/>
          </a:bodyPr>
          <a:lstStyle/>
          <a:p>
            <a:r>
              <a:rPr lang="en-GB" sz="3600" dirty="0"/>
              <a:t>Look to the future.</a:t>
            </a:r>
            <a:br>
              <a:rPr lang="en-GB" sz="3600" dirty="0"/>
            </a:br>
            <a:r>
              <a:rPr lang="en-GB" sz="3600" dirty="0" smtClean="0"/>
              <a:t/>
            </a:r>
            <a:br>
              <a:rPr lang="en-GB" sz="3600" dirty="0" smtClean="0"/>
            </a:br>
            <a:r>
              <a:rPr lang="en-GB" sz="3600" dirty="0" smtClean="0"/>
              <a:t>Plan </a:t>
            </a:r>
            <a:r>
              <a:rPr lang="en-GB" sz="3600" dirty="0"/>
              <a:t>ahead</a:t>
            </a:r>
            <a:r>
              <a:rPr lang="en-GB" sz="3600" dirty="0" smtClean="0"/>
              <a:t>.</a:t>
            </a:r>
            <a:endParaRPr lang="en-GB" sz="3600" dirty="0"/>
          </a:p>
        </p:txBody>
      </p:sp>
      <p:pic>
        <p:nvPicPr>
          <p:cNvPr id="4" name="Content Placeholder 3"/>
          <p:cNvPicPr>
            <a:picLocks noGrp="1" noChangeAspect="1"/>
          </p:cNvPicPr>
          <p:nvPr>
            <p:ph idx="1"/>
          </p:nvPr>
        </p:nvPicPr>
        <p:blipFill>
          <a:blip r:embed="rId4"/>
          <a:stretch>
            <a:fillRect/>
          </a:stretch>
        </p:blipFill>
        <p:spPr>
          <a:xfrm>
            <a:off x="5418978" y="1258848"/>
            <a:ext cx="5934822" cy="4237463"/>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453571"/>
            <a:ext cx="609600" cy="609600"/>
          </a:xfrm>
          <a:prstGeom prst="rect">
            <a:avLst/>
          </a:prstGeom>
        </p:spPr>
      </p:pic>
    </p:spTree>
    <p:extLst>
      <p:ext uri="{BB962C8B-B14F-4D97-AF65-F5344CB8AC3E}">
        <p14:creationId xmlns:p14="http://schemas.microsoft.com/office/powerpoint/2010/main" val="41496897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3600" dirty="0"/>
              <a:t>Make a wish list of all the things you are going to do when the virus has gone</a:t>
            </a:r>
            <a:r>
              <a:rPr lang="en-GB" sz="3600" dirty="0" smtClean="0"/>
              <a:t>.</a:t>
            </a:r>
            <a:endParaRPr lang="en-GB" sz="3600" dirty="0"/>
          </a:p>
        </p:txBody>
      </p:sp>
      <p:pic>
        <p:nvPicPr>
          <p:cNvPr id="4" name="Content Placeholder 3"/>
          <p:cNvPicPr>
            <a:picLocks noGrp="1" noChangeAspect="1"/>
          </p:cNvPicPr>
          <p:nvPr>
            <p:ph idx="1"/>
          </p:nvPr>
        </p:nvPicPr>
        <p:blipFill rotWithShape="1">
          <a:blip r:embed="rId4"/>
          <a:srcRect b="7669"/>
          <a:stretch/>
        </p:blipFill>
        <p:spPr>
          <a:xfrm>
            <a:off x="3683132" y="2115558"/>
            <a:ext cx="4335081" cy="4017614"/>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528410"/>
            <a:ext cx="609600" cy="609600"/>
          </a:xfrm>
          <a:prstGeom prst="rect">
            <a:avLst/>
          </a:prstGeom>
        </p:spPr>
      </p:pic>
    </p:spTree>
    <p:extLst>
      <p:ext uri="{BB962C8B-B14F-4D97-AF65-F5344CB8AC3E}">
        <p14:creationId xmlns:p14="http://schemas.microsoft.com/office/powerpoint/2010/main" val="28629964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9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3600" dirty="0"/>
              <a:t>R</a:t>
            </a:r>
            <a:r>
              <a:rPr lang="en-GB" sz="3600" dirty="0" smtClean="0"/>
              <a:t>emember</a:t>
            </a:r>
            <a:r>
              <a:rPr lang="en-GB" sz="3600" b="1" dirty="0" smtClean="0"/>
              <a:t>… </a:t>
            </a:r>
            <a:r>
              <a:rPr lang="en-GB" b="1" dirty="0">
                <a:effectLst>
                  <a:outerShdw blurRad="38100" dist="38100" dir="2700000" algn="tl">
                    <a:srgbClr val="000000">
                      <a:alpha val="43137"/>
                    </a:srgbClr>
                  </a:outerShdw>
                </a:effectLst>
              </a:rPr>
              <a:t>GOOD TIMES </a:t>
            </a:r>
            <a:r>
              <a:rPr lang="en-GB" b="1" dirty="0" smtClean="0">
                <a:effectLst>
                  <a:outerShdw blurRad="38100" dist="38100" dir="2700000" algn="tl">
                    <a:srgbClr val="000000">
                      <a:alpha val="43137"/>
                    </a:srgbClr>
                  </a:outerShdw>
                </a:effectLst>
              </a:rPr>
              <a:t>ARE COMING!</a:t>
            </a:r>
            <a:endParaRPr lang="en-GB" dirty="0">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rotWithShape="1">
          <a:blip r:embed="rId4"/>
          <a:srcRect b="12795"/>
          <a:stretch/>
        </p:blipFill>
        <p:spPr>
          <a:xfrm>
            <a:off x="3367668" y="1690688"/>
            <a:ext cx="5127025" cy="4471029"/>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2143" y="494506"/>
            <a:ext cx="609600" cy="609600"/>
          </a:xfrm>
          <a:prstGeom prst="rect">
            <a:avLst/>
          </a:prstGeom>
        </p:spPr>
      </p:pic>
    </p:spTree>
    <p:extLst>
      <p:ext uri="{BB962C8B-B14F-4D97-AF65-F5344CB8AC3E}">
        <p14:creationId xmlns:p14="http://schemas.microsoft.com/office/powerpoint/2010/main" val="34301926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3600" dirty="0" smtClean="0"/>
              <a:t>And everybody please…</a:t>
            </a:r>
            <a:endParaRPr lang="en-GB" sz="3600" dirty="0"/>
          </a:p>
        </p:txBody>
      </p:sp>
      <p:pic>
        <p:nvPicPr>
          <p:cNvPr id="4098" name="Picture 2" descr="COVID-19 - Stay Home Stay Safe - Visit Yo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4383" y="2341890"/>
            <a:ext cx="8163234" cy="2798823"/>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418306"/>
            <a:ext cx="609600" cy="609600"/>
          </a:xfrm>
          <a:prstGeom prst="rect">
            <a:avLst/>
          </a:prstGeom>
        </p:spPr>
      </p:pic>
    </p:spTree>
    <p:extLst>
      <p:ext uri="{BB962C8B-B14F-4D97-AF65-F5344CB8AC3E}">
        <p14:creationId xmlns:p14="http://schemas.microsoft.com/office/powerpoint/2010/main" val="30345520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5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11542"/>
            <a:ext cx="5823857" cy="4821601"/>
          </a:xfrm>
        </p:spPr>
        <p:txBody>
          <a:bodyPr>
            <a:noAutofit/>
          </a:bodyPr>
          <a:lstStyle/>
          <a:p>
            <a:pPr algn="ctr"/>
            <a:r>
              <a:rPr lang="en-GB" sz="3600" dirty="0"/>
              <a:t> It is especially hard at the moment. The way we usually do things is different because of the coronavirus. </a:t>
            </a:r>
            <a:r>
              <a:rPr lang="en-GB" sz="3600" dirty="0" smtClean="0"/>
              <a:t>For </a:t>
            </a:r>
            <a:r>
              <a:rPr lang="en-GB" sz="3600" dirty="0"/>
              <a:t>now we are not able to see our friends and t</a:t>
            </a:r>
            <a:r>
              <a:rPr lang="en-GB" sz="3600" dirty="0" smtClean="0"/>
              <a:t>eachers at school. This can make us feel unhappy.</a:t>
            </a:r>
            <a:endParaRPr lang="en-GB" sz="3600" dirty="0"/>
          </a:p>
        </p:txBody>
      </p:sp>
      <p:pic>
        <p:nvPicPr>
          <p:cNvPr id="4" name="Content Placeholder 3"/>
          <p:cNvPicPr>
            <a:picLocks noGrp="1" noChangeAspect="1"/>
          </p:cNvPicPr>
          <p:nvPr>
            <p:ph idx="1"/>
          </p:nvPr>
        </p:nvPicPr>
        <p:blipFill>
          <a:blip r:embed="rId6"/>
          <a:stretch>
            <a:fillRect/>
          </a:stretch>
        </p:blipFill>
        <p:spPr>
          <a:xfrm>
            <a:off x="7787028" y="1994398"/>
            <a:ext cx="2655887" cy="2655887"/>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28600" y="606742"/>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28600" y="606742"/>
            <a:ext cx="609600" cy="609600"/>
          </a:xfrm>
          <a:prstGeom prst="rect">
            <a:avLst/>
          </a:prstGeom>
        </p:spPr>
      </p:pic>
    </p:spTree>
    <p:extLst>
      <p:ext uri="{BB962C8B-B14F-4D97-AF65-F5344CB8AC3E}">
        <p14:creationId xmlns:p14="http://schemas.microsoft.com/office/powerpoint/2010/main" val="18356979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0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393"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430847"/>
            <a:ext cx="10515600" cy="1325563"/>
          </a:xfrm>
        </p:spPr>
        <p:txBody>
          <a:bodyPr>
            <a:normAutofit/>
          </a:bodyPr>
          <a:lstStyle/>
          <a:p>
            <a:pPr algn="ctr"/>
            <a:r>
              <a:rPr lang="en-GB" sz="3600" dirty="0"/>
              <a:t>Our feelings can change throughout the </a:t>
            </a:r>
            <a:r>
              <a:rPr lang="en-GB" sz="3600" dirty="0" smtClean="0"/>
              <a:t>day, </a:t>
            </a:r>
            <a:r>
              <a:rPr lang="en-GB" sz="3600" dirty="0"/>
              <a:t>and </a:t>
            </a:r>
            <a:r>
              <a:rPr lang="en-GB" sz="3600" dirty="0" smtClean="0"/>
              <a:t>we can feel mixed emotions at the same time.</a:t>
            </a:r>
            <a:endParaRPr lang="en-GB" sz="3600" dirty="0"/>
          </a:p>
        </p:txBody>
      </p:sp>
      <p:pic>
        <p:nvPicPr>
          <p:cNvPr id="4" name="Content Placeholder 3"/>
          <p:cNvPicPr>
            <a:picLocks noGrp="1" noChangeAspect="1"/>
          </p:cNvPicPr>
          <p:nvPr>
            <p:ph idx="1"/>
          </p:nvPr>
        </p:nvPicPr>
        <p:blipFill>
          <a:blip r:embed="rId4"/>
          <a:stretch>
            <a:fillRect/>
          </a:stretch>
        </p:blipFill>
        <p:spPr>
          <a:xfrm>
            <a:off x="3890962" y="2119788"/>
            <a:ext cx="4410075" cy="4276725"/>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599" y="484028"/>
            <a:ext cx="609600" cy="609600"/>
          </a:xfrm>
          <a:prstGeom prst="rect">
            <a:avLst/>
          </a:prstGeom>
        </p:spPr>
      </p:pic>
    </p:spTree>
    <p:extLst>
      <p:ext uri="{BB962C8B-B14F-4D97-AF65-F5344CB8AC3E}">
        <p14:creationId xmlns:p14="http://schemas.microsoft.com/office/powerpoint/2010/main" val="39077952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6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495754"/>
            <a:ext cx="10515600" cy="1325563"/>
          </a:xfrm>
        </p:spPr>
        <p:txBody>
          <a:bodyPr>
            <a:normAutofit/>
          </a:bodyPr>
          <a:lstStyle/>
          <a:p>
            <a:pPr algn="ctr"/>
            <a:r>
              <a:rPr lang="en-GB" sz="3600" dirty="0"/>
              <a:t>It’s okay to feel like this, but it can be very confusing and difficult to understand</a:t>
            </a:r>
            <a:r>
              <a:rPr lang="en-GB" sz="3600" dirty="0" smtClean="0"/>
              <a:t>.</a:t>
            </a:r>
            <a:endParaRPr lang="en-GB" sz="3600" dirty="0"/>
          </a:p>
        </p:txBody>
      </p:sp>
      <p:pic>
        <p:nvPicPr>
          <p:cNvPr id="4" name="Content Placeholder 3"/>
          <p:cNvPicPr>
            <a:picLocks noGrp="1" noChangeAspect="1"/>
          </p:cNvPicPr>
          <p:nvPr>
            <p:ph idx="1"/>
          </p:nvPr>
        </p:nvPicPr>
        <p:blipFill>
          <a:blip r:embed="rId4"/>
          <a:stretch>
            <a:fillRect/>
          </a:stretch>
        </p:blipFill>
        <p:spPr>
          <a:xfrm>
            <a:off x="2948894" y="2581388"/>
            <a:ext cx="2143125" cy="2143125"/>
          </a:xfrm>
          <a:prstGeom prst="rect">
            <a:avLst/>
          </a:prstGeom>
        </p:spPr>
      </p:pic>
      <p:pic>
        <p:nvPicPr>
          <p:cNvPr id="5" name="Picture 4"/>
          <p:cNvPicPr>
            <a:picLocks noChangeAspect="1"/>
          </p:cNvPicPr>
          <p:nvPr/>
        </p:nvPicPr>
        <p:blipFill rotWithShape="1">
          <a:blip r:embed="rId5"/>
          <a:srcRect t="3589" b="26469"/>
          <a:stretch/>
        </p:blipFill>
        <p:spPr>
          <a:xfrm>
            <a:off x="6371772" y="1964894"/>
            <a:ext cx="3472685" cy="3376112"/>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8599" y="548935"/>
            <a:ext cx="609600" cy="609600"/>
          </a:xfrm>
          <a:prstGeom prst="rect">
            <a:avLst/>
          </a:prstGeom>
        </p:spPr>
      </p:pic>
    </p:spTree>
    <p:extLst>
      <p:ext uri="{BB962C8B-B14F-4D97-AF65-F5344CB8AC3E}">
        <p14:creationId xmlns:p14="http://schemas.microsoft.com/office/powerpoint/2010/main" val="30860803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0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3343" y="890905"/>
            <a:ext cx="4691743" cy="4972866"/>
          </a:xfrm>
        </p:spPr>
        <p:txBody>
          <a:bodyPr>
            <a:noAutofit/>
          </a:bodyPr>
          <a:lstStyle/>
          <a:p>
            <a:pPr algn="ctr"/>
            <a:r>
              <a:rPr lang="en-GB" sz="3600" dirty="0"/>
              <a:t>Looking after our minds, as well as our bodies, is very important. </a:t>
            </a:r>
            <a:r>
              <a:rPr lang="en-GB" sz="3600" dirty="0" smtClean="0"/>
              <a:t/>
            </a:r>
            <a:br>
              <a:rPr lang="en-GB" sz="3600" dirty="0" smtClean="0"/>
            </a:br>
            <a:r>
              <a:rPr lang="en-GB" sz="3600" dirty="0" smtClean="0"/>
              <a:t>We </a:t>
            </a:r>
            <a:r>
              <a:rPr lang="en-GB" sz="3600" dirty="0"/>
              <a:t>need to take time to do things we enjoy in order to </a:t>
            </a:r>
            <a:r>
              <a:rPr lang="en-GB" sz="3600" dirty="0" smtClean="0"/>
              <a:t>relax and feel happy.</a:t>
            </a:r>
            <a:endParaRPr lang="en-GB" sz="3600" dirty="0"/>
          </a:p>
        </p:txBody>
      </p:sp>
      <p:pic>
        <p:nvPicPr>
          <p:cNvPr id="4" name="Content Placeholder 3"/>
          <p:cNvPicPr>
            <a:picLocks noGrp="1" noChangeAspect="1"/>
          </p:cNvPicPr>
          <p:nvPr>
            <p:ph idx="1"/>
          </p:nvPr>
        </p:nvPicPr>
        <p:blipFill>
          <a:blip r:embed="rId4"/>
          <a:stretch>
            <a:fillRect/>
          </a:stretch>
        </p:blipFill>
        <p:spPr>
          <a:xfrm>
            <a:off x="5965371" y="1082538"/>
            <a:ext cx="4781233" cy="4781233"/>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3743" y="472938"/>
            <a:ext cx="609600" cy="609600"/>
          </a:xfrm>
          <a:prstGeom prst="rect">
            <a:avLst/>
          </a:prstGeom>
        </p:spPr>
      </p:pic>
    </p:spTree>
    <p:extLst>
      <p:ext uri="{BB962C8B-B14F-4D97-AF65-F5344CB8AC3E}">
        <p14:creationId xmlns:p14="http://schemas.microsoft.com/office/powerpoint/2010/main" val="19163820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6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3458" y="1099996"/>
            <a:ext cx="4880428" cy="2485983"/>
          </a:xfrm>
        </p:spPr>
        <p:txBody>
          <a:bodyPr>
            <a:normAutofit/>
          </a:bodyPr>
          <a:lstStyle/>
          <a:p>
            <a:pPr algn="ctr"/>
            <a:r>
              <a:rPr lang="en-GB" sz="3600" dirty="0"/>
              <a:t>We don’t always recognise </a:t>
            </a:r>
            <a:r>
              <a:rPr lang="en-GB" sz="3600" dirty="0" smtClean="0"/>
              <a:t>when we </a:t>
            </a:r>
            <a:r>
              <a:rPr lang="en-GB" sz="3600" dirty="0"/>
              <a:t>are feeling anxious or </a:t>
            </a:r>
            <a:r>
              <a:rPr lang="en-GB" sz="3600" dirty="0" smtClean="0"/>
              <a:t>worried. </a:t>
            </a:r>
            <a:endParaRPr lang="en-GB" sz="4000" dirty="0"/>
          </a:p>
        </p:txBody>
      </p:sp>
      <p:pic>
        <p:nvPicPr>
          <p:cNvPr id="4" name="Content Placeholder 3"/>
          <p:cNvPicPr>
            <a:picLocks noGrp="1" noChangeAspect="1"/>
          </p:cNvPicPr>
          <p:nvPr>
            <p:ph idx="1"/>
          </p:nvPr>
        </p:nvPicPr>
        <p:blipFill rotWithShape="1">
          <a:blip r:embed="rId4"/>
          <a:srcRect b="7075"/>
          <a:stretch/>
        </p:blipFill>
        <p:spPr>
          <a:xfrm>
            <a:off x="7329711" y="912617"/>
            <a:ext cx="2293261" cy="2513229"/>
          </a:xfrm>
          <a:prstGeom prst="rect">
            <a:avLst/>
          </a:prstGeom>
        </p:spPr>
      </p:pic>
      <p:pic>
        <p:nvPicPr>
          <p:cNvPr id="5" name="Picture 4"/>
          <p:cNvPicPr>
            <a:picLocks noChangeAspect="1"/>
          </p:cNvPicPr>
          <p:nvPr/>
        </p:nvPicPr>
        <p:blipFill rotWithShape="1">
          <a:blip r:embed="rId5"/>
          <a:srcRect l="24991" t="16387" r="26321" b="11845"/>
          <a:stretch/>
        </p:blipFill>
        <p:spPr>
          <a:xfrm>
            <a:off x="2349500" y="3585979"/>
            <a:ext cx="2888343" cy="2394857"/>
          </a:xfrm>
          <a:prstGeom prst="rect">
            <a:avLst/>
          </a:prstGeom>
        </p:spPr>
      </p:pic>
      <p:sp>
        <p:nvSpPr>
          <p:cNvPr id="6" name="Rectangle 5"/>
          <p:cNvSpPr/>
          <p:nvPr/>
        </p:nvSpPr>
        <p:spPr>
          <a:xfrm>
            <a:off x="6212112" y="3906244"/>
            <a:ext cx="4528458" cy="2308324"/>
          </a:xfrm>
          <a:prstGeom prst="rect">
            <a:avLst/>
          </a:prstGeom>
        </p:spPr>
        <p:txBody>
          <a:bodyPr wrap="square">
            <a:spAutoFit/>
          </a:bodyPr>
          <a:lstStyle/>
          <a:p>
            <a:pPr algn="ctr"/>
            <a:r>
              <a:rPr lang="en-GB" sz="3600" dirty="0" smtClean="0">
                <a:latin typeface="+mj-lt"/>
              </a:rPr>
              <a:t>There </a:t>
            </a:r>
            <a:r>
              <a:rPr lang="en-GB" sz="3600" dirty="0">
                <a:latin typeface="+mj-lt"/>
              </a:rPr>
              <a:t>are signs to look out for if </a:t>
            </a:r>
            <a:r>
              <a:rPr lang="en-GB" sz="3600" dirty="0" smtClean="0">
                <a:latin typeface="+mj-lt"/>
              </a:rPr>
              <a:t>you think you might be feeling anxious or worried…</a:t>
            </a:r>
            <a:endParaRPr lang="en-GB" sz="3600" dirty="0">
              <a:latin typeface="+mj-lt"/>
            </a:endParaRPr>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7372" y="607817"/>
            <a:ext cx="609600" cy="609600"/>
          </a:xfrm>
          <a:prstGeom prst="rect">
            <a:avLst/>
          </a:prstGeom>
        </p:spPr>
      </p:pic>
    </p:spTree>
    <p:extLst>
      <p:ext uri="{BB962C8B-B14F-4D97-AF65-F5344CB8AC3E}">
        <p14:creationId xmlns:p14="http://schemas.microsoft.com/office/powerpoint/2010/main" val="41760720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3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57011"/>
            <a:ext cx="10515600" cy="1325563"/>
          </a:xfrm>
        </p:spPr>
        <p:txBody>
          <a:bodyPr>
            <a:normAutofit/>
          </a:bodyPr>
          <a:lstStyle/>
          <a:p>
            <a:pPr algn="ctr"/>
            <a:r>
              <a:rPr lang="en-GB" sz="3600" dirty="0"/>
              <a:t>You may feel angry and you want to </a:t>
            </a:r>
            <a:r>
              <a:rPr lang="en-GB" sz="3600" dirty="0" smtClean="0"/>
              <a:t>shout...</a:t>
            </a:r>
            <a:endParaRPr lang="en-GB" sz="3600" dirty="0"/>
          </a:p>
        </p:txBody>
      </p:sp>
      <p:pic>
        <p:nvPicPr>
          <p:cNvPr id="4" name="Content Placeholder 3"/>
          <p:cNvPicPr>
            <a:picLocks noGrp="1" noChangeAspect="1"/>
          </p:cNvPicPr>
          <p:nvPr>
            <p:ph idx="1"/>
          </p:nvPr>
        </p:nvPicPr>
        <p:blipFill>
          <a:blip r:embed="rId4"/>
          <a:stretch>
            <a:fillRect/>
          </a:stretch>
        </p:blipFill>
        <p:spPr>
          <a:xfrm>
            <a:off x="3787460" y="2567782"/>
            <a:ext cx="4617080" cy="306603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6571" y="657679"/>
            <a:ext cx="609600" cy="609600"/>
          </a:xfrm>
          <a:prstGeom prst="rect">
            <a:avLst/>
          </a:prstGeom>
        </p:spPr>
      </p:pic>
    </p:spTree>
    <p:extLst>
      <p:ext uri="{BB962C8B-B14F-4D97-AF65-F5344CB8AC3E}">
        <p14:creationId xmlns:p14="http://schemas.microsoft.com/office/powerpoint/2010/main" val="9864121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521732"/>
          </a:xfrm>
        </p:spPr>
        <p:txBody>
          <a:bodyPr>
            <a:normAutofit/>
          </a:bodyPr>
          <a:lstStyle/>
          <a:p>
            <a:pPr algn="ctr"/>
            <a:r>
              <a:rPr lang="en-GB" sz="3600" dirty="0"/>
              <a:t>You </a:t>
            </a:r>
            <a:r>
              <a:rPr lang="en-GB" sz="3600" dirty="0" smtClean="0"/>
              <a:t>might </a:t>
            </a:r>
            <a:r>
              <a:rPr lang="en-GB" sz="3600" dirty="0"/>
              <a:t>feel lonely and </a:t>
            </a:r>
            <a:r>
              <a:rPr lang="en-GB" sz="3600" dirty="0" smtClean="0"/>
              <a:t>upset…</a:t>
            </a:r>
            <a:endParaRPr lang="en-GB" sz="3600" dirty="0"/>
          </a:p>
        </p:txBody>
      </p:sp>
      <p:pic>
        <p:nvPicPr>
          <p:cNvPr id="5" name="Content Placeholder 4"/>
          <p:cNvPicPr>
            <a:picLocks noGrp="1" noChangeAspect="1"/>
          </p:cNvPicPr>
          <p:nvPr>
            <p:ph idx="1"/>
          </p:nvPr>
        </p:nvPicPr>
        <p:blipFill rotWithShape="1">
          <a:blip r:embed="rId4"/>
          <a:srcRect b="10091"/>
          <a:stretch/>
        </p:blipFill>
        <p:spPr>
          <a:xfrm>
            <a:off x="4032510" y="2254890"/>
            <a:ext cx="4126980" cy="3265256"/>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2857" y="516391"/>
            <a:ext cx="609600" cy="609600"/>
          </a:xfrm>
          <a:prstGeom prst="rect">
            <a:avLst/>
          </a:prstGeom>
        </p:spPr>
      </p:pic>
    </p:spTree>
    <p:extLst>
      <p:ext uri="{BB962C8B-B14F-4D97-AF65-F5344CB8AC3E}">
        <p14:creationId xmlns:p14="http://schemas.microsoft.com/office/powerpoint/2010/main" val="26086884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578</TotalTime>
  <Words>456</Words>
  <Application>Microsoft Office PowerPoint</Application>
  <PresentationFormat>Widescreen</PresentationFormat>
  <Paragraphs>25</Paragraphs>
  <Slides>23</Slides>
  <Notes>0</Notes>
  <HiddenSlides>0</HiddenSlides>
  <MMClips>24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 CARTER</vt:lpstr>
      <vt:lpstr>Arial</vt:lpstr>
      <vt:lpstr>Calibri</vt:lpstr>
      <vt:lpstr>Calibri Light</vt:lpstr>
      <vt:lpstr>Wingdings</vt:lpstr>
      <vt:lpstr>Office Theme</vt:lpstr>
      <vt:lpstr>  Feelings and  Emotions</vt:lpstr>
      <vt:lpstr>We don’t always recognise our feelings and emotions and the feelings of those we live with…</vt:lpstr>
      <vt:lpstr> It is especially hard at the moment. The way we usually do things is different because of the coronavirus. For now we are not able to see our friends and teachers at school. This can make us feel unhappy.</vt:lpstr>
      <vt:lpstr>Our feelings can change throughout the day, and we can feel mixed emotions at the same time.</vt:lpstr>
      <vt:lpstr>It’s okay to feel like this, but it can be very confusing and difficult to understand.</vt:lpstr>
      <vt:lpstr>Looking after our minds, as well as our bodies, is very important.  We need to take time to do things we enjoy in order to relax and feel happy.</vt:lpstr>
      <vt:lpstr>We don’t always recognise when we are feeling anxious or worried. </vt:lpstr>
      <vt:lpstr>You may feel angry and you want to shout...</vt:lpstr>
      <vt:lpstr>You might feel lonely and upset…</vt:lpstr>
      <vt:lpstr>Perhaps you find it difficult to concentrate and don’t feel like doing much at all?</vt:lpstr>
      <vt:lpstr>You might have trouble sleeping at night, can’t switch off, or have difficulty getting out of bed. Maybe you don’t feel like getting ready in the morning </vt:lpstr>
      <vt:lpstr>If you think this is happening to you then there are things you can do to make yourself feel better! </vt:lpstr>
      <vt:lpstr>Try to eat healthily, drink water and find time to do some exercise every day.</vt:lpstr>
      <vt:lpstr>If you take regular medication, make sure you are taking it on time.  It is very important you don’t run out.</vt:lpstr>
      <vt:lpstr>Be kind to yourself, take time out, find a safe space. Try listening to music. Sing, dance or practise relaxation to slow down your breathing.</vt:lpstr>
      <vt:lpstr>If you can, talk to someone you trust who can help support you and try to explain how you are feeling, maybe draw a picture or write it down. </vt:lpstr>
      <vt:lpstr>Remember what makes you happy, such as:  - Your pet - A holiday - Your favourite hobby - Your friends - Your family</vt:lpstr>
      <vt:lpstr>Remind yourself of the things you are grateful for!</vt:lpstr>
      <vt:lpstr>Listen to the world around you… try counting the different sounds you might hear</vt:lpstr>
      <vt:lpstr>Look to the future.  Plan ahead.</vt:lpstr>
      <vt:lpstr>Make a wish list of all the things you are going to do when the virus has gone.</vt:lpstr>
      <vt:lpstr>Remember… GOOD TIMES ARE COMING!</vt:lpstr>
      <vt:lpstr>And everybody please…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Feelings &amp; Emotions</dc:title>
  <dc:creator>Julie Perry</dc:creator>
  <cp:lastModifiedBy>Brookfields - Deputy Head</cp:lastModifiedBy>
  <cp:revision>37</cp:revision>
  <dcterms:created xsi:type="dcterms:W3CDTF">2020-05-04T14:42:43Z</dcterms:created>
  <dcterms:modified xsi:type="dcterms:W3CDTF">2020-05-14T10:18:02Z</dcterms:modified>
</cp:coreProperties>
</file>