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8.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9.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72" r:id="rId5"/>
  </p:sldMasterIdLst>
  <p:notesMasterIdLst>
    <p:notesMasterId r:id="rId37"/>
  </p:notesMasterIdLst>
  <p:sldIdLst>
    <p:sldId id="256" r:id="rId6"/>
    <p:sldId id="313" r:id="rId7"/>
    <p:sldId id="257" r:id="rId8"/>
    <p:sldId id="261" r:id="rId9"/>
    <p:sldId id="435" r:id="rId10"/>
    <p:sldId id="316" r:id="rId11"/>
    <p:sldId id="431" r:id="rId12"/>
    <p:sldId id="430" r:id="rId13"/>
    <p:sldId id="439" r:id="rId14"/>
    <p:sldId id="436" r:id="rId15"/>
    <p:sldId id="432" r:id="rId16"/>
    <p:sldId id="390" r:id="rId17"/>
    <p:sldId id="448" r:id="rId18"/>
    <p:sldId id="449" r:id="rId19"/>
    <p:sldId id="427" r:id="rId20"/>
    <p:sldId id="315" r:id="rId21"/>
    <p:sldId id="434" r:id="rId22"/>
    <p:sldId id="438" r:id="rId23"/>
    <p:sldId id="442" r:id="rId24"/>
    <p:sldId id="443" r:id="rId25"/>
    <p:sldId id="444" r:id="rId26"/>
    <p:sldId id="445" r:id="rId27"/>
    <p:sldId id="391" r:id="rId28"/>
    <p:sldId id="440" r:id="rId29"/>
    <p:sldId id="450" r:id="rId30"/>
    <p:sldId id="329" r:id="rId31"/>
    <p:sldId id="265" r:id="rId32"/>
    <p:sldId id="266" r:id="rId33"/>
    <p:sldId id="263" r:id="rId34"/>
    <p:sldId id="446" r:id="rId35"/>
    <p:sldId id="267" r:id="rId36"/>
  </p:sldIdLst>
  <p:sldSz cx="9906000" cy="6858000" type="A4"/>
  <p:notesSz cx="6858000" cy="9144000"/>
  <p:embeddedFontLst>
    <p:embeddedFont>
      <p:font typeface="Verdana" panose="020B0604030504040204" pitchFamily="34" charset="0"/>
      <p:regular r:id="rId38"/>
      <p:bold r:id="rId39"/>
      <p:italic r:id="rId40"/>
      <p:boldItalic r:id="rId41"/>
    </p:embeddedFont>
    <p:embeddedFont>
      <p:font typeface="Proxima Nova" panose="020B0604020202020204" charset="0"/>
      <p:regular r:id="rId42"/>
    </p:embeddedFont>
    <p:embeddedFont>
      <p:font typeface="Wingdings 2" panose="05020102010507070707" pitchFamily="18" charset="2"/>
      <p:regular r:id="rId43"/>
    </p:embeddedFont>
    <p:embeddedFont>
      <p:font typeface="Century Gothic" panose="020B0502020202020204" pitchFamily="34" charset="0"/>
      <p:regular r:id="rId44"/>
      <p:bold r:id="rId45"/>
      <p:italic r:id="rId46"/>
      <p:boldItalic r:id="rId47"/>
    </p:embeddedFont>
    <p:embeddedFont>
      <p:font typeface="ＭＳ Ｐゴシック" panose="020B0600070205080204" pitchFamily="34" charset="-128"/>
      <p:regular r:id="rId48"/>
    </p:embeddedFont>
    <p:embeddedFont>
      <p:font typeface="Comic Sans MS" panose="030F0702030302020204" pitchFamily="66" charset="0"/>
      <p:regular r:id="rId49"/>
      <p:bold r:id="rId50"/>
      <p:italic r:id="rId51"/>
      <p:boldItalic r:id="rId52"/>
    </p:embeddedFont>
    <p:embeddedFont>
      <p:font typeface="Calibri" panose="020F0502020204030204" pitchFamily="34" charset="0"/>
      <p:regular r:id="rId53"/>
      <p:bold r:id="rId54"/>
      <p:italic r:id="rId55"/>
      <p:boldItalic r:id="rId56"/>
    </p:embeddedFont>
    <p:embeddedFont>
      <p:font typeface="Proxima Nova Bold" panose="020B0604020202020204" charset="0"/>
      <p:regular r:id="rId57"/>
    </p:embeddedFont>
  </p:embeddedFontLst>
  <p:defaultTextStyle>
    <a:defPPr>
      <a:defRPr lang="en-US"/>
    </a:defPPr>
    <a:lvl1pPr marL="0" algn="l" defTabSz="536387" rtl="0" eaLnBrk="1" latinLnBrk="0" hangingPunct="1">
      <a:defRPr sz="1056" kern="1200">
        <a:solidFill>
          <a:schemeClr val="tx1"/>
        </a:solidFill>
        <a:latin typeface="+mn-lt"/>
        <a:ea typeface="+mn-ea"/>
        <a:cs typeface="+mn-cs"/>
      </a:defRPr>
    </a:lvl1pPr>
    <a:lvl2pPr marL="268194" algn="l" defTabSz="536387" rtl="0" eaLnBrk="1" latinLnBrk="0" hangingPunct="1">
      <a:defRPr sz="1056" kern="1200">
        <a:solidFill>
          <a:schemeClr val="tx1"/>
        </a:solidFill>
        <a:latin typeface="+mn-lt"/>
        <a:ea typeface="+mn-ea"/>
        <a:cs typeface="+mn-cs"/>
      </a:defRPr>
    </a:lvl2pPr>
    <a:lvl3pPr marL="536387" algn="l" defTabSz="536387" rtl="0" eaLnBrk="1" latinLnBrk="0" hangingPunct="1">
      <a:defRPr sz="1056" kern="1200">
        <a:solidFill>
          <a:schemeClr val="tx1"/>
        </a:solidFill>
        <a:latin typeface="+mn-lt"/>
        <a:ea typeface="+mn-ea"/>
        <a:cs typeface="+mn-cs"/>
      </a:defRPr>
    </a:lvl3pPr>
    <a:lvl4pPr marL="804581" algn="l" defTabSz="536387" rtl="0" eaLnBrk="1" latinLnBrk="0" hangingPunct="1">
      <a:defRPr sz="1056" kern="1200">
        <a:solidFill>
          <a:schemeClr val="tx1"/>
        </a:solidFill>
        <a:latin typeface="+mn-lt"/>
        <a:ea typeface="+mn-ea"/>
        <a:cs typeface="+mn-cs"/>
      </a:defRPr>
    </a:lvl4pPr>
    <a:lvl5pPr marL="1072774" algn="l" defTabSz="536387" rtl="0" eaLnBrk="1" latinLnBrk="0" hangingPunct="1">
      <a:defRPr sz="1056" kern="1200">
        <a:solidFill>
          <a:schemeClr val="tx1"/>
        </a:solidFill>
        <a:latin typeface="+mn-lt"/>
        <a:ea typeface="+mn-ea"/>
        <a:cs typeface="+mn-cs"/>
      </a:defRPr>
    </a:lvl5pPr>
    <a:lvl6pPr marL="1340968" algn="l" defTabSz="536387" rtl="0" eaLnBrk="1" latinLnBrk="0" hangingPunct="1">
      <a:defRPr sz="1056" kern="1200">
        <a:solidFill>
          <a:schemeClr val="tx1"/>
        </a:solidFill>
        <a:latin typeface="+mn-lt"/>
        <a:ea typeface="+mn-ea"/>
        <a:cs typeface="+mn-cs"/>
      </a:defRPr>
    </a:lvl6pPr>
    <a:lvl7pPr marL="1609161" algn="l" defTabSz="536387" rtl="0" eaLnBrk="1" latinLnBrk="0" hangingPunct="1">
      <a:defRPr sz="1056" kern="1200">
        <a:solidFill>
          <a:schemeClr val="tx1"/>
        </a:solidFill>
        <a:latin typeface="+mn-lt"/>
        <a:ea typeface="+mn-ea"/>
        <a:cs typeface="+mn-cs"/>
      </a:defRPr>
    </a:lvl7pPr>
    <a:lvl8pPr marL="1877355" algn="l" defTabSz="536387" rtl="0" eaLnBrk="1" latinLnBrk="0" hangingPunct="1">
      <a:defRPr sz="1056" kern="1200">
        <a:solidFill>
          <a:schemeClr val="tx1"/>
        </a:solidFill>
        <a:latin typeface="+mn-lt"/>
        <a:ea typeface="+mn-ea"/>
        <a:cs typeface="+mn-cs"/>
      </a:defRPr>
    </a:lvl8pPr>
    <a:lvl9pPr marL="2145548" algn="l" defTabSz="536387" rtl="0" eaLnBrk="1" latinLnBrk="0" hangingPunct="1">
      <a:defRPr sz="105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userDrawn="1">
          <p15:clr>
            <a:srgbClr val="A4A3A4"/>
          </p15:clr>
        </p15:guide>
        <p15:guide id="2" pos="15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B3"/>
    <a:srgbClr val="EBF0F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19AA9A-D643-46FA-B343-30957E496D29}" v="4" dt="2024-02-21T13:51:00.356"/>
    <p1510:client id="{43FEF5B4-3D89-4D8B-8605-8F68F6CE54A5}" v="2719" dt="2024-02-20T16:18:49.252"/>
    <p1510:client id="{A4C69D45-AC44-4C1C-BD3B-139179B750AC}" v="1" dt="2024-02-21T15:21:52.9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92809" autoAdjust="0"/>
  </p:normalViewPr>
  <p:slideViewPr>
    <p:cSldViewPr>
      <p:cViewPr varScale="1">
        <p:scale>
          <a:sx n="107" d="100"/>
          <a:sy n="107" d="100"/>
        </p:scale>
        <p:origin x="1332" y="102"/>
      </p:cViewPr>
      <p:guideLst>
        <p:guide orient="horz" pos="1440"/>
        <p:guide pos="156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2.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63"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8" Type="http://schemas.openxmlformats.org/officeDocument/2006/relationships/slide" Target="slides/slide3.xml"/><Relationship Id="rId51" Type="http://schemas.openxmlformats.org/officeDocument/2006/relationships/font" Target="fonts/font14.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font" Target="fonts/font4.fntdata"/><Relationship Id="rId54" Type="http://schemas.openxmlformats.org/officeDocument/2006/relationships/font" Target="fonts/font17.fntdata"/><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12.fntdata"/><Relationship Id="rId57" Type="http://schemas.openxmlformats.org/officeDocument/2006/relationships/font" Target="fonts/font20.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Ratcliffe" userId="c39b462f-5e20-45de-9346-5d498b528b2d" providerId="ADAL" clId="{A4C69D45-AC44-4C1C-BD3B-139179B750AC}"/>
    <pc:docChg chg="custSel modSld">
      <pc:chgData name="Rebecca Ratcliffe" userId="c39b462f-5e20-45de-9346-5d498b528b2d" providerId="ADAL" clId="{A4C69D45-AC44-4C1C-BD3B-139179B750AC}" dt="2024-02-21T15:21:55.167" v="74" actId="1076"/>
      <pc:docMkLst>
        <pc:docMk/>
      </pc:docMkLst>
      <pc:sldChg chg="addSp delSp modSp mod delAnim">
        <pc:chgData name="Rebecca Ratcliffe" userId="c39b462f-5e20-45de-9346-5d498b528b2d" providerId="ADAL" clId="{A4C69D45-AC44-4C1C-BD3B-139179B750AC}" dt="2024-02-21T15:21:48.248" v="72" actId="20577"/>
        <pc:sldMkLst>
          <pc:docMk/>
          <pc:sldMk cId="1719949894" sldId="315"/>
        </pc:sldMkLst>
        <pc:spChg chg="add mod">
          <ac:chgData name="Rebecca Ratcliffe" userId="c39b462f-5e20-45de-9346-5d498b528b2d" providerId="ADAL" clId="{A4C69D45-AC44-4C1C-BD3B-139179B750AC}" dt="2024-02-21T15:21:48.248" v="72" actId="20577"/>
          <ac:spMkLst>
            <pc:docMk/>
            <pc:sldMk cId="1719949894" sldId="315"/>
            <ac:spMk id="7" creationId="{73A97260-84E8-8048-5398-6C2764D69EC1}"/>
          </ac:spMkLst>
        </pc:spChg>
        <pc:picChg chg="del">
          <ac:chgData name="Rebecca Ratcliffe" userId="c39b462f-5e20-45de-9346-5d498b528b2d" providerId="ADAL" clId="{A4C69D45-AC44-4C1C-BD3B-139179B750AC}" dt="2024-02-21T15:21:17.721" v="1" actId="478"/>
          <ac:picMkLst>
            <pc:docMk/>
            <pc:sldMk cId="1719949894" sldId="315"/>
            <ac:picMk id="4" creationId="{0092625F-B0F3-99FB-C2F5-64C81649AEF5}"/>
          </ac:picMkLst>
        </pc:picChg>
      </pc:sldChg>
      <pc:sldChg chg="addSp delSp modSp mod delAnim">
        <pc:chgData name="Rebecca Ratcliffe" userId="c39b462f-5e20-45de-9346-5d498b528b2d" providerId="ADAL" clId="{A4C69D45-AC44-4C1C-BD3B-139179B750AC}" dt="2024-02-21T15:21:55.167" v="74" actId="1076"/>
        <pc:sldMkLst>
          <pc:docMk/>
          <pc:sldMk cId="2850501259" sldId="444"/>
        </pc:sldMkLst>
        <pc:spChg chg="add mod">
          <ac:chgData name="Rebecca Ratcliffe" userId="c39b462f-5e20-45de-9346-5d498b528b2d" providerId="ADAL" clId="{A4C69D45-AC44-4C1C-BD3B-139179B750AC}" dt="2024-02-21T15:21:55.167" v="74" actId="1076"/>
          <ac:spMkLst>
            <pc:docMk/>
            <pc:sldMk cId="2850501259" sldId="444"/>
            <ac:spMk id="4" creationId="{C68D3F28-9B80-4F8A-A6E6-3FE3ACA19224}"/>
          </ac:spMkLst>
        </pc:spChg>
        <pc:picChg chg="del">
          <ac:chgData name="Rebecca Ratcliffe" userId="c39b462f-5e20-45de-9346-5d498b528b2d" providerId="ADAL" clId="{A4C69D45-AC44-4C1C-BD3B-139179B750AC}" dt="2024-02-21T15:21:04.886" v="0" actId="478"/>
          <ac:picMkLst>
            <pc:docMk/>
            <pc:sldMk cId="2850501259" sldId="444"/>
            <ac:picMk id="2" creationId="{599EBB72-E51B-CC6F-E603-FB93A8DE17A4}"/>
          </ac:picMkLst>
        </pc:picChg>
      </pc:sldChg>
    </pc:docChg>
  </pc:docChgLst>
  <pc:docChgLst>
    <pc:chgData name="Rebecca Ratcliffe" userId="c39b462f-5e20-45de-9346-5d498b528b2d" providerId="ADAL" clId="{0819AA9A-D643-46FA-B343-30957E496D29}"/>
    <pc:docChg chg="modSld">
      <pc:chgData name="Rebecca Ratcliffe" userId="c39b462f-5e20-45de-9346-5d498b528b2d" providerId="ADAL" clId="{0819AA9A-D643-46FA-B343-30957E496D29}" dt="2024-02-21T13:51:00.356" v="10" actId="1076"/>
      <pc:docMkLst>
        <pc:docMk/>
      </pc:docMkLst>
      <pc:sldChg chg="modSp mod">
        <pc:chgData name="Rebecca Ratcliffe" userId="c39b462f-5e20-45de-9346-5d498b528b2d" providerId="ADAL" clId="{0819AA9A-D643-46FA-B343-30957E496D29}" dt="2024-02-21T13:51:00.356" v="10" actId="1076"/>
        <pc:sldMkLst>
          <pc:docMk/>
          <pc:sldMk cId="0" sldId="265"/>
        </pc:sldMkLst>
        <pc:picChg chg="mod">
          <ac:chgData name="Rebecca Ratcliffe" userId="c39b462f-5e20-45de-9346-5d498b528b2d" providerId="ADAL" clId="{0819AA9A-D643-46FA-B343-30957E496D29}" dt="2024-02-21T13:51:00.356" v="10" actId="1076"/>
          <ac:picMkLst>
            <pc:docMk/>
            <pc:sldMk cId="0" sldId="265"/>
            <ac:picMk id="3" creationId="{6FBA5CA1-9DDF-F4AA-1194-5751006C2C32}"/>
          </ac:picMkLst>
        </pc:picChg>
        <pc:picChg chg="mod modCrop">
          <ac:chgData name="Rebecca Ratcliffe" userId="c39b462f-5e20-45de-9346-5d498b528b2d" providerId="ADAL" clId="{0819AA9A-D643-46FA-B343-30957E496D29}" dt="2024-02-21T13:50:57.623" v="8" actId="1076"/>
          <ac:picMkLst>
            <pc:docMk/>
            <pc:sldMk cId="0" sldId="265"/>
            <ac:picMk id="5" creationId="{7A47FC4C-9336-AD5E-2115-CBF9106C2FC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E8771C-F8AB-4A49-9FCC-E442D7DDFBA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894787C0-72ED-44CC-8525-A429E732EE2C}">
      <dgm:prSet/>
      <dgm:spPr/>
      <dgm:t>
        <a:bodyPr/>
        <a:lstStyle/>
        <a:p>
          <a:r>
            <a:rPr lang="en-GB" dirty="0">
              <a:solidFill>
                <a:srgbClr val="1A2A68"/>
              </a:solidFill>
            </a:rPr>
            <a:t>Reassurance is a natural response, and in some situations, it may reduce distress in the short-term.</a:t>
          </a:r>
          <a:endParaRPr lang="en-US" dirty="0">
            <a:solidFill>
              <a:srgbClr val="1A2A68"/>
            </a:solidFill>
          </a:endParaRPr>
        </a:p>
      </dgm:t>
    </dgm:pt>
    <dgm:pt modelId="{0FDFB27B-8492-48C0-A6EA-4FEB99EB3B29}" type="parTrans" cxnId="{E47C0387-E7DB-4A04-9536-1166F8AA570D}">
      <dgm:prSet/>
      <dgm:spPr/>
      <dgm:t>
        <a:bodyPr/>
        <a:lstStyle/>
        <a:p>
          <a:endParaRPr lang="en-US"/>
        </a:p>
      </dgm:t>
    </dgm:pt>
    <dgm:pt modelId="{920889D0-97E0-4FE8-97D5-FF431FCE5D6E}" type="sibTrans" cxnId="{E47C0387-E7DB-4A04-9536-1166F8AA570D}">
      <dgm:prSet/>
      <dgm:spPr/>
      <dgm:t>
        <a:bodyPr/>
        <a:lstStyle/>
        <a:p>
          <a:endParaRPr lang="en-US"/>
        </a:p>
      </dgm:t>
    </dgm:pt>
    <dgm:pt modelId="{2AD30ABB-72D3-4DB6-AFE9-E4BFD007247B}">
      <dgm:prSet/>
      <dgm:spPr/>
      <dgm:t>
        <a:bodyPr/>
        <a:lstStyle/>
        <a:p>
          <a:pPr rtl="0"/>
          <a:r>
            <a:rPr lang="en-GB" dirty="0">
              <a:solidFill>
                <a:srgbClr val="1A2A68"/>
              </a:solidFill>
            </a:rPr>
            <a:t>Anxious children often seek out reassurance however, it often does not help </a:t>
          </a:r>
          <a:r>
            <a:rPr lang="en-GB" dirty="0">
              <a:solidFill>
                <a:srgbClr val="1A2A68"/>
              </a:solidFill>
              <a:latin typeface="Century Gothic" panose="020F0302020204030204"/>
            </a:rPr>
            <a:t>them</a:t>
          </a:r>
          <a:r>
            <a:rPr lang="en-GB" dirty="0">
              <a:solidFill>
                <a:srgbClr val="1A2A68"/>
              </a:solidFill>
            </a:rPr>
            <a:t> to feel less anxious in the long run.</a:t>
          </a:r>
          <a:endParaRPr lang="en-US" dirty="0">
            <a:solidFill>
              <a:srgbClr val="1A2A68"/>
            </a:solidFill>
          </a:endParaRPr>
        </a:p>
      </dgm:t>
    </dgm:pt>
    <dgm:pt modelId="{2CFAED64-A39E-4C1B-BC6A-8D9F4D4A5D82}" type="parTrans" cxnId="{DA7E646A-8952-43A6-9FB1-5895E1E06C0E}">
      <dgm:prSet/>
      <dgm:spPr/>
      <dgm:t>
        <a:bodyPr/>
        <a:lstStyle/>
        <a:p>
          <a:endParaRPr lang="en-US"/>
        </a:p>
      </dgm:t>
    </dgm:pt>
    <dgm:pt modelId="{937EF4F6-78D7-42CF-896B-7FCCD7D4838C}" type="sibTrans" cxnId="{DA7E646A-8952-43A6-9FB1-5895E1E06C0E}">
      <dgm:prSet/>
      <dgm:spPr/>
      <dgm:t>
        <a:bodyPr/>
        <a:lstStyle/>
        <a:p>
          <a:endParaRPr lang="en-US"/>
        </a:p>
      </dgm:t>
    </dgm:pt>
    <dgm:pt modelId="{514819D0-DCEB-4A0F-B13E-96358C2E4C3D}">
      <dgm:prSet/>
      <dgm:spPr/>
      <dgm:t>
        <a:bodyPr/>
        <a:lstStyle/>
        <a:p>
          <a:r>
            <a:rPr lang="en-GB" dirty="0">
              <a:solidFill>
                <a:srgbClr val="1A2A68"/>
              </a:solidFill>
            </a:rPr>
            <a:t>Reassurance can be addictive: the more a child gets reassurance, the more they will want it/think they need it.</a:t>
          </a:r>
          <a:endParaRPr lang="en-US" dirty="0">
            <a:solidFill>
              <a:srgbClr val="1A2A68"/>
            </a:solidFill>
          </a:endParaRPr>
        </a:p>
      </dgm:t>
    </dgm:pt>
    <dgm:pt modelId="{12095BEF-77D9-4BFF-BC50-58252DC297F7}" type="parTrans" cxnId="{AE5D2ACB-EEE1-4CE8-8098-5126D720ECB6}">
      <dgm:prSet/>
      <dgm:spPr/>
      <dgm:t>
        <a:bodyPr/>
        <a:lstStyle/>
        <a:p>
          <a:endParaRPr lang="en-US"/>
        </a:p>
      </dgm:t>
    </dgm:pt>
    <dgm:pt modelId="{7126C800-CD12-421A-9656-29B9DB0BD9BB}" type="sibTrans" cxnId="{AE5D2ACB-EEE1-4CE8-8098-5126D720ECB6}">
      <dgm:prSet/>
      <dgm:spPr/>
      <dgm:t>
        <a:bodyPr/>
        <a:lstStyle/>
        <a:p>
          <a:endParaRPr lang="en-US"/>
        </a:p>
      </dgm:t>
    </dgm:pt>
    <dgm:pt modelId="{0659350D-F27B-42B0-B8E4-799ECBDA029A}">
      <dgm:prSet/>
      <dgm:spPr/>
      <dgm:t>
        <a:bodyPr/>
        <a:lstStyle/>
        <a:p>
          <a:r>
            <a:rPr lang="en-GB" dirty="0">
              <a:solidFill>
                <a:srgbClr val="1A2A68"/>
              </a:solidFill>
            </a:rPr>
            <a:t>Cutting out reassurance (by responding differently) can be attempted gradually and in a way that feels comfortable.</a:t>
          </a:r>
          <a:endParaRPr lang="en-US" dirty="0">
            <a:solidFill>
              <a:srgbClr val="1A2A68"/>
            </a:solidFill>
          </a:endParaRPr>
        </a:p>
      </dgm:t>
    </dgm:pt>
    <dgm:pt modelId="{BAD0A638-523B-4DCC-BD7C-D3CF17A9DA47}" type="parTrans" cxnId="{09E9EA91-3464-4D11-A9D8-84A5ADD3D307}">
      <dgm:prSet/>
      <dgm:spPr/>
      <dgm:t>
        <a:bodyPr/>
        <a:lstStyle/>
        <a:p>
          <a:endParaRPr lang="en-US"/>
        </a:p>
      </dgm:t>
    </dgm:pt>
    <dgm:pt modelId="{D5717DB4-F945-4D8A-8091-1A7FD3B06B7E}" type="sibTrans" cxnId="{09E9EA91-3464-4D11-A9D8-84A5ADD3D307}">
      <dgm:prSet/>
      <dgm:spPr/>
      <dgm:t>
        <a:bodyPr/>
        <a:lstStyle/>
        <a:p>
          <a:endParaRPr lang="en-US"/>
        </a:p>
      </dgm:t>
    </dgm:pt>
    <dgm:pt modelId="{584B6667-DFE3-414F-9962-C69104B71A26}">
      <dgm:prSet/>
      <dgm:spPr/>
      <dgm:t>
        <a:bodyPr/>
        <a:lstStyle/>
        <a:p>
          <a:r>
            <a:rPr lang="en-GB" dirty="0">
              <a:solidFill>
                <a:srgbClr val="1A2A68"/>
              </a:solidFill>
            </a:rPr>
            <a:t>We will be discussing different ways of responding to children when they are seeking reassurance later on today.</a:t>
          </a:r>
          <a:endParaRPr lang="en-US" dirty="0">
            <a:solidFill>
              <a:srgbClr val="1A2A68"/>
            </a:solidFill>
          </a:endParaRPr>
        </a:p>
      </dgm:t>
    </dgm:pt>
    <dgm:pt modelId="{84523B5B-E831-4187-9F5C-290C76B1AE6A}" type="parTrans" cxnId="{A147C22C-F62B-448C-AF14-9DA8C1C64B52}">
      <dgm:prSet/>
      <dgm:spPr/>
      <dgm:t>
        <a:bodyPr/>
        <a:lstStyle/>
        <a:p>
          <a:endParaRPr lang="en-US"/>
        </a:p>
      </dgm:t>
    </dgm:pt>
    <dgm:pt modelId="{392188C6-04F0-4278-85D2-EF14FAD68C96}" type="sibTrans" cxnId="{A147C22C-F62B-448C-AF14-9DA8C1C64B52}">
      <dgm:prSet/>
      <dgm:spPr/>
      <dgm:t>
        <a:bodyPr/>
        <a:lstStyle/>
        <a:p>
          <a:endParaRPr lang="en-US"/>
        </a:p>
      </dgm:t>
    </dgm:pt>
    <dgm:pt modelId="{9712CD81-D5B4-2440-9EC1-8632A2BB6CCF}" type="pres">
      <dgm:prSet presAssocID="{82E8771C-F8AB-4A49-9FCC-E442D7DDFBA5}" presName="vert0" presStyleCnt="0">
        <dgm:presLayoutVars>
          <dgm:dir/>
          <dgm:animOne val="branch"/>
          <dgm:animLvl val="lvl"/>
        </dgm:presLayoutVars>
      </dgm:prSet>
      <dgm:spPr/>
      <dgm:t>
        <a:bodyPr/>
        <a:lstStyle/>
        <a:p>
          <a:endParaRPr lang="en-US"/>
        </a:p>
      </dgm:t>
    </dgm:pt>
    <dgm:pt modelId="{1E46A4E3-FBED-FF46-A8F6-6E1BD696DF5C}" type="pres">
      <dgm:prSet presAssocID="{894787C0-72ED-44CC-8525-A429E732EE2C}" presName="thickLine" presStyleLbl="alignNode1" presStyleIdx="0" presStyleCnt="5"/>
      <dgm:spPr/>
    </dgm:pt>
    <dgm:pt modelId="{7AF164A2-1485-3843-B80E-FC3B5530E5DB}" type="pres">
      <dgm:prSet presAssocID="{894787C0-72ED-44CC-8525-A429E732EE2C}" presName="horz1" presStyleCnt="0"/>
      <dgm:spPr/>
    </dgm:pt>
    <dgm:pt modelId="{E510F96A-4727-F440-9C11-8AAD7A7C5F21}" type="pres">
      <dgm:prSet presAssocID="{894787C0-72ED-44CC-8525-A429E732EE2C}" presName="tx1" presStyleLbl="revTx" presStyleIdx="0" presStyleCnt="5"/>
      <dgm:spPr/>
      <dgm:t>
        <a:bodyPr/>
        <a:lstStyle/>
        <a:p>
          <a:endParaRPr lang="en-US"/>
        </a:p>
      </dgm:t>
    </dgm:pt>
    <dgm:pt modelId="{0ED863E4-BF0E-344E-9DF0-8933AF25CA46}" type="pres">
      <dgm:prSet presAssocID="{894787C0-72ED-44CC-8525-A429E732EE2C}" presName="vert1" presStyleCnt="0"/>
      <dgm:spPr/>
    </dgm:pt>
    <dgm:pt modelId="{1B5636BD-4B1F-AD4D-BC9D-7B270D9A730B}" type="pres">
      <dgm:prSet presAssocID="{2AD30ABB-72D3-4DB6-AFE9-E4BFD007247B}" presName="thickLine" presStyleLbl="alignNode1" presStyleIdx="1" presStyleCnt="5"/>
      <dgm:spPr/>
    </dgm:pt>
    <dgm:pt modelId="{6E839ABB-297D-5345-8D5C-B7B86212B9F0}" type="pres">
      <dgm:prSet presAssocID="{2AD30ABB-72D3-4DB6-AFE9-E4BFD007247B}" presName="horz1" presStyleCnt="0"/>
      <dgm:spPr/>
    </dgm:pt>
    <dgm:pt modelId="{34C00023-2B4B-FD46-93B2-7047C745A47D}" type="pres">
      <dgm:prSet presAssocID="{2AD30ABB-72D3-4DB6-AFE9-E4BFD007247B}" presName="tx1" presStyleLbl="revTx" presStyleIdx="1" presStyleCnt="5"/>
      <dgm:spPr/>
      <dgm:t>
        <a:bodyPr/>
        <a:lstStyle/>
        <a:p>
          <a:endParaRPr lang="en-US"/>
        </a:p>
      </dgm:t>
    </dgm:pt>
    <dgm:pt modelId="{0786C32A-B9DE-C54D-A91F-4458CC7B8CCB}" type="pres">
      <dgm:prSet presAssocID="{2AD30ABB-72D3-4DB6-AFE9-E4BFD007247B}" presName="vert1" presStyleCnt="0"/>
      <dgm:spPr/>
    </dgm:pt>
    <dgm:pt modelId="{7F9F7856-F21C-F645-B2A1-2D644E23C873}" type="pres">
      <dgm:prSet presAssocID="{514819D0-DCEB-4A0F-B13E-96358C2E4C3D}" presName="thickLine" presStyleLbl="alignNode1" presStyleIdx="2" presStyleCnt="5"/>
      <dgm:spPr/>
    </dgm:pt>
    <dgm:pt modelId="{F92C2FFC-798C-6C44-A5BF-A101B0CC4535}" type="pres">
      <dgm:prSet presAssocID="{514819D0-DCEB-4A0F-B13E-96358C2E4C3D}" presName="horz1" presStyleCnt="0"/>
      <dgm:spPr/>
    </dgm:pt>
    <dgm:pt modelId="{BB0624FE-DB2E-4848-819B-F3C75F17FC32}" type="pres">
      <dgm:prSet presAssocID="{514819D0-DCEB-4A0F-B13E-96358C2E4C3D}" presName="tx1" presStyleLbl="revTx" presStyleIdx="2" presStyleCnt="5"/>
      <dgm:spPr/>
      <dgm:t>
        <a:bodyPr/>
        <a:lstStyle/>
        <a:p>
          <a:endParaRPr lang="en-US"/>
        </a:p>
      </dgm:t>
    </dgm:pt>
    <dgm:pt modelId="{89298C81-12D8-4B48-9B86-50B9E5319E0D}" type="pres">
      <dgm:prSet presAssocID="{514819D0-DCEB-4A0F-B13E-96358C2E4C3D}" presName="vert1" presStyleCnt="0"/>
      <dgm:spPr/>
    </dgm:pt>
    <dgm:pt modelId="{7602878F-E5DB-A342-A465-0529EDB189FC}" type="pres">
      <dgm:prSet presAssocID="{0659350D-F27B-42B0-B8E4-799ECBDA029A}" presName="thickLine" presStyleLbl="alignNode1" presStyleIdx="3" presStyleCnt="5"/>
      <dgm:spPr/>
    </dgm:pt>
    <dgm:pt modelId="{1A4136CD-08DB-F94A-A6D0-EC0A62EC11AD}" type="pres">
      <dgm:prSet presAssocID="{0659350D-F27B-42B0-B8E4-799ECBDA029A}" presName="horz1" presStyleCnt="0"/>
      <dgm:spPr/>
    </dgm:pt>
    <dgm:pt modelId="{B4CD5451-EE81-9545-9922-F4AFAAE54858}" type="pres">
      <dgm:prSet presAssocID="{0659350D-F27B-42B0-B8E4-799ECBDA029A}" presName="tx1" presStyleLbl="revTx" presStyleIdx="3" presStyleCnt="5"/>
      <dgm:spPr/>
      <dgm:t>
        <a:bodyPr/>
        <a:lstStyle/>
        <a:p>
          <a:endParaRPr lang="en-US"/>
        </a:p>
      </dgm:t>
    </dgm:pt>
    <dgm:pt modelId="{80436ACA-2535-D849-8E7C-2BAD58BEF86C}" type="pres">
      <dgm:prSet presAssocID="{0659350D-F27B-42B0-B8E4-799ECBDA029A}" presName="vert1" presStyleCnt="0"/>
      <dgm:spPr/>
    </dgm:pt>
    <dgm:pt modelId="{6105C649-2B0E-B248-9634-941DDEEAEDA5}" type="pres">
      <dgm:prSet presAssocID="{584B6667-DFE3-414F-9962-C69104B71A26}" presName="thickLine" presStyleLbl="alignNode1" presStyleIdx="4" presStyleCnt="5"/>
      <dgm:spPr/>
    </dgm:pt>
    <dgm:pt modelId="{A39501D2-2876-4B4F-A101-7563184EBD4A}" type="pres">
      <dgm:prSet presAssocID="{584B6667-DFE3-414F-9962-C69104B71A26}" presName="horz1" presStyleCnt="0"/>
      <dgm:spPr/>
    </dgm:pt>
    <dgm:pt modelId="{0848FA78-A17B-3140-8F23-B940AEC530B7}" type="pres">
      <dgm:prSet presAssocID="{584B6667-DFE3-414F-9962-C69104B71A26}" presName="tx1" presStyleLbl="revTx" presStyleIdx="4" presStyleCnt="5"/>
      <dgm:spPr/>
      <dgm:t>
        <a:bodyPr/>
        <a:lstStyle/>
        <a:p>
          <a:endParaRPr lang="en-US"/>
        </a:p>
      </dgm:t>
    </dgm:pt>
    <dgm:pt modelId="{C330158C-294B-4247-A985-D2DE9A53EBAB}" type="pres">
      <dgm:prSet presAssocID="{584B6667-DFE3-414F-9962-C69104B71A26}" presName="vert1" presStyleCnt="0"/>
      <dgm:spPr/>
    </dgm:pt>
  </dgm:ptLst>
  <dgm:cxnLst>
    <dgm:cxn modelId="{AE5D2ACB-EEE1-4CE8-8098-5126D720ECB6}" srcId="{82E8771C-F8AB-4A49-9FCC-E442D7DDFBA5}" destId="{514819D0-DCEB-4A0F-B13E-96358C2E4C3D}" srcOrd="2" destOrd="0" parTransId="{12095BEF-77D9-4BFF-BC50-58252DC297F7}" sibTransId="{7126C800-CD12-421A-9656-29B9DB0BD9BB}"/>
    <dgm:cxn modelId="{E47C0387-E7DB-4A04-9536-1166F8AA570D}" srcId="{82E8771C-F8AB-4A49-9FCC-E442D7DDFBA5}" destId="{894787C0-72ED-44CC-8525-A429E732EE2C}" srcOrd="0" destOrd="0" parTransId="{0FDFB27B-8492-48C0-A6EA-4FEB99EB3B29}" sibTransId="{920889D0-97E0-4FE8-97D5-FF431FCE5D6E}"/>
    <dgm:cxn modelId="{29AE5C7C-0EFD-7F4C-AE0C-1D505FA83CBA}" type="presOf" srcId="{2AD30ABB-72D3-4DB6-AFE9-E4BFD007247B}" destId="{34C00023-2B4B-FD46-93B2-7047C745A47D}" srcOrd="0" destOrd="0" presId="urn:microsoft.com/office/officeart/2008/layout/LinedList"/>
    <dgm:cxn modelId="{72626022-0FD9-7941-A564-0684B68D7CCA}" type="presOf" srcId="{0659350D-F27B-42B0-B8E4-799ECBDA029A}" destId="{B4CD5451-EE81-9545-9922-F4AFAAE54858}" srcOrd="0" destOrd="0" presId="urn:microsoft.com/office/officeart/2008/layout/LinedList"/>
    <dgm:cxn modelId="{09E9EA91-3464-4D11-A9D8-84A5ADD3D307}" srcId="{82E8771C-F8AB-4A49-9FCC-E442D7DDFBA5}" destId="{0659350D-F27B-42B0-B8E4-799ECBDA029A}" srcOrd="3" destOrd="0" parTransId="{BAD0A638-523B-4DCC-BD7C-D3CF17A9DA47}" sibTransId="{D5717DB4-F945-4D8A-8091-1A7FD3B06B7E}"/>
    <dgm:cxn modelId="{A147C22C-F62B-448C-AF14-9DA8C1C64B52}" srcId="{82E8771C-F8AB-4A49-9FCC-E442D7DDFBA5}" destId="{584B6667-DFE3-414F-9962-C69104B71A26}" srcOrd="4" destOrd="0" parTransId="{84523B5B-E831-4187-9F5C-290C76B1AE6A}" sibTransId="{392188C6-04F0-4278-85D2-EF14FAD68C96}"/>
    <dgm:cxn modelId="{2A6D7577-4EEB-014F-A19E-48001B65791C}" type="presOf" srcId="{82E8771C-F8AB-4A49-9FCC-E442D7DDFBA5}" destId="{9712CD81-D5B4-2440-9EC1-8632A2BB6CCF}" srcOrd="0" destOrd="0" presId="urn:microsoft.com/office/officeart/2008/layout/LinedList"/>
    <dgm:cxn modelId="{14105C8F-3B67-594F-B722-B540E27B6AE9}" type="presOf" srcId="{894787C0-72ED-44CC-8525-A429E732EE2C}" destId="{E510F96A-4727-F440-9C11-8AAD7A7C5F21}" srcOrd="0" destOrd="0" presId="urn:microsoft.com/office/officeart/2008/layout/LinedList"/>
    <dgm:cxn modelId="{A3DDBF45-FCF6-314E-BA23-6572895141B2}" type="presOf" srcId="{514819D0-DCEB-4A0F-B13E-96358C2E4C3D}" destId="{BB0624FE-DB2E-4848-819B-F3C75F17FC32}" srcOrd="0" destOrd="0" presId="urn:microsoft.com/office/officeart/2008/layout/LinedList"/>
    <dgm:cxn modelId="{4A947EA4-9CB6-654E-B6F6-2DD619B9A395}" type="presOf" srcId="{584B6667-DFE3-414F-9962-C69104B71A26}" destId="{0848FA78-A17B-3140-8F23-B940AEC530B7}" srcOrd="0" destOrd="0" presId="urn:microsoft.com/office/officeart/2008/layout/LinedList"/>
    <dgm:cxn modelId="{DA7E646A-8952-43A6-9FB1-5895E1E06C0E}" srcId="{82E8771C-F8AB-4A49-9FCC-E442D7DDFBA5}" destId="{2AD30ABB-72D3-4DB6-AFE9-E4BFD007247B}" srcOrd="1" destOrd="0" parTransId="{2CFAED64-A39E-4C1B-BC6A-8D9F4D4A5D82}" sibTransId="{937EF4F6-78D7-42CF-896B-7FCCD7D4838C}"/>
    <dgm:cxn modelId="{B9689EF1-6BC9-0D4F-ABCE-695190BD84B5}" type="presParOf" srcId="{9712CD81-D5B4-2440-9EC1-8632A2BB6CCF}" destId="{1E46A4E3-FBED-FF46-A8F6-6E1BD696DF5C}" srcOrd="0" destOrd="0" presId="urn:microsoft.com/office/officeart/2008/layout/LinedList"/>
    <dgm:cxn modelId="{F2E4487A-49DB-774F-A05A-BBD6A7116989}" type="presParOf" srcId="{9712CD81-D5B4-2440-9EC1-8632A2BB6CCF}" destId="{7AF164A2-1485-3843-B80E-FC3B5530E5DB}" srcOrd="1" destOrd="0" presId="urn:microsoft.com/office/officeart/2008/layout/LinedList"/>
    <dgm:cxn modelId="{4B182AA2-E950-C944-AA12-D6E903791211}" type="presParOf" srcId="{7AF164A2-1485-3843-B80E-FC3B5530E5DB}" destId="{E510F96A-4727-F440-9C11-8AAD7A7C5F21}" srcOrd="0" destOrd="0" presId="urn:microsoft.com/office/officeart/2008/layout/LinedList"/>
    <dgm:cxn modelId="{2CFD287D-B0C7-D145-AE44-35BA309EA9C7}" type="presParOf" srcId="{7AF164A2-1485-3843-B80E-FC3B5530E5DB}" destId="{0ED863E4-BF0E-344E-9DF0-8933AF25CA46}" srcOrd="1" destOrd="0" presId="urn:microsoft.com/office/officeart/2008/layout/LinedList"/>
    <dgm:cxn modelId="{71B13238-C6F0-C641-9B17-F9B1CF7A1DFF}" type="presParOf" srcId="{9712CD81-D5B4-2440-9EC1-8632A2BB6CCF}" destId="{1B5636BD-4B1F-AD4D-BC9D-7B270D9A730B}" srcOrd="2" destOrd="0" presId="urn:microsoft.com/office/officeart/2008/layout/LinedList"/>
    <dgm:cxn modelId="{4AD8A64F-E768-ED43-8995-96DECF73993D}" type="presParOf" srcId="{9712CD81-D5B4-2440-9EC1-8632A2BB6CCF}" destId="{6E839ABB-297D-5345-8D5C-B7B86212B9F0}" srcOrd="3" destOrd="0" presId="urn:microsoft.com/office/officeart/2008/layout/LinedList"/>
    <dgm:cxn modelId="{CF167F44-5D73-CE40-A9D3-21F8C2869382}" type="presParOf" srcId="{6E839ABB-297D-5345-8D5C-B7B86212B9F0}" destId="{34C00023-2B4B-FD46-93B2-7047C745A47D}" srcOrd="0" destOrd="0" presId="urn:microsoft.com/office/officeart/2008/layout/LinedList"/>
    <dgm:cxn modelId="{321D2F5D-AEB2-154C-9C82-47A5E2A4ABFC}" type="presParOf" srcId="{6E839ABB-297D-5345-8D5C-B7B86212B9F0}" destId="{0786C32A-B9DE-C54D-A91F-4458CC7B8CCB}" srcOrd="1" destOrd="0" presId="urn:microsoft.com/office/officeart/2008/layout/LinedList"/>
    <dgm:cxn modelId="{8479D06B-5673-A144-B7A1-CD475B3AEB60}" type="presParOf" srcId="{9712CD81-D5B4-2440-9EC1-8632A2BB6CCF}" destId="{7F9F7856-F21C-F645-B2A1-2D644E23C873}" srcOrd="4" destOrd="0" presId="urn:microsoft.com/office/officeart/2008/layout/LinedList"/>
    <dgm:cxn modelId="{B59461A0-32D1-9146-966A-4B766FF93B3D}" type="presParOf" srcId="{9712CD81-D5B4-2440-9EC1-8632A2BB6CCF}" destId="{F92C2FFC-798C-6C44-A5BF-A101B0CC4535}" srcOrd="5" destOrd="0" presId="urn:microsoft.com/office/officeart/2008/layout/LinedList"/>
    <dgm:cxn modelId="{38EAD15D-E91A-FC4C-8DD4-ACE37282B742}" type="presParOf" srcId="{F92C2FFC-798C-6C44-A5BF-A101B0CC4535}" destId="{BB0624FE-DB2E-4848-819B-F3C75F17FC32}" srcOrd="0" destOrd="0" presId="urn:microsoft.com/office/officeart/2008/layout/LinedList"/>
    <dgm:cxn modelId="{402486E3-57BB-7D43-A8A2-C364707CA521}" type="presParOf" srcId="{F92C2FFC-798C-6C44-A5BF-A101B0CC4535}" destId="{89298C81-12D8-4B48-9B86-50B9E5319E0D}" srcOrd="1" destOrd="0" presId="urn:microsoft.com/office/officeart/2008/layout/LinedList"/>
    <dgm:cxn modelId="{60CCD7DB-2F04-5D42-A3AF-A20278C3E678}" type="presParOf" srcId="{9712CD81-D5B4-2440-9EC1-8632A2BB6CCF}" destId="{7602878F-E5DB-A342-A465-0529EDB189FC}" srcOrd="6" destOrd="0" presId="urn:microsoft.com/office/officeart/2008/layout/LinedList"/>
    <dgm:cxn modelId="{1DE62D9A-3F84-BA48-AF0E-E1700865D345}" type="presParOf" srcId="{9712CD81-D5B4-2440-9EC1-8632A2BB6CCF}" destId="{1A4136CD-08DB-F94A-A6D0-EC0A62EC11AD}" srcOrd="7" destOrd="0" presId="urn:microsoft.com/office/officeart/2008/layout/LinedList"/>
    <dgm:cxn modelId="{7F9D94C0-E04B-0A4D-96EE-FB1DA685C41C}" type="presParOf" srcId="{1A4136CD-08DB-F94A-A6D0-EC0A62EC11AD}" destId="{B4CD5451-EE81-9545-9922-F4AFAAE54858}" srcOrd="0" destOrd="0" presId="urn:microsoft.com/office/officeart/2008/layout/LinedList"/>
    <dgm:cxn modelId="{1919944D-5805-5541-A32E-82BE744B532E}" type="presParOf" srcId="{1A4136CD-08DB-F94A-A6D0-EC0A62EC11AD}" destId="{80436ACA-2535-D849-8E7C-2BAD58BEF86C}" srcOrd="1" destOrd="0" presId="urn:microsoft.com/office/officeart/2008/layout/LinedList"/>
    <dgm:cxn modelId="{F911672C-3AEE-8C41-B378-815845464D43}" type="presParOf" srcId="{9712CD81-D5B4-2440-9EC1-8632A2BB6CCF}" destId="{6105C649-2B0E-B248-9634-941DDEEAEDA5}" srcOrd="8" destOrd="0" presId="urn:microsoft.com/office/officeart/2008/layout/LinedList"/>
    <dgm:cxn modelId="{E70B3CF9-0C7F-DA41-847F-2F9658617D55}" type="presParOf" srcId="{9712CD81-D5B4-2440-9EC1-8632A2BB6CCF}" destId="{A39501D2-2876-4B4F-A101-7563184EBD4A}" srcOrd="9" destOrd="0" presId="urn:microsoft.com/office/officeart/2008/layout/LinedList"/>
    <dgm:cxn modelId="{3FCD72E8-2CC1-C549-90E8-2FEE818E6298}" type="presParOf" srcId="{A39501D2-2876-4B4F-A101-7563184EBD4A}" destId="{0848FA78-A17B-3140-8F23-B940AEC530B7}" srcOrd="0" destOrd="0" presId="urn:microsoft.com/office/officeart/2008/layout/LinedList"/>
    <dgm:cxn modelId="{90B14944-FD58-724E-BA27-AD92C935DF77}" type="presParOf" srcId="{A39501D2-2876-4B4F-A101-7563184EBD4A}" destId="{C330158C-294B-4247-A985-D2DE9A53EBAB}" srcOrd="1" destOrd="0" presId="urn:microsoft.com/office/officeart/2008/layout/LinedList"/>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6A4E3-FBED-FF46-A8F6-6E1BD696DF5C}">
      <dsp:nvSpPr>
        <dsp:cNvPr id="0" name=""/>
        <dsp:cNvSpPr/>
      </dsp:nvSpPr>
      <dsp:spPr>
        <a:xfrm>
          <a:off x="0" y="497"/>
          <a:ext cx="590915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10F96A-4727-F440-9C11-8AAD7A7C5F21}">
      <dsp:nvSpPr>
        <dsp:cNvPr id="0" name=""/>
        <dsp:cNvSpPr/>
      </dsp:nvSpPr>
      <dsp:spPr>
        <a:xfrm>
          <a:off x="0" y="497"/>
          <a:ext cx="5909157" cy="815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a:solidFill>
                <a:srgbClr val="1A2A68"/>
              </a:solidFill>
            </a:rPr>
            <a:t>Reassurance is a natural response, and in some situations, it may reduce distress in the short-term.</a:t>
          </a:r>
          <a:endParaRPr lang="en-US" sz="1800" kern="1200" dirty="0">
            <a:solidFill>
              <a:srgbClr val="1A2A68"/>
            </a:solidFill>
          </a:endParaRPr>
        </a:p>
      </dsp:txBody>
      <dsp:txXfrm>
        <a:off x="0" y="497"/>
        <a:ext cx="5909157" cy="815024"/>
      </dsp:txXfrm>
    </dsp:sp>
    <dsp:sp modelId="{1B5636BD-4B1F-AD4D-BC9D-7B270D9A730B}">
      <dsp:nvSpPr>
        <dsp:cNvPr id="0" name=""/>
        <dsp:cNvSpPr/>
      </dsp:nvSpPr>
      <dsp:spPr>
        <a:xfrm>
          <a:off x="0" y="815521"/>
          <a:ext cx="590915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C00023-2B4B-FD46-93B2-7047C745A47D}">
      <dsp:nvSpPr>
        <dsp:cNvPr id="0" name=""/>
        <dsp:cNvSpPr/>
      </dsp:nvSpPr>
      <dsp:spPr>
        <a:xfrm>
          <a:off x="0" y="815521"/>
          <a:ext cx="5909157" cy="815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GB" sz="1800" kern="1200" dirty="0">
              <a:solidFill>
                <a:srgbClr val="1A2A68"/>
              </a:solidFill>
            </a:rPr>
            <a:t>Anxious children often seek out reassurance however, it often does not help </a:t>
          </a:r>
          <a:r>
            <a:rPr lang="en-GB" sz="1800" kern="1200" dirty="0">
              <a:solidFill>
                <a:srgbClr val="1A2A68"/>
              </a:solidFill>
              <a:latin typeface="Century Gothic" panose="020F0302020204030204"/>
            </a:rPr>
            <a:t>them</a:t>
          </a:r>
          <a:r>
            <a:rPr lang="en-GB" sz="1800" kern="1200" dirty="0">
              <a:solidFill>
                <a:srgbClr val="1A2A68"/>
              </a:solidFill>
            </a:rPr>
            <a:t> to feel less anxious in the long run.</a:t>
          </a:r>
          <a:endParaRPr lang="en-US" sz="1800" kern="1200" dirty="0">
            <a:solidFill>
              <a:srgbClr val="1A2A68"/>
            </a:solidFill>
          </a:endParaRPr>
        </a:p>
      </dsp:txBody>
      <dsp:txXfrm>
        <a:off x="0" y="815521"/>
        <a:ext cx="5909157" cy="815024"/>
      </dsp:txXfrm>
    </dsp:sp>
    <dsp:sp modelId="{7F9F7856-F21C-F645-B2A1-2D644E23C873}">
      <dsp:nvSpPr>
        <dsp:cNvPr id="0" name=""/>
        <dsp:cNvSpPr/>
      </dsp:nvSpPr>
      <dsp:spPr>
        <a:xfrm>
          <a:off x="0" y="1630545"/>
          <a:ext cx="590915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0624FE-DB2E-4848-819B-F3C75F17FC32}">
      <dsp:nvSpPr>
        <dsp:cNvPr id="0" name=""/>
        <dsp:cNvSpPr/>
      </dsp:nvSpPr>
      <dsp:spPr>
        <a:xfrm>
          <a:off x="0" y="1630545"/>
          <a:ext cx="5909157" cy="815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a:solidFill>
                <a:srgbClr val="1A2A68"/>
              </a:solidFill>
            </a:rPr>
            <a:t>Reassurance can be addictive: the more a child gets reassurance, the more they will want it/think they need it.</a:t>
          </a:r>
          <a:endParaRPr lang="en-US" sz="1800" kern="1200" dirty="0">
            <a:solidFill>
              <a:srgbClr val="1A2A68"/>
            </a:solidFill>
          </a:endParaRPr>
        </a:p>
      </dsp:txBody>
      <dsp:txXfrm>
        <a:off x="0" y="1630545"/>
        <a:ext cx="5909157" cy="815024"/>
      </dsp:txXfrm>
    </dsp:sp>
    <dsp:sp modelId="{7602878F-E5DB-A342-A465-0529EDB189FC}">
      <dsp:nvSpPr>
        <dsp:cNvPr id="0" name=""/>
        <dsp:cNvSpPr/>
      </dsp:nvSpPr>
      <dsp:spPr>
        <a:xfrm>
          <a:off x="0" y="2445570"/>
          <a:ext cx="590915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CD5451-EE81-9545-9922-F4AFAAE54858}">
      <dsp:nvSpPr>
        <dsp:cNvPr id="0" name=""/>
        <dsp:cNvSpPr/>
      </dsp:nvSpPr>
      <dsp:spPr>
        <a:xfrm>
          <a:off x="0" y="2445570"/>
          <a:ext cx="5909157" cy="815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a:solidFill>
                <a:srgbClr val="1A2A68"/>
              </a:solidFill>
            </a:rPr>
            <a:t>Cutting out reassurance (by responding differently) can be attempted gradually and in a way that feels comfortable.</a:t>
          </a:r>
          <a:endParaRPr lang="en-US" sz="1800" kern="1200" dirty="0">
            <a:solidFill>
              <a:srgbClr val="1A2A68"/>
            </a:solidFill>
          </a:endParaRPr>
        </a:p>
      </dsp:txBody>
      <dsp:txXfrm>
        <a:off x="0" y="2445570"/>
        <a:ext cx="5909157" cy="815024"/>
      </dsp:txXfrm>
    </dsp:sp>
    <dsp:sp modelId="{6105C649-2B0E-B248-9634-941DDEEAEDA5}">
      <dsp:nvSpPr>
        <dsp:cNvPr id="0" name=""/>
        <dsp:cNvSpPr/>
      </dsp:nvSpPr>
      <dsp:spPr>
        <a:xfrm>
          <a:off x="0" y="3260594"/>
          <a:ext cx="590915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48FA78-A17B-3140-8F23-B940AEC530B7}">
      <dsp:nvSpPr>
        <dsp:cNvPr id="0" name=""/>
        <dsp:cNvSpPr/>
      </dsp:nvSpPr>
      <dsp:spPr>
        <a:xfrm>
          <a:off x="0" y="3260594"/>
          <a:ext cx="5909157" cy="815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a:solidFill>
                <a:srgbClr val="1A2A68"/>
              </a:solidFill>
            </a:rPr>
            <a:t>We will be discussing different ways of responding to children when they are seeking reassurance later on today.</a:t>
          </a:r>
          <a:endParaRPr lang="en-US" sz="1800" kern="1200" dirty="0">
            <a:solidFill>
              <a:srgbClr val="1A2A68"/>
            </a:solidFill>
          </a:endParaRPr>
        </a:p>
      </dsp:txBody>
      <dsp:txXfrm>
        <a:off x="0" y="3260594"/>
        <a:ext cx="5909157" cy="81502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C0AF68-FADA-4A56-8092-DA98B7EF31AF}" type="datetimeFigureOut">
              <a:rPr lang="en-GB" smtClean="0"/>
              <a:t>20/05/2024</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1E7EB8-57C4-4D22-B7AA-32552910F1A5}" type="slidenum">
              <a:rPr lang="en-GB" smtClean="0"/>
              <a:t>‹#›</a:t>
            </a:fld>
            <a:endParaRPr lang="en-GB"/>
          </a:p>
        </p:txBody>
      </p:sp>
    </p:spTree>
    <p:extLst>
      <p:ext uri="{BB962C8B-B14F-4D97-AF65-F5344CB8AC3E}">
        <p14:creationId xmlns:p14="http://schemas.microsoft.com/office/powerpoint/2010/main" val="421912911"/>
      </p:ext>
    </p:extLst>
  </p:cSld>
  <p:clrMap bg1="lt1" tx1="dk1" bg2="lt2" tx2="dk2" accent1="accent1" accent2="accent2" accent3="accent3" accent4="accent4" accent5="accent5" accent6="accent6" hlink="hlink" folHlink="folHlink"/>
  <p:notesStyle>
    <a:lvl1pPr marL="0" algn="l" defTabSz="536387" rtl="0" eaLnBrk="1" latinLnBrk="0" hangingPunct="1">
      <a:defRPr sz="704" kern="1200">
        <a:solidFill>
          <a:schemeClr val="tx1"/>
        </a:solidFill>
        <a:latin typeface="+mn-lt"/>
        <a:ea typeface="+mn-ea"/>
        <a:cs typeface="+mn-cs"/>
      </a:defRPr>
    </a:lvl1pPr>
    <a:lvl2pPr marL="268194" algn="l" defTabSz="536387" rtl="0" eaLnBrk="1" latinLnBrk="0" hangingPunct="1">
      <a:defRPr sz="704" kern="1200">
        <a:solidFill>
          <a:schemeClr val="tx1"/>
        </a:solidFill>
        <a:latin typeface="+mn-lt"/>
        <a:ea typeface="+mn-ea"/>
        <a:cs typeface="+mn-cs"/>
      </a:defRPr>
    </a:lvl2pPr>
    <a:lvl3pPr marL="536387" algn="l" defTabSz="536387" rtl="0" eaLnBrk="1" latinLnBrk="0" hangingPunct="1">
      <a:defRPr sz="704" kern="1200">
        <a:solidFill>
          <a:schemeClr val="tx1"/>
        </a:solidFill>
        <a:latin typeface="+mn-lt"/>
        <a:ea typeface="+mn-ea"/>
        <a:cs typeface="+mn-cs"/>
      </a:defRPr>
    </a:lvl3pPr>
    <a:lvl4pPr marL="804581" algn="l" defTabSz="536387" rtl="0" eaLnBrk="1" latinLnBrk="0" hangingPunct="1">
      <a:defRPr sz="704" kern="1200">
        <a:solidFill>
          <a:schemeClr val="tx1"/>
        </a:solidFill>
        <a:latin typeface="+mn-lt"/>
        <a:ea typeface="+mn-ea"/>
        <a:cs typeface="+mn-cs"/>
      </a:defRPr>
    </a:lvl4pPr>
    <a:lvl5pPr marL="1072774" algn="l" defTabSz="536387" rtl="0" eaLnBrk="1" latinLnBrk="0" hangingPunct="1">
      <a:defRPr sz="704" kern="1200">
        <a:solidFill>
          <a:schemeClr val="tx1"/>
        </a:solidFill>
        <a:latin typeface="+mn-lt"/>
        <a:ea typeface="+mn-ea"/>
        <a:cs typeface="+mn-cs"/>
      </a:defRPr>
    </a:lvl5pPr>
    <a:lvl6pPr marL="1340968" algn="l" defTabSz="536387" rtl="0" eaLnBrk="1" latinLnBrk="0" hangingPunct="1">
      <a:defRPr sz="704" kern="1200">
        <a:solidFill>
          <a:schemeClr val="tx1"/>
        </a:solidFill>
        <a:latin typeface="+mn-lt"/>
        <a:ea typeface="+mn-ea"/>
        <a:cs typeface="+mn-cs"/>
      </a:defRPr>
    </a:lvl6pPr>
    <a:lvl7pPr marL="1609161" algn="l" defTabSz="536387" rtl="0" eaLnBrk="1" latinLnBrk="0" hangingPunct="1">
      <a:defRPr sz="704" kern="1200">
        <a:solidFill>
          <a:schemeClr val="tx1"/>
        </a:solidFill>
        <a:latin typeface="+mn-lt"/>
        <a:ea typeface="+mn-ea"/>
        <a:cs typeface="+mn-cs"/>
      </a:defRPr>
    </a:lvl7pPr>
    <a:lvl8pPr marL="1877355" algn="l" defTabSz="536387" rtl="0" eaLnBrk="1" latinLnBrk="0" hangingPunct="1">
      <a:defRPr sz="704" kern="1200">
        <a:solidFill>
          <a:schemeClr val="tx1"/>
        </a:solidFill>
        <a:latin typeface="+mn-lt"/>
        <a:ea typeface="+mn-ea"/>
        <a:cs typeface="+mn-cs"/>
      </a:defRPr>
    </a:lvl8pPr>
    <a:lvl9pPr marL="2145548" algn="l" defTabSz="536387" rtl="0" eaLnBrk="1" latinLnBrk="0" hangingPunct="1">
      <a:defRPr sz="70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the end of the presentation there will be the QR codes to take them to their local MHST webpage – from there you can see if your child attends one of the schools we work in. If they do, speak to their school who can look at referring into our service. </a:t>
            </a:r>
          </a:p>
          <a:p>
            <a:endParaRPr lang="en-GB" dirty="0"/>
          </a:p>
        </p:txBody>
      </p:sp>
      <p:sp>
        <p:nvSpPr>
          <p:cNvPr id="4" name="Slide Number Placeholder 3"/>
          <p:cNvSpPr>
            <a:spLocks noGrp="1"/>
          </p:cNvSpPr>
          <p:nvPr>
            <p:ph type="sldNum" sz="quarter" idx="5"/>
          </p:nvPr>
        </p:nvSpPr>
        <p:spPr/>
        <p:txBody>
          <a:bodyPr/>
          <a:lstStyle/>
          <a:p>
            <a:fld id="{941E7EB8-57C4-4D22-B7AA-32552910F1A5}" type="slidenum">
              <a:rPr lang="en-GB" smtClean="0"/>
              <a:t>2</a:t>
            </a:fld>
            <a:endParaRPr lang="en-GB"/>
          </a:p>
        </p:txBody>
      </p:sp>
    </p:spTree>
    <p:extLst>
      <p:ext uri="{BB962C8B-B14F-4D97-AF65-F5344CB8AC3E}">
        <p14:creationId xmlns:p14="http://schemas.microsoft.com/office/powerpoint/2010/main" val="224172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0179B-618C-F798-AD56-5EBF510AE8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CC1880-0E81-6CB1-6758-80E82E93F798}"/>
              </a:ext>
            </a:extLst>
          </p:cNvPr>
          <p:cNvSpPr>
            <a:spLocks noGrp="1" noRot="1" noChangeAspect="1"/>
          </p:cNvSpPr>
          <p:nvPr>
            <p:ph type="sldImg"/>
          </p:nvPr>
        </p:nvSpPr>
        <p:spPr>
          <a:xfrm>
            <a:off x="1200150" y="1143000"/>
            <a:ext cx="4457700" cy="3086100"/>
          </a:xfrm>
        </p:spPr>
      </p:sp>
      <p:sp>
        <p:nvSpPr>
          <p:cNvPr id="3" name="Notes Placeholder 2">
            <a:extLst>
              <a:ext uri="{FF2B5EF4-FFF2-40B4-BE49-F238E27FC236}">
                <a16:creationId xmlns:a16="http://schemas.microsoft.com/office/drawing/2014/main" id="{CE337C18-FE07-57CC-0DB2-94F088C58491}"/>
              </a:ext>
            </a:extLst>
          </p:cNvPr>
          <p:cNvSpPr>
            <a:spLocks noGrp="1"/>
          </p:cNvSpPr>
          <p:nvPr>
            <p:ph type="body" idx="1"/>
          </p:nvPr>
        </p:nvSpPr>
        <p:spPr/>
        <p:txBody>
          <a:bodyPr/>
          <a:lstStyle/>
          <a:p>
            <a:r>
              <a:rPr lang="en-GB" dirty="0"/>
              <a:t>It’s important to be aware of your child’s anxiety cycle and what people around your child including yourselves, siblings, other family members, teachers etc do in response to this.</a:t>
            </a:r>
          </a:p>
          <a:p>
            <a:endParaRPr lang="en-GB" dirty="0"/>
          </a:p>
          <a:p>
            <a:r>
              <a:rPr lang="en-GB" dirty="0"/>
              <a:t>We’ve recorded a demonstration between a practitioner and a parent to show how you can consider this for yourselves, a worksheet will be sent with this video for you to complete. </a:t>
            </a:r>
          </a:p>
        </p:txBody>
      </p:sp>
      <p:sp>
        <p:nvSpPr>
          <p:cNvPr id="4" name="Slide Number Placeholder 3">
            <a:extLst>
              <a:ext uri="{FF2B5EF4-FFF2-40B4-BE49-F238E27FC236}">
                <a16:creationId xmlns:a16="http://schemas.microsoft.com/office/drawing/2014/main" id="{74ADF050-413B-2639-96AD-AAE587762E8A}"/>
              </a:ext>
            </a:extLst>
          </p:cNvPr>
          <p:cNvSpPr>
            <a:spLocks noGrp="1"/>
          </p:cNvSpPr>
          <p:nvPr>
            <p:ph type="sldNum" sz="quarter" idx="5"/>
          </p:nvPr>
        </p:nvSpPr>
        <p:spPr/>
        <p:txBody>
          <a:bodyPr/>
          <a:lstStyle/>
          <a:p>
            <a:fld id="{941E7EB8-57C4-4D22-B7AA-32552910F1A5}" type="slidenum">
              <a:rPr lang="en-GB" smtClean="0"/>
              <a:t>13</a:t>
            </a:fld>
            <a:endParaRPr lang="en-GB"/>
          </a:p>
        </p:txBody>
      </p:sp>
    </p:spTree>
    <p:extLst>
      <p:ext uri="{BB962C8B-B14F-4D97-AF65-F5344CB8AC3E}">
        <p14:creationId xmlns:p14="http://schemas.microsoft.com/office/powerpoint/2010/main" val="560425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32F3C-2BE8-5EBE-17A3-134102A4C1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D376F1-F9EF-D8FB-945C-C894FAB7F30A}"/>
              </a:ext>
            </a:extLst>
          </p:cNvPr>
          <p:cNvSpPr>
            <a:spLocks noGrp="1" noRot="1" noChangeAspect="1"/>
          </p:cNvSpPr>
          <p:nvPr>
            <p:ph type="sldImg"/>
          </p:nvPr>
        </p:nvSpPr>
        <p:spPr>
          <a:xfrm>
            <a:off x="1200150" y="1143000"/>
            <a:ext cx="4457700" cy="3086100"/>
          </a:xfrm>
        </p:spPr>
      </p:sp>
      <p:sp>
        <p:nvSpPr>
          <p:cNvPr id="3" name="Notes Placeholder 2">
            <a:extLst>
              <a:ext uri="{FF2B5EF4-FFF2-40B4-BE49-F238E27FC236}">
                <a16:creationId xmlns:a16="http://schemas.microsoft.com/office/drawing/2014/main" id="{805493E7-9E94-159F-C8B5-A3EB5B9F696E}"/>
              </a:ext>
            </a:extLst>
          </p:cNvPr>
          <p:cNvSpPr>
            <a:spLocks noGrp="1"/>
          </p:cNvSpPr>
          <p:nvPr>
            <p:ph type="body" idx="1"/>
          </p:nvPr>
        </p:nvSpPr>
        <p:spPr/>
        <p:txBody>
          <a:bodyPr/>
          <a:lstStyle/>
          <a:p>
            <a:r>
              <a:rPr lang="en-GB" dirty="0"/>
              <a:t>It’s important to be aware of your child’s anxiety cycle and what people around your child including yourselves, siblings, other family members, teachers etc do in response to this.</a:t>
            </a:r>
          </a:p>
          <a:p>
            <a:endParaRPr lang="en-GB" dirty="0"/>
          </a:p>
          <a:p>
            <a:r>
              <a:rPr lang="en-GB" dirty="0"/>
              <a:t>We’ve recorded a demonstration between a practitioner and a parent to show how you can consider this for yourselves, a worksheet will be sent with this video for you to complete. </a:t>
            </a:r>
          </a:p>
        </p:txBody>
      </p:sp>
      <p:sp>
        <p:nvSpPr>
          <p:cNvPr id="4" name="Slide Number Placeholder 3">
            <a:extLst>
              <a:ext uri="{FF2B5EF4-FFF2-40B4-BE49-F238E27FC236}">
                <a16:creationId xmlns:a16="http://schemas.microsoft.com/office/drawing/2014/main" id="{5B598172-72A0-4E49-9288-531EF9E92137}"/>
              </a:ext>
            </a:extLst>
          </p:cNvPr>
          <p:cNvSpPr>
            <a:spLocks noGrp="1"/>
          </p:cNvSpPr>
          <p:nvPr>
            <p:ph type="sldNum" sz="quarter" idx="5"/>
          </p:nvPr>
        </p:nvSpPr>
        <p:spPr/>
        <p:txBody>
          <a:bodyPr/>
          <a:lstStyle/>
          <a:p>
            <a:fld id="{941E7EB8-57C4-4D22-B7AA-32552910F1A5}" type="slidenum">
              <a:rPr lang="en-GB" smtClean="0"/>
              <a:t>14</a:t>
            </a:fld>
            <a:endParaRPr lang="en-GB"/>
          </a:p>
        </p:txBody>
      </p:sp>
    </p:spTree>
    <p:extLst>
      <p:ext uri="{BB962C8B-B14F-4D97-AF65-F5344CB8AC3E}">
        <p14:creationId xmlns:p14="http://schemas.microsoft.com/office/powerpoint/2010/main" val="429128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r>
              <a:rPr lang="en-GB" dirty="0"/>
              <a:t>Linking back to the cycle, the first thing is to be aware of our reassurance</a:t>
            </a:r>
          </a:p>
        </p:txBody>
      </p:sp>
      <p:sp>
        <p:nvSpPr>
          <p:cNvPr id="4" name="Slide Number Placeholder 3"/>
          <p:cNvSpPr>
            <a:spLocks noGrp="1"/>
          </p:cNvSpPr>
          <p:nvPr>
            <p:ph type="sldNum" sz="quarter" idx="5"/>
          </p:nvPr>
        </p:nvSpPr>
        <p:spPr/>
        <p:txBody>
          <a:bodyPr/>
          <a:lstStyle/>
          <a:p>
            <a:fld id="{941E7EB8-57C4-4D22-B7AA-32552910F1A5}" type="slidenum">
              <a:rPr lang="en-GB" smtClean="0"/>
              <a:t>15</a:t>
            </a:fld>
            <a:endParaRPr lang="en-GB"/>
          </a:p>
        </p:txBody>
      </p:sp>
    </p:spTree>
    <p:extLst>
      <p:ext uri="{BB962C8B-B14F-4D97-AF65-F5344CB8AC3E}">
        <p14:creationId xmlns:p14="http://schemas.microsoft.com/office/powerpoint/2010/main" val="2318051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a:lnSpc>
                <a:spcPct val="200000"/>
              </a:lnSpc>
            </a:pPr>
            <a:r>
              <a:rPr lang="en-GB" sz="1200" b="0" i="0" dirty="0">
                <a:solidFill>
                  <a:schemeClr val="tx2"/>
                </a:solidFill>
                <a:effectLst/>
                <a:latin typeface="Proxima Nova" panose="020B0604020202020204" charset="0"/>
              </a:rPr>
              <a:t>Talking to </a:t>
            </a:r>
            <a:r>
              <a:rPr lang="en-GB" sz="1200" dirty="0">
                <a:solidFill>
                  <a:schemeClr val="tx2"/>
                </a:solidFill>
                <a:latin typeface="Proxima Nova" panose="020B0604020202020204" charset="0"/>
              </a:rPr>
              <a:t>a </a:t>
            </a:r>
            <a:r>
              <a:rPr lang="en-GB" sz="1200" b="0" i="0" dirty="0">
                <a:solidFill>
                  <a:schemeClr val="tx2"/>
                </a:solidFill>
                <a:effectLst/>
                <a:latin typeface="Proxima Nova" panose="020B0604020202020204" charset="0"/>
              </a:rPr>
              <a:t>child about how they’re feeling can be hard. </a:t>
            </a:r>
          </a:p>
          <a:p>
            <a:pPr algn="l">
              <a:lnSpc>
                <a:spcPct val="200000"/>
              </a:lnSpc>
            </a:pPr>
            <a:r>
              <a:rPr lang="en-GB" sz="1200" b="0" i="0" dirty="0">
                <a:solidFill>
                  <a:schemeClr val="tx2"/>
                </a:solidFill>
                <a:effectLst/>
                <a:latin typeface="Proxima Nova" panose="020B0604020202020204" charset="0"/>
              </a:rPr>
              <a:t>Try doing an activity together to create a relaxed space. </a:t>
            </a:r>
          </a:p>
          <a:p>
            <a:pPr algn="l">
              <a:lnSpc>
                <a:spcPct val="200000"/>
              </a:lnSpc>
            </a:pPr>
            <a:r>
              <a:rPr lang="en-GB" sz="1200" b="0" i="0" dirty="0">
                <a:solidFill>
                  <a:schemeClr val="tx2"/>
                </a:solidFill>
                <a:effectLst/>
                <a:latin typeface="Proxima Nova" panose="020B0604020202020204" charset="0"/>
              </a:rPr>
              <a:t>U</a:t>
            </a:r>
            <a:r>
              <a:rPr lang="en-GB" sz="1200" dirty="0">
                <a:solidFill>
                  <a:schemeClr val="tx2"/>
                </a:solidFill>
                <a:latin typeface="Proxima Nova" panose="020B0604020202020204" charset="0"/>
              </a:rPr>
              <a:t>se creative ways of discussing feelings if they would not like to use language.</a:t>
            </a:r>
            <a:endParaRPr lang="en-GB" sz="1200" b="0" i="0" dirty="0">
              <a:solidFill>
                <a:schemeClr val="tx2"/>
              </a:solidFill>
              <a:effectLst/>
              <a:latin typeface="Proxima Nova" panose="020B0604020202020204" charset="0"/>
            </a:endParaRPr>
          </a:p>
          <a:p>
            <a:pPr algn="l">
              <a:lnSpc>
                <a:spcPct val="200000"/>
              </a:lnSpc>
            </a:pPr>
            <a:r>
              <a:rPr lang="en-GB" sz="1200" dirty="0">
                <a:solidFill>
                  <a:schemeClr val="tx2"/>
                </a:solidFill>
                <a:latin typeface="Proxima Nova" panose="020B0604020202020204" charset="0"/>
              </a:rPr>
              <a:t>If they don’t want to talk right now, that’s okay!</a:t>
            </a:r>
          </a:p>
          <a:p>
            <a:pPr>
              <a:lnSpc>
                <a:spcPts val="3379"/>
              </a:lnSpc>
            </a:pPr>
            <a:endParaRPr lang="en-US" sz="1100" dirty="0">
              <a:solidFill>
                <a:schemeClr val="tx2"/>
              </a:solidFill>
              <a:latin typeface="Proxima Nova" panose="020B0604020202020204" charset="0"/>
            </a:endParaRPr>
          </a:p>
          <a:p>
            <a:endParaRPr lang="en-GB" dirty="0"/>
          </a:p>
        </p:txBody>
      </p:sp>
      <p:sp>
        <p:nvSpPr>
          <p:cNvPr id="4" name="Slide Number Placeholder 3"/>
          <p:cNvSpPr>
            <a:spLocks noGrp="1"/>
          </p:cNvSpPr>
          <p:nvPr>
            <p:ph type="sldNum" sz="quarter" idx="5"/>
          </p:nvPr>
        </p:nvSpPr>
        <p:spPr/>
        <p:txBody>
          <a:bodyPr/>
          <a:lstStyle/>
          <a:p>
            <a:fld id="{941E7EB8-57C4-4D22-B7AA-32552910F1A5}" type="slidenum">
              <a:rPr lang="en-GB" smtClean="0"/>
              <a:t>16</a:t>
            </a:fld>
            <a:endParaRPr lang="en-GB"/>
          </a:p>
        </p:txBody>
      </p:sp>
    </p:spTree>
    <p:extLst>
      <p:ext uri="{BB962C8B-B14F-4D97-AF65-F5344CB8AC3E}">
        <p14:creationId xmlns:p14="http://schemas.microsoft.com/office/powerpoint/2010/main" val="6146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FC24B4C9-EAC1-406E-8CD0-9E8C9F78C9AF}" type="slidenum">
              <a:rPr lang="en-GB" smtClean="0"/>
              <a:t>18</a:t>
            </a:fld>
            <a:endParaRPr lang="en-GB"/>
          </a:p>
        </p:txBody>
      </p:sp>
    </p:spTree>
    <p:extLst>
      <p:ext uri="{BB962C8B-B14F-4D97-AF65-F5344CB8AC3E}">
        <p14:creationId xmlns:p14="http://schemas.microsoft.com/office/powerpoint/2010/main" val="2790334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FC24B4C9-EAC1-406E-8CD0-9E8C9F78C9AF}" type="slidenum">
              <a:rPr lang="en-GB" smtClean="0"/>
              <a:t>19</a:t>
            </a:fld>
            <a:endParaRPr lang="en-GB"/>
          </a:p>
        </p:txBody>
      </p:sp>
    </p:spTree>
    <p:extLst>
      <p:ext uri="{BB962C8B-B14F-4D97-AF65-F5344CB8AC3E}">
        <p14:creationId xmlns:p14="http://schemas.microsoft.com/office/powerpoint/2010/main" val="3052256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FC24B4C9-EAC1-406E-8CD0-9E8C9F78C9AF}" type="slidenum">
              <a:rPr lang="en-GB" smtClean="0"/>
              <a:t>20</a:t>
            </a:fld>
            <a:endParaRPr lang="en-GB"/>
          </a:p>
        </p:txBody>
      </p:sp>
    </p:spTree>
    <p:extLst>
      <p:ext uri="{BB962C8B-B14F-4D97-AF65-F5344CB8AC3E}">
        <p14:creationId xmlns:p14="http://schemas.microsoft.com/office/powerpoint/2010/main" val="2803458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FC24B4C9-EAC1-406E-8CD0-9E8C9F78C9AF}" type="slidenum">
              <a:rPr lang="en-GB" smtClean="0"/>
              <a:t>21</a:t>
            </a:fld>
            <a:endParaRPr lang="en-GB"/>
          </a:p>
        </p:txBody>
      </p:sp>
    </p:spTree>
    <p:extLst>
      <p:ext uri="{BB962C8B-B14F-4D97-AF65-F5344CB8AC3E}">
        <p14:creationId xmlns:p14="http://schemas.microsoft.com/office/powerpoint/2010/main" val="1121025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FC24B4C9-EAC1-406E-8CD0-9E8C9F78C9AF}" type="slidenum">
              <a:rPr lang="en-GB" smtClean="0"/>
              <a:t>22</a:t>
            </a:fld>
            <a:endParaRPr lang="en-GB"/>
          </a:p>
        </p:txBody>
      </p:sp>
    </p:spTree>
    <p:extLst>
      <p:ext uri="{BB962C8B-B14F-4D97-AF65-F5344CB8AC3E}">
        <p14:creationId xmlns:p14="http://schemas.microsoft.com/office/powerpoint/2010/main" val="3269970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FC24B4C9-EAC1-406E-8CD0-9E8C9F78C9AF}"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2770544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r>
              <a:rPr lang="en-GB" dirty="0"/>
              <a:t>At the end of the presentation there will be the QR codes to take them to their local MHST webpage – from there you can see if your child attends one of the schools we work in. If they do, speak to their school who can look at referring into our service. </a:t>
            </a:r>
          </a:p>
        </p:txBody>
      </p:sp>
      <p:sp>
        <p:nvSpPr>
          <p:cNvPr id="4" name="Slide Number Placeholder 3"/>
          <p:cNvSpPr>
            <a:spLocks noGrp="1"/>
          </p:cNvSpPr>
          <p:nvPr>
            <p:ph type="sldNum" sz="quarter" idx="5"/>
          </p:nvPr>
        </p:nvSpPr>
        <p:spPr/>
        <p:txBody>
          <a:bodyPr/>
          <a:lstStyle/>
          <a:p>
            <a:fld id="{941E7EB8-57C4-4D22-B7AA-32552910F1A5}" type="slidenum">
              <a:rPr lang="en-GB" smtClean="0"/>
              <a:t>3</a:t>
            </a:fld>
            <a:endParaRPr lang="en-GB"/>
          </a:p>
        </p:txBody>
      </p:sp>
    </p:spTree>
    <p:extLst>
      <p:ext uri="{BB962C8B-B14F-4D97-AF65-F5344CB8AC3E}">
        <p14:creationId xmlns:p14="http://schemas.microsoft.com/office/powerpoint/2010/main" val="3165498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r>
              <a:rPr lang="en-GB" dirty="0"/>
              <a:t>Add in IAPT numbers</a:t>
            </a:r>
          </a:p>
        </p:txBody>
      </p:sp>
      <p:sp>
        <p:nvSpPr>
          <p:cNvPr id="4" name="Slide Number Placeholder 3"/>
          <p:cNvSpPr>
            <a:spLocks noGrp="1"/>
          </p:cNvSpPr>
          <p:nvPr>
            <p:ph type="sldNum" sz="quarter" idx="5"/>
          </p:nvPr>
        </p:nvSpPr>
        <p:spPr/>
        <p:txBody>
          <a:bodyPr/>
          <a:lstStyle/>
          <a:p>
            <a:fld id="{941E7EB8-57C4-4D22-B7AA-32552910F1A5}" type="slidenum">
              <a:rPr lang="en-GB" smtClean="0"/>
              <a:t>29</a:t>
            </a:fld>
            <a:endParaRPr lang="en-GB"/>
          </a:p>
        </p:txBody>
      </p:sp>
    </p:spTree>
    <p:extLst>
      <p:ext uri="{BB962C8B-B14F-4D97-AF65-F5344CB8AC3E}">
        <p14:creationId xmlns:p14="http://schemas.microsoft.com/office/powerpoint/2010/main" val="4238993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41E7EB8-57C4-4D22-B7AA-32552910F1A5}" type="slidenum">
              <a:rPr lang="en-GB" smtClean="0"/>
              <a:t>4</a:t>
            </a:fld>
            <a:endParaRPr lang="en-GB"/>
          </a:p>
        </p:txBody>
      </p:sp>
    </p:spTree>
    <p:extLst>
      <p:ext uri="{BB962C8B-B14F-4D97-AF65-F5344CB8AC3E}">
        <p14:creationId xmlns:p14="http://schemas.microsoft.com/office/powerpoint/2010/main" val="2656223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r>
              <a:rPr lang="en-GB" dirty="0"/>
              <a:t>Play video</a:t>
            </a:r>
          </a:p>
        </p:txBody>
      </p:sp>
      <p:sp>
        <p:nvSpPr>
          <p:cNvPr id="4" name="Slide Number Placeholder 3"/>
          <p:cNvSpPr>
            <a:spLocks noGrp="1"/>
          </p:cNvSpPr>
          <p:nvPr>
            <p:ph type="sldNum" sz="quarter" idx="5"/>
          </p:nvPr>
        </p:nvSpPr>
        <p:spPr/>
        <p:txBody>
          <a:bodyPr/>
          <a:lstStyle/>
          <a:p>
            <a:fld id="{941E7EB8-57C4-4D22-B7AA-32552910F1A5}" type="slidenum">
              <a:rPr lang="en-GB" smtClean="0"/>
              <a:t>6</a:t>
            </a:fld>
            <a:endParaRPr lang="en-GB"/>
          </a:p>
        </p:txBody>
      </p:sp>
    </p:spTree>
    <p:extLst>
      <p:ext uri="{BB962C8B-B14F-4D97-AF65-F5344CB8AC3E}">
        <p14:creationId xmlns:p14="http://schemas.microsoft.com/office/powerpoint/2010/main" val="1653633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r>
              <a:rPr lang="en-GB" dirty="0"/>
              <a:t>There are worries which are common for certain ages, however all anxiety has three things in common…</a:t>
            </a:r>
          </a:p>
        </p:txBody>
      </p:sp>
      <p:sp>
        <p:nvSpPr>
          <p:cNvPr id="4" name="Slide Number Placeholder 3"/>
          <p:cNvSpPr>
            <a:spLocks noGrp="1"/>
          </p:cNvSpPr>
          <p:nvPr>
            <p:ph type="sldNum" sz="quarter" idx="5"/>
          </p:nvPr>
        </p:nvSpPr>
        <p:spPr/>
        <p:txBody>
          <a:bodyPr/>
          <a:lstStyle/>
          <a:p>
            <a:fld id="{941E7EB8-57C4-4D22-B7AA-32552910F1A5}" type="slidenum">
              <a:rPr lang="en-GB" smtClean="0"/>
              <a:t>7</a:t>
            </a:fld>
            <a:endParaRPr lang="en-GB"/>
          </a:p>
        </p:txBody>
      </p:sp>
    </p:spTree>
    <p:extLst>
      <p:ext uri="{BB962C8B-B14F-4D97-AF65-F5344CB8AC3E}">
        <p14:creationId xmlns:p14="http://schemas.microsoft.com/office/powerpoint/2010/main" val="167990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41E7EB8-57C4-4D22-B7AA-32552910F1A5}" type="slidenum">
              <a:rPr lang="en-GB" smtClean="0"/>
              <a:t>8</a:t>
            </a:fld>
            <a:endParaRPr lang="en-GB"/>
          </a:p>
        </p:txBody>
      </p:sp>
    </p:spTree>
    <p:extLst>
      <p:ext uri="{BB962C8B-B14F-4D97-AF65-F5344CB8AC3E}">
        <p14:creationId xmlns:p14="http://schemas.microsoft.com/office/powerpoint/2010/main" val="3056741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41E7EB8-57C4-4D22-B7AA-32552910F1A5}" type="slidenum">
              <a:rPr lang="en-GB" smtClean="0"/>
              <a:t>9</a:t>
            </a:fld>
            <a:endParaRPr lang="en-GB"/>
          </a:p>
        </p:txBody>
      </p:sp>
    </p:spTree>
    <p:extLst>
      <p:ext uri="{BB962C8B-B14F-4D97-AF65-F5344CB8AC3E}">
        <p14:creationId xmlns:p14="http://schemas.microsoft.com/office/powerpoint/2010/main" val="1737818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r>
              <a:rPr lang="en-GB" dirty="0"/>
              <a:t>Anxiety cycles are tricky, we often find ourselves stuck in these cycle and it can be hard to get out. </a:t>
            </a:r>
          </a:p>
        </p:txBody>
      </p:sp>
      <p:sp>
        <p:nvSpPr>
          <p:cNvPr id="4" name="Slide Number Placeholder 3"/>
          <p:cNvSpPr>
            <a:spLocks noGrp="1"/>
          </p:cNvSpPr>
          <p:nvPr>
            <p:ph type="sldNum" sz="quarter" idx="5"/>
          </p:nvPr>
        </p:nvSpPr>
        <p:spPr/>
        <p:txBody>
          <a:bodyPr/>
          <a:lstStyle/>
          <a:p>
            <a:fld id="{941E7EB8-57C4-4D22-B7AA-32552910F1A5}" type="slidenum">
              <a:rPr lang="en-GB" smtClean="0"/>
              <a:t>11</a:t>
            </a:fld>
            <a:endParaRPr lang="en-GB"/>
          </a:p>
        </p:txBody>
      </p:sp>
    </p:spTree>
    <p:extLst>
      <p:ext uri="{BB962C8B-B14F-4D97-AF65-F5344CB8AC3E}">
        <p14:creationId xmlns:p14="http://schemas.microsoft.com/office/powerpoint/2010/main" val="1299313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r>
              <a:rPr lang="en-GB" dirty="0"/>
              <a:t>It’s important to be aware of your child’s anxiety cycle and what people around your child including yourselves, siblings, other family members, teachers etc do in response to this.</a:t>
            </a:r>
          </a:p>
          <a:p>
            <a:endParaRPr lang="en-GB" dirty="0"/>
          </a:p>
          <a:p>
            <a:r>
              <a:rPr lang="en-GB" dirty="0"/>
              <a:t>We’ve recorded a demonstration between a practitioner and a parent to show how you can consider this for yourselves, a worksheet will be sent with this video for you to complete. </a:t>
            </a:r>
          </a:p>
        </p:txBody>
      </p:sp>
      <p:sp>
        <p:nvSpPr>
          <p:cNvPr id="4" name="Slide Number Placeholder 3"/>
          <p:cNvSpPr>
            <a:spLocks noGrp="1"/>
          </p:cNvSpPr>
          <p:nvPr>
            <p:ph type="sldNum" sz="quarter" idx="5"/>
          </p:nvPr>
        </p:nvSpPr>
        <p:spPr/>
        <p:txBody>
          <a:bodyPr/>
          <a:lstStyle/>
          <a:p>
            <a:fld id="{941E7EB8-57C4-4D22-B7AA-32552910F1A5}" type="slidenum">
              <a:rPr lang="en-GB" smtClean="0"/>
              <a:t>12</a:t>
            </a:fld>
            <a:endParaRPr lang="en-GB"/>
          </a:p>
        </p:txBody>
      </p:sp>
    </p:spTree>
    <p:extLst>
      <p:ext uri="{BB962C8B-B14F-4D97-AF65-F5344CB8AC3E}">
        <p14:creationId xmlns:p14="http://schemas.microsoft.com/office/powerpoint/2010/main" val="935766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1475" y="1420283"/>
            <a:ext cx="4210050" cy="980017"/>
          </a:xfrm>
        </p:spPr>
        <p:txBody>
          <a:bodyPr/>
          <a:lstStyle/>
          <a:p>
            <a:r>
              <a:rPr lang="en-US"/>
              <a:t>Click to edit Master title style</a:t>
            </a:r>
          </a:p>
        </p:txBody>
      </p:sp>
      <p:sp>
        <p:nvSpPr>
          <p:cNvPr id="3" name="Subtitle 2"/>
          <p:cNvSpPr>
            <a:spLocks noGrp="1"/>
          </p:cNvSpPr>
          <p:nvPr>
            <p:ph type="subTitle" idx="1"/>
          </p:nvPr>
        </p:nvSpPr>
        <p:spPr>
          <a:xfrm>
            <a:off x="742950" y="2590800"/>
            <a:ext cx="3467100" cy="1168400"/>
          </a:xfrm>
        </p:spPr>
        <p:txBody>
          <a:bodyPr/>
          <a:lstStyle>
            <a:lvl1pPr marL="0" indent="0" algn="ctr">
              <a:buNone/>
              <a:defRPr>
                <a:solidFill>
                  <a:schemeClr val="tx1">
                    <a:tint val="75000"/>
                  </a:schemeClr>
                </a:solidFill>
              </a:defRPr>
            </a:lvl1pPr>
            <a:lvl2pPr marL="247665" indent="0" algn="ctr">
              <a:buNone/>
              <a:defRPr>
                <a:solidFill>
                  <a:schemeClr val="tx1">
                    <a:tint val="75000"/>
                  </a:schemeClr>
                </a:solidFill>
              </a:defRPr>
            </a:lvl2pPr>
            <a:lvl3pPr marL="495330" indent="0" algn="ctr">
              <a:buNone/>
              <a:defRPr>
                <a:solidFill>
                  <a:schemeClr val="tx1">
                    <a:tint val="75000"/>
                  </a:schemeClr>
                </a:solidFill>
              </a:defRPr>
            </a:lvl3pPr>
            <a:lvl4pPr marL="742996" indent="0" algn="ctr">
              <a:buNone/>
              <a:defRPr>
                <a:solidFill>
                  <a:schemeClr val="tx1">
                    <a:tint val="75000"/>
                  </a:schemeClr>
                </a:solidFill>
              </a:defRPr>
            </a:lvl4pPr>
            <a:lvl5pPr marL="990661" indent="0" algn="ctr">
              <a:buNone/>
              <a:defRPr>
                <a:solidFill>
                  <a:schemeClr val="tx1">
                    <a:tint val="75000"/>
                  </a:schemeClr>
                </a:solidFill>
              </a:defRPr>
            </a:lvl5pPr>
            <a:lvl6pPr marL="1238326" indent="0" algn="ctr">
              <a:buNone/>
              <a:defRPr>
                <a:solidFill>
                  <a:schemeClr val="tx1">
                    <a:tint val="75000"/>
                  </a:schemeClr>
                </a:solidFill>
              </a:defRPr>
            </a:lvl6pPr>
            <a:lvl7pPr marL="1485991" indent="0" algn="ctr">
              <a:buNone/>
              <a:defRPr>
                <a:solidFill>
                  <a:schemeClr val="tx1">
                    <a:tint val="75000"/>
                  </a:schemeClr>
                </a:solidFill>
              </a:defRPr>
            </a:lvl7pPr>
            <a:lvl8pPr marL="1733657" indent="0" algn="ctr">
              <a:buNone/>
              <a:defRPr>
                <a:solidFill>
                  <a:schemeClr val="tx1">
                    <a:tint val="75000"/>
                  </a:schemeClr>
                </a:solidFill>
              </a:defRPr>
            </a:lvl8pPr>
            <a:lvl9pPr marL="19813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90925" y="183092"/>
            <a:ext cx="1114425"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47650" y="183092"/>
            <a:ext cx="3260725"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9EE8E308-1022-EF40-A40F-8D439135066D}"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1268439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EE8E308-1022-EF40-A40F-8D439135066D}"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2072346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EE8E308-1022-EF40-A40F-8D439135066D}"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2722186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9EE8E308-1022-EF40-A40F-8D439135066D}" type="datetimeFigureOut">
              <a:rPr lang="en-US" smtClean="0"/>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188350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9EE8E308-1022-EF40-A40F-8D439135066D}" type="datetimeFigureOut">
              <a:rPr lang="en-US" smtClean="0"/>
              <a:t>5/20/2024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566631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9EE8E308-1022-EF40-A40F-8D439135066D}" type="datetimeFigureOut">
              <a:rPr lang="en-US" smtClean="0"/>
              <a:t>5/20/2024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1423883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8E308-1022-EF40-A40F-8D439135066D}" type="datetimeFigureOut">
              <a:rPr lang="en-US" smtClean="0"/>
              <a:t>5/20/2024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3894358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EE8E308-1022-EF40-A40F-8D439135066D}" type="datetimeFigureOut">
              <a:rPr lang="en-US" smtClean="0"/>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3685883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EE8E308-1022-EF40-A40F-8D439135066D}" type="datetimeFigureOut">
              <a:rPr lang="en-US" smtClean="0"/>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22374278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EE8E308-1022-EF40-A40F-8D439135066D}"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4003551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39"/>
            <a:ext cx="2414588"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536575" y="274639"/>
            <a:ext cx="7078663"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EE8E308-1022-EF40-A40F-8D439135066D}"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1054920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1253" y="2937934"/>
            <a:ext cx="4210050" cy="908050"/>
          </a:xfrm>
        </p:spPr>
        <p:txBody>
          <a:bodyPr anchor="t"/>
          <a:lstStyle>
            <a:lvl1pPr algn="l">
              <a:defRPr sz="2167" b="1" cap="all"/>
            </a:lvl1pPr>
          </a:lstStyle>
          <a:p>
            <a:r>
              <a:rPr lang="en-US"/>
              <a:t>Click to edit Master title style</a:t>
            </a:r>
          </a:p>
        </p:txBody>
      </p:sp>
      <p:sp>
        <p:nvSpPr>
          <p:cNvPr id="3" name="Text Placeholder 2"/>
          <p:cNvSpPr>
            <a:spLocks noGrp="1"/>
          </p:cNvSpPr>
          <p:nvPr>
            <p:ph type="body" idx="1"/>
          </p:nvPr>
        </p:nvSpPr>
        <p:spPr>
          <a:xfrm>
            <a:off x="391253" y="1937809"/>
            <a:ext cx="4210050" cy="1000125"/>
          </a:xfrm>
        </p:spPr>
        <p:txBody>
          <a:bodyPr anchor="b"/>
          <a:lstStyle>
            <a:lvl1pPr marL="0" indent="0">
              <a:buNone/>
              <a:defRPr sz="1083">
                <a:solidFill>
                  <a:schemeClr val="tx1">
                    <a:tint val="75000"/>
                  </a:schemeClr>
                </a:solidFill>
              </a:defRPr>
            </a:lvl1pPr>
            <a:lvl2pPr marL="247665" indent="0">
              <a:buNone/>
              <a:defRPr sz="975">
                <a:solidFill>
                  <a:schemeClr val="tx1">
                    <a:tint val="75000"/>
                  </a:schemeClr>
                </a:solidFill>
              </a:defRPr>
            </a:lvl2pPr>
            <a:lvl3pPr marL="495330" indent="0">
              <a:buNone/>
              <a:defRPr sz="867">
                <a:solidFill>
                  <a:schemeClr val="tx1">
                    <a:tint val="75000"/>
                  </a:schemeClr>
                </a:solidFill>
              </a:defRPr>
            </a:lvl3pPr>
            <a:lvl4pPr marL="742996" indent="0">
              <a:buNone/>
              <a:defRPr sz="758">
                <a:solidFill>
                  <a:schemeClr val="tx1">
                    <a:tint val="75000"/>
                  </a:schemeClr>
                </a:solidFill>
              </a:defRPr>
            </a:lvl4pPr>
            <a:lvl5pPr marL="990661" indent="0">
              <a:buNone/>
              <a:defRPr sz="758">
                <a:solidFill>
                  <a:schemeClr val="tx1">
                    <a:tint val="75000"/>
                  </a:schemeClr>
                </a:solidFill>
              </a:defRPr>
            </a:lvl5pPr>
            <a:lvl6pPr marL="1238326" indent="0">
              <a:buNone/>
              <a:defRPr sz="758">
                <a:solidFill>
                  <a:schemeClr val="tx1">
                    <a:tint val="75000"/>
                  </a:schemeClr>
                </a:solidFill>
              </a:defRPr>
            </a:lvl6pPr>
            <a:lvl7pPr marL="1485991" indent="0">
              <a:buNone/>
              <a:defRPr sz="758">
                <a:solidFill>
                  <a:schemeClr val="tx1">
                    <a:tint val="75000"/>
                  </a:schemeClr>
                </a:solidFill>
              </a:defRPr>
            </a:lvl7pPr>
            <a:lvl8pPr marL="1733657" indent="0">
              <a:buNone/>
              <a:defRPr sz="758">
                <a:solidFill>
                  <a:schemeClr val="tx1">
                    <a:tint val="75000"/>
                  </a:schemeClr>
                </a:solidFill>
              </a:defRPr>
            </a:lvl8pPr>
            <a:lvl9pPr marL="1981322" indent="0">
              <a:buNone/>
              <a:defRPr sz="75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47650" y="1066800"/>
            <a:ext cx="2187575" cy="3017309"/>
          </a:xfrm>
        </p:spPr>
        <p:txBody>
          <a:bodyPr/>
          <a:lstStyle>
            <a:lvl1pPr>
              <a:defRPr sz="1517"/>
            </a:lvl1pPr>
            <a:lvl2pPr>
              <a:defRPr sz="1300"/>
            </a:lvl2pPr>
            <a:lvl3pPr>
              <a:defRPr sz="1083"/>
            </a:lvl3pPr>
            <a:lvl4pPr>
              <a:defRPr sz="975"/>
            </a:lvl4pPr>
            <a:lvl5pPr>
              <a:defRPr sz="975"/>
            </a:lvl5pPr>
            <a:lvl6pPr>
              <a:defRPr sz="975"/>
            </a:lvl6pPr>
            <a:lvl7pPr>
              <a:defRPr sz="975"/>
            </a:lvl7pPr>
            <a:lvl8pPr>
              <a:defRPr sz="975"/>
            </a:lvl8pPr>
            <a:lvl9pPr>
              <a:defRPr sz="9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17775" y="1066800"/>
            <a:ext cx="2187575" cy="3017309"/>
          </a:xfrm>
        </p:spPr>
        <p:txBody>
          <a:bodyPr/>
          <a:lstStyle>
            <a:lvl1pPr>
              <a:defRPr sz="1517"/>
            </a:lvl1pPr>
            <a:lvl2pPr>
              <a:defRPr sz="1300"/>
            </a:lvl2pPr>
            <a:lvl3pPr>
              <a:defRPr sz="1083"/>
            </a:lvl3pPr>
            <a:lvl4pPr>
              <a:defRPr sz="975"/>
            </a:lvl4pPr>
            <a:lvl5pPr>
              <a:defRPr sz="975"/>
            </a:lvl5pPr>
            <a:lvl6pPr>
              <a:defRPr sz="975"/>
            </a:lvl6pPr>
            <a:lvl7pPr>
              <a:defRPr sz="975"/>
            </a:lvl7pPr>
            <a:lvl8pPr>
              <a:defRPr sz="975"/>
            </a:lvl8pPr>
            <a:lvl9pPr>
              <a:defRPr sz="9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47650" y="1023409"/>
            <a:ext cx="2188435" cy="426508"/>
          </a:xfrm>
        </p:spPr>
        <p:txBody>
          <a:bodyPr anchor="b"/>
          <a:lstStyle>
            <a:lvl1pPr marL="0" indent="0">
              <a:buNone/>
              <a:defRPr sz="1300" b="1"/>
            </a:lvl1pPr>
            <a:lvl2pPr marL="247665" indent="0">
              <a:buNone/>
              <a:defRPr sz="1083" b="1"/>
            </a:lvl2pPr>
            <a:lvl3pPr marL="495330" indent="0">
              <a:buNone/>
              <a:defRPr sz="975" b="1"/>
            </a:lvl3pPr>
            <a:lvl4pPr marL="742996" indent="0">
              <a:buNone/>
              <a:defRPr sz="867" b="1"/>
            </a:lvl4pPr>
            <a:lvl5pPr marL="990661" indent="0">
              <a:buNone/>
              <a:defRPr sz="867" b="1"/>
            </a:lvl5pPr>
            <a:lvl6pPr marL="1238326" indent="0">
              <a:buNone/>
              <a:defRPr sz="867" b="1"/>
            </a:lvl6pPr>
            <a:lvl7pPr marL="1485991" indent="0">
              <a:buNone/>
              <a:defRPr sz="867" b="1"/>
            </a:lvl7pPr>
            <a:lvl8pPr marL="1733657" indent="0">
              <a:buNone/>
              <a:defRPr sz="867" b="1"/>
            </a:lvl8pPr>
            <a:lvl9pPr marL="1981322" indent="0">
              <a:buNone/>
              <a:defRPr sz="867" b="1"/>
            </a:lvl9pPr>
          </a:lstStyle>
          <a:p>
            <a:pPr lvl="0"/>
            <a:r>
              <a:rPr lang="en-US"/>
              <a:t>Click to edit Master text styles</a:t>
            </a:r>
          </a:p>
        </p:txBody>
      </p:sp>
      <p:sp>
        <p:nvSpPr>
          <p:cNvPr id="4" name="Content Placeholder 3"/>
          <p:cNvSpPr>
            <a:spLocks noGrp="1"/>
          </p:cNvSpPr>
          <p:nvPr>
            <p:ph sz="half" idx="2"/>
          </p:nvPr>
        </p:nvSpPr>
        <p:spPr>
          <a:xfrm>
            <a:off x="247650" y="1449917"/>
            <a:ext cx="2188435" cy="2634192"/>
          </a:xfrm>
        </p:spPr>
        <p:txBody>
          <a:bodyPr/>
          <a:lstStyle>
            <a:lvl1pPr>
              <a:defRPr sz="1300"/>
            </a:lvl1pPr>
            <a:lvl2pPr>
              <a:defRPr sz="1083"/>
            </a:lvl2pPr>
            <a:lvl3pPr>
              <a:defRPr sz="975"/>
            </a:lvl3pPr>
            <a:lvl4pPr>
              <a:defRPr sz="867"/>
            </a:lvl4pPr>
            <a:lvl5pPr>
              <a:defRPr sz="867"/>
            </a:lvl5pPr>
            <a:lvl6pPr>
              <a:defRPr sz="867"/>
            </a:lvl6pPr>
            <a:lvl7pPr>
              <a:defRPr sz="867"/>
            </a:lvl7pPr>
            <a:lvl8pPr>
              <a:defRPr sz="867"/>
            </a:lvl8pPr>
            <a:lvl9pPr>
              <a:defRPr sz="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516055" y="1023409"/>
            <a:ext cx="2189295" cy="426508"/>
          </a:xfrm>
        </p:spPr>
        <p:txBody>
          <a:bodyPr anchor="b"/>
          <a:lstStyle>
            <a:lvl1pPr marL="0" indent="0">
              <a:buNone/>
              <a:defRPr sz="1300" b="1"/>
            </a:lvl1pPr>
            <a:lvl2pPr marL="247665" indent="0">
              <a:buNone/>
              <a:defRPr sz="1083" b="1"/>
            </a:lvl2pPr>
            <a:lvl3pPr marL="495330" indent="0">
              <a:buNone/>
              <a:defRPr sz="975" b="1"/>
            </a:lvl3pPr>
            <a:lvl4pPr marL="742996" indent="0">
              <a:buNone/>
              <a:defRPr sz="867" b="1"/>
            </a:lvl4pPr>
            <a:lvl5pPr marL="990661" indent="0">
              <a:buNone/>
              <a:defRPr sz="867" b="1"/>
            </a:lvl5pPr>
            <a:lvl6pPr marL="1238326" indent="0">
              <a:buNone/>
              <a:defRPr sz="867" b="1"/>
            </a:lvl6pPr>
            <a:lvl7pPr marL="1485991" indent="0">
              <a:buNone/>
              <a:defRPr sz="867" b="1"/>
            </a:lvl7pPr>
            <a:lvl8pPr marL="1733657" indent="0">
              <a:buNone/>
              <a:defRPr sz="867" b="1"/>
            </a:lvl8pPr>
            <a:lvl9pPr marL="1981322" indent="0">
              <a:buNone/>
              <a:defRPr sz="867" b="1"/>
            </a:lvl9pPr>
          </a:lstStyle>
          <a:p>
            <a:pPr lvl="0"/>
            <a:r>
              <a:rPr lang="en-US"/>
              <a:t>Click to edit Master text styles</a:t>
            </a:r>
          </a:p>
        </p:txBody>
      </p:sp>
      <p:sp>
        <p:nvSpPr>
          <p:cNvPr id="6" name="Content Placeholder 5"/>
          <p:cNvSpPr>
            <a:spLocks noGrp="1"/>
          </p:cNvSpPr>
          <p:nvPr>
            <p:ph sz="quarter" idx="4"/>
          </p:nvPr>
        </p:nvSpPr>
        <p:spPr>
          <a:xfrm>
            <a:off x="2516055" y="1449917"/>
            <a:ext cx="2189295" cy="2634192"/>
          </a:xfrm>
        </p:spPr>
        <p:txBody>
          <a:bodyPr/>
          <a:lstStyle>
            <a:lvl1pPr>
              <a:defRPr sz="1300"/>
            </a:lvl1pPr>
            <a:lvl2pPr>
              <a:defRPr sz="1083"/>
            </a:lvl2pPr>
            <a:lvl3pPr>
              <a:defRPr sz="975"/>
            </a:lvl3pPr>
            <a:lvl4pPr>
              <a:defRPr sz="867"/>
            </a:lvl4pPr>
            <a:lvl5pPr>
              <a:defRPr sz="867"/>
            </a:lvl5pPr>
            <a:lvl6pPr>
              <a:defRPr sz="867"/>
            </a:lvl6pPr>
            <a:lvl7pPr>
              <a:defRPr sz="867"/>
            </a:lvl7pPr>
            <a:lvl8pPr>
              <a:defRPr sz="867"/>
            </a:lvl8pPr>
            <a:lvl9pPr>
              <a:defRPr sz="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7650" y="182033"/>
            <a:ext cx="1629503" cy="774700"/>
          </a:xfrm>
        </p:spPr>
        <p:txBody>
          <a:bodyPr anchor="b"/>
          <a:lstStyle>
            <a:lvl1pPr algn="l">
              <a:defRPr sz="1083" b="1"/>
            </a:lvl1pPr>
          </a:lstStyle>
          <a:p>
            <a:r>
              <a:rPr lang="en-US"/>
              <a:t>Click to edit Master title style</a:t>
            </a:r>
          </a:p>
        </p:txBody>
      </p:sp>
      <p:sp>
        <p:nvSpPr>
          <p:cNvPr id="3" name="Content Placeholder 2"/>
          <p:cNvSpPr>
            <a:spLocks noGrp="1"/>
          </p:cNvSpPr>
          <p:nvPr>
            <p:ph idx="1"/>
          </p:nvPr>
        </p:nvSpPr>
        <p:spPr>
          <a:xfrm>
            <a:off x="1936485" y="182034"/>
            <a:ext cx="2768865" cy="3902075"/>
          </a:xfrm>
        </p:spPr>
        <p:txBody>
          <a:bodyPr/>
          <a:lstStyle>
            <a:lvl1pPr>
              <a:defRPr sz="1733"/>
            </a:lvl1pPr>
            <a:lvl2pPr>
              <a:defRPr sz="1517"/>
            </a:lvl2pPr>
            <a:lvl3pPr>
              <a:defRPr sz="1300"/>
            </a:lvl3pPr>
            <a:lvl4pPr>
              <a:defRPr sz="1083"/>
            </a:lvl4pPr>
            <a:lvl5pPr>
              <a:defRPr sz="1083"/>
            </a:lvl5pPr>
            <a:lvl6pPr>
              <a:defRPr sz="1083"/>
            </a:lvl6pPr>
            <a:lvl7pPr>
              <a:defRPr sz="1083"/>
            </a:lvl7pPr>
            <a:lvl8pPr>
              <a:defRPr sz="1083"/>
            </a:lvl8pPr>
            <a:lvl9pPr>
              <a:defRPr sz="10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47650" y="956734"/>
            <a:ext cx="1629503" cy="3127375"/>
          </a:xfrm>
        </p:spPr>
        <p:txBody>
          <a:bodyPr/>
          <a:lstStyle>
            <a:lvl1pPr marL="0" indent="0">
              <a:buNone/>
              <a:defRPr sz="758"/>
            </a:lvl1pPr>
            <a:lvl2pPr marL="247665" indent="0">
              <a:buNone/>
              <a:defRPr sz="650"/>
            </a:lvl2pPr>
            <a:lvl3pPr marL="495330" indent="0">
              <a:buNone/>
              <a:defRPr sz="542"/>
            </a:lvl3pPr>
            <a:lvl4pPr marL="742996" indent="0">
              <a:buNone/>
              <a:defRPr sz="488"/>
            </a:lvl4pPr>
            <a:lvl5pPr marL="990661" indent="0">
              <a:buNone/>
              <a:defRPr sz="488"/>
            </a:lvl5pPr>
            <a:lvl6pPr marL="1238326" indent="0">
              <a:buNone/>
              <a:defRPr sz="488"/>
            </a:lvl6pPr>
            <a:lvl7pPr marL="1485991" indent="0">
              <a:buNone/>
              <a:defRPr sz="488"/>
            </a:lvl7pPr>
            <a:lvl8pPr marL="1733657" indent="0">
              <a:buNone/>
              <a:defRPr sz="488"/>
            </a:lvl8pPr>
            <a:lvl9pPr marL="1981322" indent="0">
              <a:buNone/>
              <a:defRPr sz="488"/>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823" y="3200400"/>
            <a:ext cx="2971800" cy="377825"/>
          </a:xfrm>
        </p:spPr>
        <p:txBody>
          <a:bodyPr anchor="b"/>
          <a:lstStyle>
            <a:lvl1pPr algn="l">
              <a:defRPr sz="1083" b="1"/>
            </a:lvl1pPr>
          </a:lstStyle>
          <a:p>
            <a:r>
              <a:rPr lang="en-US"/>
              <a:t>Click to edit Master title style</a:t>
            </a:r>
          </a:p>
        </p:txBody>
      </p:sp>
      <p:sp>
        <p:nvSpPr>
          <p:cNvPr id="3" name="Picture Placeholder 2"/>
          <p:cNvSpPr>
            <a:spLocks noGrp="1"/>
          </p:cNvSpPr>
          <p:nvPr>
            <p:ph type="pic" idx="1"/>
          </p:nvPr>
        </p:nvSpPr>
        <p:spPr>
          <a:xfrm>
            <a:off x="970823" y="408517"/>
            <a:ext cx="2971800" cy="2743200"/>
          </a:xfrm>
        </p:spPr>
        <p:txBody>
          <a:bodyPr/>
          <a:lstStyle>
            <a:lvl1pPr marL="0" indent="0">
              <a:buNone/>
              <a:defRPr sz="1733"/>
            </a:lvl1pPr>
            <a:lvl2pPr marL="247665" indent="0">
              <a:buNone/>
              <a:defRPr sz="1517"/>
            </a:lvl2pPr>
            <a:lvl3pPr marL="495330" indent="0">
              <a:buNone/>
              <a:defRPr sz="1300"/>
            </a:lvl3pPr>
            <a:lvl4pPr marL="742996" indent="0">
              <a:buNone/>
              <a:defRPr sz="1083"/>
            </a:lvl4pPr>
            <a:lvl5pPr marL="990661" indent="0">
              <a:buNone/>
              <a:defRPr sz="1083"/>
            </a:lvl5pPr>
            <a:lvl6pPr marL="1238326" indent="0">
              <a:buNone/>
              <a:defRPr sz="1083"/>
            </a:lvl6pPr>
            <a:lvl7pPr marL="1485991" indent="0">
              <a:buNone/>
              <a:defRPr sz="1083"/>
            </a:lvl7pPr>
            <a:lvl8pPr marL="1733657" indent="0">
              <a:buNone/>
              <a:defRPr sz="1083"/>
            </a:lvl8pPr>
            <a:lvl9pPr marL="1981322" indent="0">
              <a:buNone/>
              <a:defRPr sz="1083"/>
            </a:lvl9pPr>
          </a:lstStyle>
          <a:p>
            <a:endParaRPr lang="en-US"/>
          </a:p>
        </p:txBody>
      </p:sp>
      <p:sp>
        <p:nvSpPr>
          <p:cNvPr id="4" name="Text Placeholder 3"/>
          <p:cNvSpPr>
            <a:spLocks noGrp="1"/>
          </p:cNvSpPr>
          <p:nvPr>
            <p:ph type="body" sz="half" idx="2"/>
          </p:nvPr>
        </p:nvSpPr>
        <p:spPr>
          <a:xfrm>
            <a:off x="970823" y="3578225"/>
            <a:ext cx="2971800" cy="536575"/>
          </a:xfrm>
        </p:spPr>
        <p:txBody>
          <a:bodyPr/>
          <a:lstStyle>
            <a:lvl1pPr marL="0" indent="0">
              <a:buNone/>
              <a:defRPr sz="758"/>
            </a:lvl1pPr>
            <a:lvl2pPr marL="247665" indent="0">
              <a:buNone/>
              <a:defRPr sz="650"/>
            </a:lvl2pPr>
            <a:lvl3pPr marL="495330" indent="0">
              <a:buNone/>
              <a:defRPr sz="542"/>
            </a:lvl3pPr>
            <a:lvl4pPr marL="742996" indent="0">
              <a:buNone/>
              <a:defRPr sz="488"/>
            </a:lvl4pPr>
            <a:lvl5pPr marL="990661" indent="0">
              <a:buNone/>
              <a:defRPr sz="488"/>
            </a:lvl5pPr>
            <a:lvl6pPr marL="1238326" indent="0">
              <a:buNone/>
              <a:defRPr sz="488"/>
            </a:lvl6pPr>
            <a:lvl7pPr marL="1485991" indent="0">
              <a:buNone/>
              <a:defRPr sz="488"/>
            </a:lvl7pPr>
            <a:lvl8pPr marL="1733657" indent="0">
              <a:buNone/>
              <a:defRPr sz="488"/>
            </a:lvl8pPr>
            <a:lvl9pPr marL="1981322" indent="0">
              <a:buNone/>
              <a:defRPr sz="488"/>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F0F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7650" y="183092"/>
            <a:ext cx="44577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47650" y="1066800"/>
            <a:ext cx="44577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47650" y="4237567"/>
            <a:ext cx="1155700" cy="243417"/>
          </a:xfrm>
          <a:prstGeom prst="rect">
            <a:avLst/>
          </a:prstGeom>
        </p:spPr>
        <p:txBody>
          <a:bodyPr vert="horz" lIns="91440" tIns="45720" rIns="91440" bIns="45720" rtlCol="0" anchor="ctr"/>
          <a:lstStyle>
            <a:lvl1pPr algn="l">
              <a:defRPr sz="650">
                <a:solidFill>
                  <a:schemeClr val="tx1">
                    <a:tint val="75000"/>
                  </a:schemeClr>
                </a:solidFill>
              </a:defRPr>
            </a:lvl1pPr>
          </a:lstStyle>
          <a:p>
            <a:fld id="{1D8BD707-D9CF-40AE-B4C6-C98DA3205C09}" type="datetimeFigureOut">
              <a:rPr lang="en-US" smtClean="0"/>
              <a:pPr/>
              <a:t>5/20/2024</a:t>
            </a:fld>
            <a:endParaRPr lang="en-US"/>
          </a:p>
        </p:txBody>
      </p:sp>
      <p:sp>
        <p:nvSpPr>
          <p:cNvPr id="5" name="Footer Placeholder 4"/>
          <p:cNvSpPr>
            <a:spLocks noGrp="1"/>
          </p:cNvSpPr>
          <p:nvPr>
            <p:ph type="ftr" sz="quarter" idx="3"/>
          </p:nvPr>
        </p:nvSpPr>
        <p:spPr>
          <a:xfrm>
            <a:off x="1692275" y="4237567"/>
            <a:ext cx="1568450" cy="243417"/>
          </a:xfrm>
          <a:prstGeom prst="rect">
            <a:avLst/>
          </a:prstGeom>
        </p:spPr>
        <p:txBody>
          <a:bodyPr vert="horz" lIns="91440" tIns="45720" rIns="91440" bIns="45720" rtlCol="0" anchor="ctr"/>
          <a:lstStyle>
            <a:lvl1pPr algn="ctr">
              <a:defRPr sz="6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549650" y="4237567"/>
            <a:ext cx="1155700" cy="243417"/>
          </a:xfrm>
          <a:prstGeom prst="rect">
            <a:avLst/>
          </a:prstGeom>
        </p:spPr>
        <p:txBody>
          <a:bodyPr vert="horz" lIns="91440" tIns="45720" rIns="91440" bIns="45720" rtlCol="0" anchor="ctr"/>
          <a:lstStyle>
            <a:lvl1pPr algn="r">
              <a:defRPr sz="65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95330" rtl="0" eaLnBrk="1" latinLnBrk="0" hangingPunct="1">
        <a:spcBef>
          <a:spcPct val="0"/>
        </a:spcBef>
        <a:buNone/>
        <a:defRPr sz="2383" kern="1200">
          <a:solidFill>
            <a:schemeClr val="tx1"/>
          </a:solidFill>
          <a:latin typeface="+mj-lt"/>
          <a:ea typeface="+mj-ea"/>
          <a:cs typeface="+mj-cs"/>
        </a:defRPr>
      </a:lvl1pPr>
    </p:titleStyle>
    <p:bodyStyle>
      <a:lvl1pPr marL="185749" indent="-185749" algn="l" defTabSz="495330" rtl="0" eaLnBrk="1" latinLnBrk="0" hangingPunct="1">
        <a:spcBef>
          <a:spcPct val="20000"/>
        </a:spcBef>
        <a:buFont typeface="Arial" pitchFamily="34" charset="0"/>
        <a:buChar char="•"/>
        <a:defRPr sz="1733" kern="1200">
          <a:solidFill>
            <a:schemeClr val="tx1"/>
          </a:solidFill>
          <a:latin typeface="+mn-lt"/>
          <a:ea typeface="+mn-ea"/>
          <a:cs typeface="+mn-cs"/>
        </a:defRPr>
      </a:lvl1pPr>
      <a:lvl2pPr marL="402456" indent="-154791" algn="l" defTabSz="495330" rtl="0" eaLnBrk="1" latinLnBrk="0" hangingPunct="1">
        <a:spcBef>
          <a:spcPct val="20000"/>
        </a:spcBef>
        <a:buFont typeface="Arial" pitchFamily="34" charset="0"/>
        <a:buChar char="–"/>
        <a:defRPr sz="1517" kern="1200">
          <a:solidFill>
            <a:schemeClr val="tx1"/>
          </a:solidFill>
          <a:latin typeface="+mn-lt"/>
          <a:ea typeface="+mn-ea"/>
          <a:cs typeface="+mn-cs"/>
        </a:defRPr>
      </a:lvl2pPr>
      <a:lvl3pPr marL="619163" indent="-123833" algn="l" defTabSz="495330" rtl="0" eaLnBrk="1" latinLnBrk="0" hangingPunct="1">
        <a:spcBef>
          <a:spcPct val="20000"/>
        </a:spcBef>
        <a:buFont typeface="Arial" pitchFamily="34" charset="0"/>
        <a:buChar char="•"/>
        <a:defRPr sz="1300" kern="1200">
          <a:solidFill>
            <a:schemeClr val="tx1"/>
          </a:solidFill>
          <a:latin typeface="+mn-lt"/>
          <a:ea typeface="+mn-ea"/>
          <a:cs typeface="+mn-cs"/>
        </a:defRPr>
      </a:lvl3pPr>
      <a:lvl4pPr marL="866828" indent="-123833" algn="l" defTabSz="495330" rtl="0" eaLnBrk="1" latinLnBrk="0" hangingPunct="1">
        <a:spcBef>
          <a:spcPct val="20000"/>
        </a:spcBef>
        <a:buFont typeface="Arial" pitchFamily="34" charset="0"/>
        <a:buChar char="–"/>
        <a:defRPr sz="1083" kern="1200">
          <a:solidFill>
            <a:schemeClr val="tx1"/>
          </a:solidFill>
          <a:latin typeface="+mn-lt"/>
          <a:ea typeface="+mn-ea"/>
          <a:cs typeface="+mn-cs"/>
        </a:defRPr>
      </a:lvl4pPr>
      <a:lvl5pPr marL="1114494" indent="-123833" algn="l" defTabSz="495330" rtl="0" eaLnBrk="1" latinLnBrk="0" hangingPunct="1">
        <a:spcBef>
          <a:spcPct val="20000"/>
        </a:spcBef>
        <a:buFont typeface="Arial" pitchFamily="34" charset="0"/>
        <a:buChar char="»"/>
        <a:defRPr sz="1083" kern="1200">
          <a:solidFill>
            <a:schemeClr val="tx1"/>
          </a:solidFill>
          <a:latin typeface="+mn-lt"/>
          <a:ea typeface="+mn-ea"/>
          <a:cs typeface="+mn-cs"/>
        </a:defRPr>
      </a:lvl5pPr>
      <a:lvl6pPr marL="1362159" indent="-123833" algn="l" defTabSz="495330" rtl="0" eaLnBrk="1" latinLnBrk="0" hangingPunct="1">
        <a:spcBef>
          <a:spcPct val="20000"/>
        </a:spcBef>
        <a:buFont typeface="Arial" pitchFamily="34" charset="0"/>
        <a:buChar char="•"/>
        <a:defRPr sz="1083" kern="1200">
          <a:solidFill>
            <a:schemeClr val="tx1"/>
          </a:solidFill>
          <a:latin typeface="+mn-lt"/>
          <a:ea typeface="+mn-ea"/>
          <a:cs typeface="+mn-cs"/>
        </a:defRPr>
      </a:lvl6pPr>
      <a:lvl7pPr marL="1609824" indent="-123833" algn="l" defTabSz="495330" rtl="0" eaLnBrk="1" latinLnBrk="0" hangingPunct="1">
        <a:spcBef>
          <a:spcPct val="20000"/>
        </a:spcBef>
        <a:buFont typeface="Arial" pitchFamily="34" charset="0"/>
        <a:buChar char="•"/>
        <a:defRPr sz="1083" kern="1200">
          <a:solidFill>
            <a:schemeClr val="tx1"/>
          </a:solidFill>
          <a:latin typeface="+mn-lt"/>
          <a:ea typeface="+mn-ea"/>
          <a:cs typeface="+mn-cs"/>
        </a:defRPr>
      </a:lvl7pPr>
      <a:lvl8pPr marL="1857489" indent="-123833" algn="l" defTabSz="495330" rtl="0" eaLnBrk="1" latinLnBrk="0" hangingPunct="1">
        <a:spcBef>
          <a:spcPct val="20000"/>
        </a:spcBef>
        <a:buFont typeface="Arial" pitchFamily="34" charset="0"/>
        <a:buChar char="•"/>
        <a:defRPr sz="1083" kern="1200">
          <a:solidFill>
            <a:schemeClr val="tx1"/>
          </a:solidFill>
          <a:latin typeface="+mn-lt"/>
          <a:ea typeface="+mn-ea"/>
          <a:cs typeface="+mn-cs"/>
        </a:defRPr>
      </a:lvl8pPr>
      <a:lvl9pPr marL="2105155" indent="-123833" algn="l" defTabSz="495330" rtl="0" eaLnBrk="1" latinLnBrk="0" hangingPunct="1">
        <a:spcBef>
          <a:spcPct val="20000"/>
        </a:spcBef>
        <a:buFont typeface="Arial" pitchFamily="34" charset="0"/>
        <a:buChar char="•"/>
        <a:defRPr sz="1083" kern="1200">
          <a:solidFill>
            <a:schemeClr val="tx1"/>
          </a:solidFill>
          <a:latin typeface="+mn-lt"/>
          <a:ea typeface="+mn-ea"/>
          <a:cs typeface="+mn-cs"/>
        </a:defRPr>
      </a:lvl9pPr>
    </p:bodyStyle>
    <p:otherStyle>
      <a:defPPr>
        <a:defRPr lang="en-US"/>
      </a:defPPr>
      <a:lvl1pPr marL="0" algn="l" defTabSz="495330" rtl="0" eaLnBrk="1" latinLnBrk="0" hangingPunct="1">
        <a:defRPr sz="975" kern="1200">
          <a:solidFill>
            <a:schemeClr val="tx1"/>
          </a:solidFill>
          <a:latin typeface="+mn-lt"/>
          <a:ea typeface="+mn-ea"/>
          <a:cs typeface="+mn-cs"/>
        </a:defRPr>
      </a:lvl1pPr>
      <a:lvl2pPr marL="247665" algn="l" defTabSz="495330" rtl="0" eaLnBrk="1" latinLnBrk="0" hangingPunct="1">
        <a:defRPr sz="975" kern="1200">
          <a:solidFill>
            <a:schemeClr val="tx1"/>
          </a:solidFill>
          <a:latin typeface="+mn-lt"/>
          <a:ea typeface="+mn-ea"/>
          <a:cs typeface="+mn-cs"/>
        </a:defRPr>
      </a:lvl2pPr>
      <a:lvl3pPr marL="495330" algn="l" defTabSz="495330" rtl="0" eaLnBrk="1" latinLnBrk="0" hangingPunct="1">
        <a:defRPr sz="975" kern="1200">
          <a:solidFill>
            <a:schemeClr val="tx1"/>
          </a:solidFill>
          <a:latin typeface="+mn-lt"/>
          <a:ea typeface="+mn-ea"/>
          <a:cs typeface="+mn-cs"/>
        </a:defRPr>
      </a:lvl3pPr>
      <a:lvl4pPr marL="742996" algn="l" defTabSz="495330" rtl="0" eaLnBrk="1" latinLnBrk="0" hangingPunct="1">
        <a:defRPr sz="975" kern="1200">
          <a:solidFill>
            <a:schemeClr val="tx1"/>
          </a:solidFill>
          <a:latin typeface="+mn-lt"/>
          <a:ea typeface="+mn-ea"/>
          <a:cs typeface="+mn-cs"/>
        </a:defRPr>
      </a:lvl4pPr>
      <a:lvl5pPr marL="990661" algn="l" defTabSz="495330" rtl="0" eaLnBrk="1" latinLnBrk="0" hangingPunct="1">
        <a:defRPr sz="975" kern="1200">
          <a:solidFill>
            <a:schemeClr val="tx1"/>
          </a:solidFill>
          <a:latin typeface="+mn-lt"/>
          <a:ea typeface="+mn-ea"/>
          <a:cs typeface="+mn-cs"/>
        </a:defRPr>
      </a:lvl5pPr>
      <a:lvl6pPr marL="1238326" algn="l" defTabSz="495330" rtl="0" eaLnBrk="1" latinLnBrk="0" hangingPunct="1">
        <a:defRPr sz="975" kern="1200">
          <a:solidFill>
            <a:schemeClr val="tx1"/>
          </a:solidFill>
          <a:latin typeface="+mn-lt"/>
          <a:ea typeface="+mn-ea"/>
          <a:cs typeface="+mn-cs"/>
        </a:defRPr>
      </a:lvl6pPr>
      <a:lvl7pPr marL="1485991" algn="l" defTabSz="495330" rtl="0" eaLnBrk="1" latinLnBrk="0" hangingPunct="1">
        <a:defRPr sz="975" kern="1200">
          <a:solidFill>
            <a:schemeClr val="tx1"/>
          </a:solidFill>
          <a:latin typeface="+mn-lt"/>
          <a:ea typeface="+mn-ea"/>
          <a:cs typeface="+mn-cs"/>
        </a:defRPr>
      </a:lvl7pPr>
      <a:lvl8pPr marL="1733657" algn="l" defTabSz="495330" rtl="0" eaLnBrk="1" latinLnBrk="0" hangingPunct="1">
        <a:defRPr sz="975" kern="1200">
          <a:solidFill>
            <a:schemeClr val="tx1"/>
          </a:solidFill>
          <a:latin typeface="+mn-lt"/>
          <a:ea typeface="+mn-ea"/>
          <a:cs typeface="+mn-cs"/>
        </a:defRPr>
      </a:lvl8pPr>
      <a:lvl9pPr marL="1981322" algn="l" defTabSz="495330" rtl="0" eaLnBrk="1" latinLnBrk="0" hangingPunct="1">
        <a:defRPr sz="97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E8E308-1022-EF40-A40F-8D439135066D}" type="datetimeFigureOut">
              <a:rPr lang="en-US" smtClean="0"/>
              <a:t>5/20/2024</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CE673-5009-B241-A93B-0EFA06793C53}" type="slidenum">
              <a:rPr lang="en-US" smtClean="0"/>
              <a:t>‹#›</a:t>
            </a:fld>
            <a:endParaRPr lang="en-US"/>
          </a:p>
        </p:txBody>
      </p:sp>
    </p:spTree>
    <p:extLst>
      <p:ext uri="{BB962C8B-B14F-4D97-AF65-F5344CB8AC3E}">
        <p14:creationId xmlns:p14="http://schemas.microsoft.com/office/powerpoint/2010/main" val="29595404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9.jpeg"/><Relationship Id="rId5" Type="http://schemas.openxmlformats.org/officeDocument/2006/relationships/image" Target="../media/image17.svg"/><Relationship Id="rId10" Type="http://schemas.openxmlformats.org/officeDocument/2006/relationships/image" Target="../media/image21.jpeg"/><Relationship Id="rId4" Type="http://schemas.openxmlformats.org/officeDocument/2006/relationships/image" Target="../media/image11.png"/><Relationship Id="rId9" Type="http://schemas.openxmlformats.org/officeDocument/2006/relationships/image" Target="../media/image21.sv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diagramQuickStyle" Target="../diagrams/quickStyle1.xml"/><Relationship Id="rId18" Type="http://schemas.openxmlformats.org/officeDocument/2006/relationships/image" Target="../media/image9.jpe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diagramLayout" Target="../diagrams/layout1.xml"/><Relationship Id="rId17" Type="http://schemas.openxmlformats.org/officeDocument/2006/relationships/image" Target="../media/image31.svg"/><Relationship Id="rId2" Type="http://schemas.openxmlformats.org/officeDocument/2006/relationships/notesSlide" Target="../notesSlides/notesSlide12.xml"/><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diagramData" Target="../diagrams/data1.xml"/><Relationship Id="rId5" Type="http://schemas.openxmlformats.org/officeDocument/2006/relationships/image" Target="../media/image11.png"/><Relationship Id="rId15" Type="http://schemas.microsoft.com/office/2007/relationships/diagramDrawing" Target="../diagrams/drawing1.xml"/><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13.png"/><Relationship Id="rId14" Type="http://schemas.openxmlformats.org/officeDocument/2006/relationships/diagramColors" Target="../diagrams/colors1.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13.xml"/><Relationship Id="rId7" Type="http://schemas.openxmlformats.org/officeDocument/2006/relationships/image" Target="../media/image11.svg"/><Relationship Id="rId12"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7.png"/><Relationship Id="rId11" Type="http://schemas.openxmlformats.org/officeDocument/2006/relationships/image" Target="../media/image26.png"/><Relationship Id="rId5" Type="http://schemas.openxmlformats.org/officeDocument/2006/relationships/image" Target="../media/image9.svg"/><Relationship Id="rId10" Type="http://schemas.openxmlformats.org/officeDocument/2006/relationships/image" Target="../media/image25.png"/><Relationship Id="rId4" Type="http://schemas.openxmlformats.org/officeDocument/2006/relationships/image" Target="../media/image6.png"/><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7.svg"/><Relationship Id="rId10" Type="http://schemas.openxmlformats.org/officeDocument/2006/relationships/image" Target="../media/image9.jpeg"/><Relationship Id="rId4" Type="http://schemas.openxmlformats.org/officeDocument/2006/relationships/image" Target="../media/image11.png"/><Relationship Id="rId9" Type="http://schemas.openxmlformats.org/officeDocument/2006/relationships/image" Target="../media/image21.svg"/></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jpeg"/><Relationship Id="rId3" Type="http://schemas.openxmlformats.org/officeDocument/2006/relationships/hyperlink" Target="https://www.youtube.com/watch?v=FfSbWc3O_5M" TargetMode="External"/><Relationship Id="rId7" Type="http://schemas.openxmlformats.org/officeDocument/2006/relationships/image" Target="../media/image17.svg"/><Relationship Id="rId12" Type="http://schemas.openxmlformats.org/officeDocument/2006/relationships/image" Target="../media/image15.png"/><Relationship Id="rId17" Type="http://schemas.openxmlformats.org/officeDocument/2006/relationships/image" Target="../media/image9.jpeg"/><Relationship Id="rId2" Type="http://schemas.openxmlformats.org/officeDocument/2006/relationships/notesSlide" Target="../notesSlides/notesSlide14.xml"/><Relationship Id="rId16"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image" Target="../media/image18.tiff"/><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19.svg"/><Relationship Id="rId14" Type="http://schemas.openxmlformats.org/officeDocument/2006/relationships/image" Target="../media/image17.tiff"/></Relationships>
</file>

<file path=ppt/slides/_rels/slide19.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9.jpe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svg"/><Relationship Id="rId11" Type="http://schemas.openxmlformats.org/officeDocument/2006/relationships/hyperlink" Target="http://www.google.co.uk/url?sa=i&amp;rct=j&amp;q=&amp;esrc=s&amp;source=images&amp;cd=&amp;cad=rja&amp;uact=8&amp;ved=2ahUKEwjd5Kbai-_bAhVDaRQKHf3sAvAQjRx6BAgBEAU&amp;url=http://www.elsa-support.co.uk/the-worry-tree/&amp;psig=AOvVaw2JJ-apaVMWzZbIiv9Jnz8i&amp;ust=1530025610130302" TargetMode="External"/><Relationship Id="rId5" Type="http://schemas.openxmlformats.org/officeDocument/2006/relationships/image" Target="../media/image11.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svg"/><Relationship Id="rId11" Type="http://schemas.openxmlformats.org/officeDocument/2006/relationships/image" Target="../media/image29.png"/><Relationship Id="rId5" Type="http://schemas.openxmlformats.org/officeDocument/2006/relationships/image" Target="../media/image11.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17.xml"/><Relationship Id="rId7" Type="http://schemas.openxmlformats.org/officeDocument/2006/relationships/image" Target="../media/image21.sv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3.png"/><Relationship Id="rId5" Type="http://schemas.openxmlformats.org/officeDocument/2006/relationships/image" Target="../media/image19.svg"/><Relationship Id="rId4" Type="http://schemas.openxmlformats.org/officeDocument/2006/relationships/image" Target="../media/image12.png"/><Relationship Id="rId9"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13.png"/><Relationship Id="rId4" Type="http://schemas.openxmlformats.org/officeDocument/2006/relationships/image" Target="../media/image19.svg"/></Relationships>
</file>

<file path=ppt/slides/_rels/slide2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7.svg"/><Relationship Id="rId11" Type="http://schemas.openxmlformats.org/officeDocument/2006/relationships/image" Target="../media/image9.jpe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2.png"/><Relationship Id="rId7"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1.svg"/><Relationship Id="rId11" Type="http://schemas.openxmlformats.org/officeDocument/2006/relationships/image" Target="../media/image9.jpeg"/><Relationship Id="rId5" Type="http://schemas.openxmlformats.org/officeDocument/2006/relationships/image" Target="../media/image13.png"/><Relationship Id="rId10" Type="http://schemas.openxmlformats.org/officeDocument/2006/relationships/image" Target="../media/image34.png"/><Relationship Id="rId4" Type="http://schemas.openxmlformats.org/officeDocument/2006/relationships/image" Target="../media/image19.svg"/><Relationship Id="rId9" Type="http://schemas.openxmlformats.org/officeDocument/2006/relationships/image" Target="../media/image33.png"/></Relationships>
</file>

<file path=ppt/slides/_rels/slide25.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33.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31.jpe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 Id="rId14" Type="http://schemas.openxmlformats.org/officeDocument/2006/relationships/image" Target="../media/image9.jpe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8.pn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36.png"/><Relationship Id="rId5" Type="http://schemas.openxmlformats.org/officeDocument/2006/relationships/image" Target="../media/image7.svg"/><Relationship Id="rId10" Type="http://schemas.openxmlformats.org/officeDocument/2006/relationships/image" Target="../media/image35.png"/><Relationship Id="rId4" Type="http://schemas.openxmlformats.org/officeDocument/2006/relationships/image" Target="../media/image5.png"/><Relationship Id="rId9" Type="http://schemas.openxmlformats.org/officeDocument/2006/relationships/image" Target="../media/image11.svg"/><Relationship Id="rId14" Type="http://schemas.openxmlformats.org/officeDocument/2006/relationships/image" Target="../media/image9.jpe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40.png"/><Relationship Id="rId5" Type="http://schemas.openxmlformats.org/officeDocument/2006/relationships/image" Target="../media/image7.svg"/><Relationship Id="rId10" Type="http://schemas.openxmlformats.org/officeDocument/2006/relationships/image" Target="../media/image39.jpeg"/><Relationship Id="rId4" Type="http://schemas.openxmlformats.org/officeDocument/2006/relationships/image" Target="../media/image5.png"/><Relationship Id="rId9" Type="http://schemas.openxmlformats.org/officeDocument/2006/relationships/image" Target="../media/image11.sv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7.svg"/><Relationship Id="rId10" Type="http://schemas.openxmlformats.org/officeDocument/2006/relationships/image" Target="../media/image9.jpeg"/><Relationship Id="rId4" Type="http://schemas.openxmlformats.org/officeDocument/2006/relationships/image" Target="../media/image5.png"/><Relationship Id="rId9" Type="http://schemas.openxmlformats.org/officeDocument/2006/relationships/image" Target="../media/image11.svg"/></Relationships>
</file>

<file path=ppt/slides/_rels/slide2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41.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9.jpe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4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43.emf"/><Relationship Id="rId5" Type="http://schemas.openxmlformats.org/officeDocument/2006/relationships/image" Target="../media/image7.svg"/><Relationship Id="rId10" Type="http://schemas.openxmlformats.org/officeDocument/2006/relationships/image" Target="../media/image42.emf"/><Relationship Id="rId4" Type="http://schemas.openxmlformats.org/officeDocument/2006/relationships/image" Target="../media/image5.png"/><Relationship Id="rId9" Type="http://schemas.openxmlformats.org/officeDocument/2006/relationships/image" Target="../media/image11.svg"/></Relationships>
</file>

<file path=ppt/slides/_rels/slide3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5.svg"/><Relationship Id="rId7" Type="http://schemas.openxmlformats.org/officeDocument/2006/relationships/image" Target="../media/image5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17.svg"/><Relationship Id="rId10" Type="http://schemas.openxmlformats.org/officeDocument/2006/relationships/image" Target="../media/image9.jpeg"/><Relationship Id="rId4" Type="http://schemas.openxmlformats.org/officeDocument/2006/relationships/image" Target="../media/image11.png"/><Relationship Id="rId9" Type="http://schemas.openxmlformats.org/officeDocument/2006/relationships/image" Target="../media/image47.jpeg"/></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9.jpe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7.svg"/><Relationship Id="rId10" Type="http://schemas.openxmlformats.org/officeDocument/2006/relationships/image" Target="../media/image9.jpeg"/><Relationship Id="rId4" Type="http://schemas.openxmlformats.org/officeDocument/2006/relationships/image" Target="../media/image11.png"/><Relationship Id="rId9" Type="http://schemas.openxmlformats.org/officeDocument/2006/relationships/image" Target="../media/image21.svg"/></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14.jpeg"/><Relationship Id="rId3" Type="http://schemas.openxmlformats.org/officeDocument/2006/relationships/slideLayout" Target="../slideLayouts/slideLayout7.xml"/><Relationship Id="rId7" Type="http://schemas.openxmlformats.org/officeDocument/2006/relationships/image" Target="../media/image11.png"/><Relationship Id="rId12" Type="http://schemas.openxmlformats.org/officeDocument/2006/relationships/image" Target="../media/image21.svg"/><Relationship Id="rId2" Type="http://schemas.openxmlformats.org/officeDocument/2006/relationships/video" Target="https://www.youtube.com/embed/pvM_TtQi9DU?feature=oembed" TargetMode="External"/><Relationship Id="rId1" Type="http://schemas.openxmlformats.org/officeDocument/2006/relationships/tags" Target="../tags/tag1.xml"/><Relationship Id="rId6" Type="http://schemas.openxmlformats.org/officeDocument/2006/relationships/image" Target="../media/image15.svg"/><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image" Target="../media/image19.svg"/><Relationship Id="rId4" Type="http://schemas.openxmlformats.org/officeDocument/2006/relationships/notesSlide" Target="../notesSlides/notesSlide4.xml"/><Relationship Id="rId9" Type="http://schemas.openxmlformats.org/officeDocument/2006/relationships/image" Target="../media/image12.png"/><Relationship Id="rId1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9.jpe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6.xml"/><Relationship Id="rId7" Type="http://schemas.openxmlformats.org/officeDocument/2006/relationships/image" Target="../media/image7.svg"/><Relationship Id="rId12"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5.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9.sv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3" Type="http://schemas.openxmlformats.org/officeDocument/2006/relationships/notesSlide" Target="../notesSlides/notesSlide7.xml"/><Relationship Id="rId7" Type="http://schemas.openxmlformats.org/officeDocument/2006/relationships/image" Target="../media/image11.svg"/><Relationship Id="rId12"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7.png"/><Relationship Id="rId11" Type="http://schemas.openxmlformats.org/officeDocument/2006/relationships/image" Target="../media/image18.tiff"/><Relationship Id="rId5" Type="http://schemas.openxmlformats.org/officeDocument/2006/relationships/image" Target="../media/image9.svg"/><Relationship Id="rId10" Type="http://schemas.openxmlformats.org/officeDocument/2006/relationships/image" Target="../media/image17.tiff"/><Relationship Id="rId4" Type="http://schemas.openxmlformats.org/officeDocument/2006/relationships/image" Target="../media/image6.png"/><Relationship Id="rId9" Type="http://schemas.openxmlformats.org/officeDocument/2006/relationships/image" Target="../media/image16.jpeg"/><Relationship Id="rId1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EB8"/>
        </a:solidFill>
        <a:effectLst/>
      </p:bgPr>
    </p:bg>
    <p:spTree>
      <p:nvGrpSpPr>
        <p:cNvPr id="1" name=""/>
        <p:cNvGrpSpPr/>
        <p:nvPr/>
      </p:nvGrpSpPr>
      <p:grpSpPr>
        <a:xfrm>
          <a:off x="0" y="0"/>
          <a:ext cx="0" cy="0"/>
          <a:chOff x="0" y="0"/>
          <a:chExt cx="0" cy="0"/>
        </a:xfrm>
      </p:grpSpPr>
      <p:sp>
        <p:nvSpPr>
          <p:cNvPr id="7" name="Rectangle 2"/>
          <p:cNvSpPr txBox="1">
            <a:spLocks noChangeArrowheads="1"/>
          </p:cNvSpPr>
          <p:nvPr/>
        </p:nvSpPr>
        <p:spPr>
          <a:xfrm>
            <a:off x="438004" y="2343311"/>
            <a:ext cx="8375796" cy="284192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30322"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a:ea typeface="+mj-ea"/>
                <a:cs typeface="Arial"/>
              </a:rPr>
              <a:t>Understanding Anxiety:</a:t>
            </a:r>
            <a:r>
              <a:rPr kumimoji="0" lang="en-US" sz="4800" b="0" i="0" u="none" strike="noStrike" kern="1200" cap="none" spc="0" normalizeH="0" baseline="0" noProof="0" dirty="0">
                <a:ln>
                  <a:noFill/>
                </a:ln>
                <a:solidFill>
                  <a:prstClr val="white"/>
                </a:solidFill>
                <a:effectLst/>
                <a:uLnTx/>
                <a:uFillTx/>
                <a:latin typeface="Helvetica Neue UltraLight"/>
                <a:ea typeface="+mj-ea"/>
                <a:cs typeface="Helvetica Neue UltraLight"/>
              </a:rPr>
              <a:t/>
            </a:r>
            <a:br>
              <a:rPr kumimoji="0" lang="en-US" sz="4800" b="0" i="0" u="none" strike="noStrike" kern="1200" cap="none" spc="0" normalizeH="0" baseline="0" noProof="0" dirty="0">
                <a:ln>
                  <a:noFill/>
                </a:ln>
                <a:solidFill>
                  <a:prstClr val="white"/>
                </a:solidFill>
                <a:effectLst/>
                <a:uLnTx/>
                <a:uFillTx/>
                <a:latin typeface="Helvetica Neue UltraLight"/>
                <a:ea typeface="+mj-ea"/>
                <a:cs typeface="Helvetica Neue UltraLight"/>
              </a:rPr>
            </a:br>
            <a:r>
              <a:rPr kumimoji="0" lang="en-US" sz="4800" b="0" i="0" u="none" strike="noStrike" kern="1200" cap="none" spc="0" normalizeH="0" baseline="0" noProof="0" dirty="0">
                <a:ln>
                  <a:noFill/>
                </a:ln>
                <a:solidFill>
                  <a:prstClr val="white"/>
                </a:solidFill>
                <a:effectLst/>
                <a:uLnTx/>
                <a:uFillTx/>
                <a:latin typeface="Arial"/>
                <a:ea typeface="+mj-ea"/>
                <a:cs typeface="Arial"/>
              </a:rPr>
              <a:t>An introduction for parents</a:t>
            </a:r>
          </a:p>
        </p:txBody>
      </p:sp>
      <p:sp>
        <p:nvSpPr>
          <p:cNvPr id="8" name="Rectangle 3"/>
          <p:cNvSpPr txBox="1">
            <a:spLocks noChangeArrowheads="1"/>
          </p:cNvSpPr>
          <p:nvPr/>
        </p:nvSpPr>
        <p:spPr>
          <a:xfrm>
            <a:off x="510474" y="5859839"/>
            <a:ext cx="7845252" cy="35718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30322" rtl="0" eaLnBrk="1" fontAlgn="auto" latinLnBrk="0" hangingPunct="1">
              <a:lnSpc>
                <a:spcPct val="100000"/>
              </a:lnSpc>
              <a:spcBef>
                <a:spcPct val="0"/>
              </a:spcBef>
              <a:spcAft>
                <a:spcPts val="0"/>
              </a:spcAft>
              <a:buClrTx/>
              <a:buSzTx/>
              <a:buFont typeface="Arial"/>
              <a:buNone/>
              <a:tabLst/>
              <a:defRPr/>
            </a:pPr>
            <a:r>
              <a:rPr kumimoji="0" lang="en-US" sz="1600" b="1" i="0" u="none" strike="noStrike" kern="1200" cap="none" spc="0" normalizeH="0" baseline="0" noProof="0" dirty="0">
                <a:ln>
                  <a:noFill/>
                </a:ln>
                <a:solidFill>
                  <a:prstClr val="white"/>
                </a:solidFill>
                <a:effectLst/>
                <a:uLnTx/>
                <a:uFillTx/>
                <a:latin typeface="Arial" pitchFamily="34" charset="0"/>
                <a:ea typeface="+mn-ea"/>
                <a:cs typeface="Arial" pitchFamily="34" charset="0"/>
                <a:sym typeface="Helvetica Neue" charset="0"/>
              </a:rPr>
              <a:t>|  Education Mental Health Practitioner</a:t>
            </a:r>
            <a:endParaRPr kumimoji="0" lang="en-US" sz="16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2" name="Picture 1" descr="A black and white logo&#10;&#10;Description automatically generated">
            <a:extLst>
              <a:ext uri="{FF2B5EF4-FFF2-40B4-BE49-F238E27FC236}">
                <a16:creationId xmlns:a16="http://schemas.microsoft.com/office/drawing/2014/main" id="{41E2B13B-83D5-1C34-7AB4-6D3257A9911C}"/>
              </a:ext>
            </a:extLst>
          </p:cNvPr>
          <p:cNvPicPr>
            <a:picLocks noChangeAspect="1"/>
          </p:cNvPicPr>
          <p:nvPr/>
        </p:nvPicPr>
        <p:blipFill>
          <a:blip r:embed="rId2"/>
          <a:stretch>
            <a:fillRect/>
          </a:stretch>
        </p:blipFill>
        <p:spPr>
          <a:xfrm>
            <a:off x="7813868" y="1638"/>
            <a:ext cx="2091458" cy="1470614"/>
          </a:xfrm>
          <a:prstGeom prst="rect">
            <a:avLst/>
          </a:prstGeom>
        </p:spPr>
      </p:pic>
    </p:spTree>
    <p:extLst>
      <p:ext uri="{BB962C8B-B14F-4D97-AF65-F5344CB8AC3E}">
        <p14:creationId xmlns:p14="http://schemas.microsoft.com/office/powerpoint/2010/main" val="1921865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68450" y="2749386"/>
            <a:ext cx="6769100" cy="448841"/>
          </a:xfrm>
          <a:prstGeom prst="rect">
            <a:avLst/>
          </a:prstGeom>
        </p:spPr>
        <p:txBody>
          <a:bodyPr wrap="square" lIns="0" tIns="0" rIns="0" bIns="0" rtlCol="0" anchor="t">
            <a:spAutoFit/>
          </a:bodyPr>
          <a:lstStyle/>
          <a:p>
            <a:pPr algn="ctr">
              <a:lnSpc>
                <a:spcPts val="3466"/>
              </a:lnSpc>
            </a:pPr>
            <a:r>
              <a:rPr lang="en-US" sz="3466" spc="34" dirty="0">
                <a:solidFill>
                  <a:srgbClr val="0086B3"/>
                </a:solidFill>
                <a:latin typeface="Proxima Nova Bold"/>
              </a:rPr>
              <a:t>Understanding the anxiety cycle</a:t>
            </a:r>
          </a:p>
        </p:txBody>
      </p:sp>
      <p:sp>
        <p:nvSpPr>
          <p:cNvPr id="10" name="Freeform 10"/>
          <p:cNvSpPr/>
          <p:nvPr/>
        </p:nvSpPr>
        <p:spPr>
          <a:xfrm rot="4596961">
            <a:off x="-761597" y="4329567"/>
            <a:ext cx="2377569" cy="2368924"/>
          </a:xfrm>
          <a:custGeom>
            <a:avLst/>
            <a:gdLst/>
            <a:ahLst/>
            <a:cxnLst/>
            <a:rect l="l" t="t" r="r" b="b"/>
            <a:pathLst>
              <a:path w="4389359" h="4373398">
                <a:moveTo>
                  <a:pt x="0" y="0"/>
                </a:moveTo>
                <a:lnTo>
                  <a:pt x="4389359" y="0"/>
                </a:lnTo>
                <a:lnTo>
                  <a:pt x="4389359" y="4373398"/>
                </a:lnTo>
                <a:lnTo>
                  <a:pt x="0" y="437339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sz="572"/>
          </a:p>
        </p:txBody>
      </p:sp>
      <p:sp>
        <p:nvSpPr>
          <p:cNvPr id="11" name="Freeform 11"/>
          <p:cNvSpPr/>
          <p:nvPr/>
        </p:nvSpPr>
        <p:spPr>
          <a:xfrm rot="-1201367">
            <a:off x="301750" y="5151896"/>
            <a:ext cx="1963680" cy="2608753"/>
          </a:xfrm>
          <a:custGeom>
            <a:avLst/>
            <a:gdLst/>
            <a:ahLst/>
            <a:cxnLst/>
            <a:rect l="l" t="t" r="r" b="b"/>
            <a:pathLst>
              <a:path w="3625255" h="4816160">
                <a:moveTo>
                  <a:pt x="0" y="0"/>
                </a:moveTo>
                <a:lnTo>
                  <a:pt x="3625255" y="0"/>
                </a:lnTo>
                <a:lnTo>
                  <a:pt x="3625255" y="4816160"/>
                </a:lnTo>
                <a:lnTo>
                  <a:pt x="0" y="481616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sz="572"/>
          </a:p>
        </p:txBody>
      </p:sp>
      <p:sp>
        <p:nvSpPr>
          <p:cNvPr id="12" name="Freeform 12"/>
          <p:cNvSpPr/>
          <p:nvPr/>
        </p:nvSpPr>
        <p:spPr>
          <a:xfrm rot="10123381">
            <a:off x="8389757" y="290057"/>
            <a:ext cx="2155906" cy="2228850"/>
          </a:xfrm>
          <a:custGeom>
            <a:avLst/>
            <a:gdLst/>
            <a:ahLst/>
            <a:cxnLst/>
            <a:rect l="l" t="t" r="r" b="b"/>
            <a:pathLst>
              <a:path w="3980134" h="4114800">
                <a:moveTo>
                  <a:pt x="0" y="0"/>
                </a:moveTo>
                <a:lnTo>
                  <a:pt x="3980134" y="0"/>
                </a:lnTo>
                <a:lnTo>
                  <a:pt x="3980134"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sz="572"/>
          </a:p>
        </p:txBody>
      </p:sp>
      <p:sp>
        <p:nvSpPr>
          <p:cNvPr id="13" name="Freeform 13"/>
          <p:cNvSpPr/>
          <p:nvPr/>
        </p:nvSpPr>
        <p:spPr>
          <a:xfrm rot="-1395011">
            <a:off x="7374472" y="-26622"/>
            <a:ext cx="1476198" cy="1961132"/>
          </a:xfrm>
          <a:custGeom>
            <a:avLst/>
            <a:gdLst/>
            <a:ahLst/>
            <a:cxnLst/>
            <a:rect l="l" t="t" r="r" b="b"/>
            <a:pathLst>
              <a:path w="2725288" h="3620552">
                <a:moveTo>
                  <a:pt x="0" y="0"/>
                </a:moveTo>
                <a:lnTo>
                  <a:pt x="2725289" y="0"/>
                </a:lnTo>
                <a:lnTo>
                  <a:pt x="2725289" y="3620552"/>
                </a:lnTo>
                <a:lnTo>
                  <a:pt x="0" y="362055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sz="572"/>
          </a:p>
        </p:txBody>
      </p:sp>
      <p:pic>
        <p:nvPicPr>
          <p:cNvPr id="3" name="Picture 2" descr="The Emotion Cycle – Sail Magazine">
            <a:extLst>
              <a:ext uri="{FF2B5EF4-FFF2-40B4-BE49-F238E27FC236}">
                <a16:creationId xmlns:a16="http://schemas.microsoft.com/office/drawing/2014/main" id="{E9F41C85-5C7B-2EA2-8A25-D4B58DC1D106}"/>
              </a:ext>
            </a:extLst>
          </p:cNvPr>
          <p:cNvPicPr>
            <a:picLocks noChangeAspect="1" noChangeArrowheads="1"/>
          </p:cNvPicPr>
          <p:nvPr/>
        </p:nvPicPr>
        <p:blipFill>
          <a:blip r:embed="rId10">
            <a:clrChange>
              <a:clrFrom>
                <a:srgbClr val="E2E3DD"/>
              </a:clrFrom>
              <a:clrTo>
                <a:srgbClr val="E2E3DD">
                  <a:alpha val="0"/>
                </a:srgbClr>
              </a:clrTo>
            </a:clrChange>
            <a:extLst>
              <a:ext uri="{28A0092B-C50C-407E-A947-70E740481C1C}">
                <a14:useLocalDpi xmlns:a14="http://schemas.microsoft.com/office/drawing/2010/main" val="0"/>
              </a:ext>
            </a:extLst>
          </a:blip>
          <a:srcRect/>
          <a:stretch>
            <a:fillRect/>
          </a:stretch>
        </p:blipFill>
        <p:spPr bwMode="auto">
          <a:xfrm>
            <a:off x="3119208" y="3366346"/>
            <a:ext cx="3667585" cy="24279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close-up of a logo&#10;&#10;Description automatically generated">
            <a:extLst>
              <a:ext uri="{FF2B5EF4-FFF2-40B4-BE49-F238E27FC236}">
                <a16:creationId xmlns:a16="http://schemas.microsoft.com/office/drawing/2014/main" id="{BA5FA9FC-8B47-2152-AD29-ABF75AE66728}"/>
              </a:ext>
            </a:extLst>
          </p:cNvPr>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14727" t="24446" r="12001" b="20762"/>
          <a:stretch/>
        </p:blipFill>
        <p:spPr bwMode="auto">
          <a:xfrm>
            <a:off x="8698507" y="5451475"/>
            <a:ext cx="1158129" cy="61298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2807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BE46DA51-FB10-A892-B1F9-C260187EC9FC}"/>
              </a:ext>
            </a:extLst>
          </p:cNvPr>
          <p:cNvSpPr/>
          <p:nvPr/>
        </p:nvSpPr>
        <p:spPr>
          <a:xfrm>
            <a:off x="4929329" y="2641155"/>
            <a:ext cx="4829705" cy="2607411"/>
          </a:xfrm>
          <a:prstGeom prst="round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72"/>
          </a:p>
        </p:txBody>
      </p:sp>
      <p:sp>
        <p:nvSpPr>
          <p:cNvPr id="15" name="Rectangle: Rounded Corners 14">
            <a:extLst>
              <a:ext uri="{FF2B5EF4-FFF2-40B4-BE49-F238E27FC236}">
                <a16:creationId xmlns:a16="http://schemas.microsoft.com/office/drawing/2014/main" id="{F850F3F4-6D96-BFC0-C84C-71BAE6E4D9BE}"/>
              </a:ext>
            </a:extLst>
          </p:cNvPr>
          <p:cNvSpPr/>
          <p:nvPr/>
        </p:nvSpPr>
        <p:spPr>
          <a:xfrm>
            <a:off x="657100" y="2641155"/>
            <a:ext cx="3957047" cy="2674444"/>
          </a:xfrm>
          <a:prstGeom prst="round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72"/>
          </a:p>
        </p:txBody>
      </p:sp>
      <p:sp>
        <p:nvSpPr>
          <p:cNvPr id="2" name="TextBox 2"/>
          <p:cNvSpPr txBox="1"/>
          <p:nvPr/>
        </p:nvSpPr>
        <p:spPr>
          <a:xfrm>
            <a:off x="248320" y="773508"/>
            <a:ext cx="7078663" cy="448841"/>
          </a:xfrm>
          <a:prstGeom prst="rect">
            <a:avLst/>
          </a:prstGeom>
        </p:spPr>
        <p:txBody>
          <a:bodyPr wrap="square" lIns="0" tIns="0" rIns="0" bIns="0" rtlCol="0" anchor="t">
            <a:spAutoFit/>
          </a:bodyPr>
          <a:lstStyle/>
          <a:p>
            <a:pPr>
              <a:lnSpc>
                <a:spcPts val="3466"/>
              </a:lnSpc>
            </a:pPr>
            <a:r>
              <a:rPr lang="en-US" sz="3466" spc="34" dirty="0">
                <a:solidFill>
                  <a:srgbClr val="0086B3"/>
                </a:solidFill>
                <a:latin typeface="Proxima Nova Bold"/>
              </a:rPr>
              <a:t>Anxiety Cycle</a:t>
            </a:r>
          </a:p>
        </p:txBody>
      </p:sp>
      <p:sp>
        <p:nvSpPr>
          <p:cNvPr id="3" name="Text Placeholder 1">
            <a:extLst>
              <a:ext uri="{FF2B5EF4-FFF2-40B4-BE49-F238E27FC236}">
                <a16:creationId xmlns:a16="http://schemas.microsoft.com/office/drawing/2014/main" id="{F83630DE-9F67-ACAD-C398-B70D36E72A64}"/>
              </a:ext>
            </a:extLst>
          </p:cNvPr>
          <p:cNvSpPr txBox="1">
            <a:spLocks/>
          </p:cNvSpPr>
          <p:nvPr/>
        </p:nvSpPr>
        <p:spPr>
          <a:xfrm>
            <a:off x="220876" y="1298062"/>
            <a:ext cx="6253810" cy="1165941"/>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1733" dirty="0">
                <a:solidFill>
                  <a:schemeClr val="tx2"/>
                </a:solidFill>
                <a:latin typeface="Proxima Nova" panose="020B0604020202020204" charset="0"/>
              </a:rPr>
              <a:t>There are several common maintenance cycles in anxiety:</a:t>
            </a:r>
          </a:p>
          <a:p>
            <a:pPr lvl="1">
              <a:buFont typeface="Wingdings" panose="05000000000000000000" pitchFamily="2" charset="2"/>
              <a:buChar char="§"/>
            </a:pPr>
            <a:r>
              <a:rPr lang="en-AU" sz="1733" dirty="0">
                <a:solidFill>
                  <a:schemeClr val="tx2"/>
                </a:solidFill>
                <a:latin typeface="Proxima Nova" panose="020B0604020202020204" charset="0"/>
              </a:rPr>
              <a:t>Things that children do to look after/protect themselves</a:t>
            </a:r>
          </a:p>
          <a:p>
            <a:pPr lvl="1">
              <a:buFont typeface="Wingdings" panose="05000000000000000000" pitchFamily="2" charset="2"/>
              <a:buChar char="§"/>
            </a:pPr>
            <a:r>
              <a:rPr lang="en-AU" sz="1733" dirty="0">
                <a:solidFill>
                  <a:schemeClr val="tx2"/>
                </a:solidFill>
                <a:latin typeface="Proxima Nova" panose="020B0604020202020204" charset="0"/>
              </a:rPr>
              <a:t>Things other people do to try and help/protect them</a:t>
            </a:r>
          </a:p>
          <a:p>
            <a:endParaRPr lang="en-GB" sz="1733" dirty="0">
              <a:solidFill>
                <a:schemeClr val="tx2"/>
              </a:solidFill>
              <a:latin typeface="Proxima Nova" panose="020B0604020202020204" charset="0"/>
            </a:endParaRPr>
          </a:p>
        </p:txBody>
      </p:sp>
      <p:sp>
        <p:nvSpPr>
          <p:cNvPr id="6" name="TextBox 5">
            <a:extLst>
              <a:ext uri="{FF2B5EF4-FFF2-40B4-BE49-F238E27FC236}">
                <a16:creationId xmlns:a16="http://schemas.microsoft.com/office/drawing/2014/main" id="{ABD2A4F2-2BA6-6994-62CF-984D22569C41}"/>
              </a:ext>
            </a:extLst>
          </p:cNvPr>
          <p:cNvSpPr txBox="1"/>
          <p:nvPr/>
        </p:nvSpPr>
        <p:spPr>
          <a:xfrm>
            <a:off x="677738" y="3361885"/>
            <a:ext cx="3957047" cy="1592744"/>
          </a:xfrm>
          <a:prstGeom prst="rect">
            <a:avLst/>
          </a:prstGeom>
          <a:noFill/>
        </p:spPr>
        <p:txBody>
          <a:bodyPr wrap="square">
            <a:spAutoFit/>
          </a:bodyPr>
          <a:lstStyle/>
          <a:p>
            <a:r>
              <a:rPr lang="en-GB" sz="975" b="1" dirty="0">
                <a:solidFill>
                  <a:schemeClr val="tx2"/>
                </a:solidFill>
                <a:latin typeface="Proxima Nova" panose="020B0604020202020204" charset="0"/>
              </a:rPr>
              <a:t>Anxious thinking: </a:t>
            </a:r>
          </a:p>
          <a:p>
            <a:r>
              <a:rPr lang="en-GB" sz="975" dirty="0">
                <a:solidFill>
                  <a:schemeClr val="tx2"/>
                </a:solidFill>
                <a:latin typeface="Proxima Nova" panose="020B0604020202020204" charset="0"/>
              </a:rPr>
              <a:t>notice / remember things that fit in with their worries; overestimate danger; underestimate coping</a:t>
            </a:r>
          </a:p>
          <a:p>
            <a:endParaRPr lang="en-GB" sz="975" dirty="0">
              <a:solidFill>
                <a:schemeClr val="tx2"/>
              </a:solidFill>
              <a:latin typeface="Proxima Nova" panose="020B0604020202020204" charset="0"/>
            </a:endParaRPr>
          </a:p>
          <a:p>
            <a:r>
              <a:rPr lang="en-GB" sz="975" b="1" dirty="0">
                <a:solidFill>
                  <a:schemeClr val="tx2"/>
                </a:solidFill>
                <a:latin typeface="Proxima Nova" panose="020B0604020202020204" charset="0"/>
              </a:rPr>
              <a:t>Misinterpret  physical symptoms of anxiety: </a:t>
            </a:r>
          </a:p>
          <a:p>
            <a:r>
              <a:rPr lang="en-GB" sz="975" dirty="0">
                <a:solidFill>
                  <a:schemeClr val="tx2"/>
                </a:solidFill>
                <a:latin typeface="Proxima Nova" panose="020B0604020202020204" charset="0"/>
              </a:rPr>
              <a:t>“something bad is happening”; “something is wrong with me”; “I can’t bear the feeling”.</a:t>
            </a:r>
          </a:p>
          <a:p>
            <a:endParaRPr lang="en-GB" sz="975" dirty="0">
              <a:solidFill>
                <a:schemeClr val="tx2"/>
              </a:solidFill>
              <a:latin typeface="Proxima Nova" panose="020B0604020202020204" charset="0"/>
            </a:endParaRPr>
          </a:p>
          <a:p>
            <a:r>
              <a:rPr lang="en-GB" sz="975" b="1" dirty="0">
                <a:solidFill>
                  <a:schemeClr val="tx2"/>
                </a:solidFill>
                <a:latin typeface="Proxima Nova" panose="020B0604020202020204" charset="0"/>
              </a:rPr>
              <a:t>Anxious behaviour:  </a:t>
            </a:r>
          </a:p>
          <a:p>
            <a:r>
              <a:rPr lang="en-GB" sz="975" dirty="0">
                <a:solidFill>
                  <a:schemeClr val="tx2"/>
                </a:solidFill>
                <a:latin typeface="Proxima Nova" panose="020B0604020202020204" charset="0"/>
              </a:rPr>
              <a:t>avoidance; “safety behaviours”; seek reassurance from others </a:t>
            </a:r>
            <a:endParaRPr lang="en-GB" sz="975" i="1" dirty="0">
              <a:solidFill>
                <a:schemeClr val="tx2"/>
              </a:solidFill>
              <a:latin typeface="Proxima Nova" panose="020B0604020202020204" charset="0"/>
            </a:endParaRPr>
          </a:p>
        </p:txBody>
      </p:sp>
      <p:sp>
        <p:nvSpPr>
          <p:cNvPr id="7" name="TextBox 2">
            <a:extLst>
              <a:ext uri="{FF2B5EF4-FFF2-40B4-BE49-F238E27FC236}">
                <a16:creationId xmlns:a16="http://schemas.microsoft.com/office/drawing/2014/main" id="{E3BB2429-A899-087E-4746-5170750FE619}"/>
              </a:ext>
            </a:extLst>
          </p:cNvPr>
          <p:cNvSpPr txBox="1"/>
          <p:nvPr/>
        </p:nvSpPr>
        <p:spPr>
          <a:xfrm>
            <a:off x="1067173" y="2809200"/>
            <a:ext cx="3178175" cy="392415"/>
          </a:xfrm>
          <a:prstGeom prst="rect">
            <a:avLst/>
          </a:prstGeom>
        </p:spPr>
        <p:txBody>
          <a:bodyPr wrap="square" lIns="0" tIns="0" rIns="0" bIns="0" rtlCol="0" anchor="t">
            <a:spAutoFit/>
          </a:bodyPr>
          <a:lstStyle/>
          <a:p>
            <a:pPr algn="ctr">
              <a:lnSpc>
                <a:spcPts val="3466"/>
              </a:lnSpc>
            </a:pPr>
            <a:r>
              <a:rPr lang="en-US" sz="1950" spc="34" dirty="0">
                <a:solidFill>
                  <a:schemeClr val="bg1"/>
                </a:solidFill>
                <a:latin typeface="Proxima Nova Bold"/>
              </a:rPr>
              <a:t>What children do…</a:t>
            </a:r>
          </a:p>
        </p:txBody>
      </p:sp>
      <p:sp>
        <p:nvSpPr>
          <p:cNvPr id="8" name="TextBox 2">
            <a:extLst>
              <a:ext uri="{FF2B5EF4-FFF2-40B4-BE49-F238E27FC236}">
                <a16:creationId xmlns:a16="http://schemas.microsoft.com/office/drawing/2014/main" id="{5BA1C7D2-3D70-2BE2-DBAD-7905CDFB1975}"/>
              </a:ext>
            </a:extLst>
          </p:cNvPr>
          <p:cNvSpPr txBox="1"/>
          <p:nvPr/>
        </p:nvSpPr>
        <p:spPr>
          <a:xfrm>
            <a:off x="4908691" y="2809200"/>
            <a:ext cx="4850342" cy="392415"/>
          </a:xfrm>
          <a:prstGeom prst="rect">
            <a:avLst/>
          </a:prstGeom>
        </p:spPr>
        <p:txBody>
          <a:bodyPr wrap="square" lIns="0" tIns="0" rIns="0" bIns="0" rtlCol="0" anchor="t">
            <a:spAutoFit/>
          </a:bodyPr>
          <a:lstStyle/>
          <a:p>
            <a:pPr algn="ctr">
              <a:lnSpc>
                <a:spcPts val="3466"/>
              </a:lnSpc>
            </a:pPr>
            <a:r>
              <a:rPr lang="en-US" sz="1950" spc="34" dirty="0">
                <a:solidFill>
                  <a:schemeClr val="bg1"/>
                </a:solidFill>
                <a:latin typeface="Proxima Nova Bold"/>
              </a:rPr>
              <a:t>What others do that might contribute…</a:t>
            </a:r>
          </a:p>
        </p:txBody>
      </p:sp>
      <p:sp>
        <p:nvSpPr>
          <p:cNvPr id="9" name="TextBox 8">
            <a:extLst>
              <a:ext uri="{FF2B5EF4-FFF2-40B4-BE49-F238E27FC236}">
                <a16:creationId xmlns:a16="http://schemas.microsoft.com/office/drawing/2014/main" id="{CFCEAB0B-858F-9551-3258-8049A3A7DF4A}"/>
              </a:ext>
            </a:extLst>
          </p:cNvPr>
          <p:cNvSpPr txBox="1"/>
          <p:nvPr/>
        </p:nvSpPr>
        <p:spPr>
          <a:xfrm>
            <a:off x="5068814" y="3286236"/>
            <a:ext cx="3957047" cy="1442703"/>
          </a:xfrm>
          <a:prstGeom prst="rect">
            <a:avLst/>
          </a:prstGeom>
          <a:noFill/>
        </p:spPr>
        <p:txBody>
          <a:bodyPr wrap="square">
            <a:spAutoFit/>
          </a:bodyPr>
          <a:lstStyle/>
          <a:p>
            <a:pPr marL="154791" indent="-154791">
              <a:buFont typeface="Arial" panose="020B0604020202020204" pitchFamily="34" charset="0"/>
              <a:buChar char="•"/>
            </a:pPr>
            <a:r>
              <a:rPr lang="en-GB" sz="975" b="1" dirty="0">
                <a:solidFill>
                  <a:schemeClr val="tx2"/>
                </a:solidFill>
                <a:latin typeface="Proxima Nova" panose="020B0604020202020204" charset="0"/>
              </a:rPr>
              <a:t>Demonstrate anxious behaviour</a:t>
            </a:r>
          </a:p>
          <a:p>
            <a:pPr marL="154791" indent="-154791">
              <a:buFont typeface="Arial" panose="020B0604020202020204" pitchFamily="34" charset="0"/>
              <a:buChar char="•"/>
            </a:pPr>
            <a:endParaRPr lang="en-GB" sz="975" b="1" dirty="0">
              <a:solidFill>
                <a:schemeClr val="tx2"/>
              </a:solidFill>
              <a:latin typeface="Proxima Nova" panose="020B0604020202020204" charset="0"/>
            </a:endParaRPr>
          </a:p>
          <a:p>
            <a:pPr marL="154791" indent="-154791">
              <a:buFont typeface="Arial" panose="020B0604020202020204" pitchFamily="34" charset="0"/>
              <a:buChar char="•"/>
            </a:pPr>
            <a:r>
              <a:rPr lang="en-GB" sz="975" b="1" dirty="0">
                <a:solidFill>
                  <a:schemeClr val="tx2"/>
                </a:solidFill>
                <a:latin typeface="Proxima Nova" panose="020B0604020202020204" charset="0"/>
              </a:rPr>
              <a:t>React to the child in an anxious way</a:t>
            </a:r>
          </a:p>
          <a:p>
            <a:pPr marL="154791" indent="-154791">
              <a:buFont typeface="Arial" panose="020B0604020202020204" pitchFamily="34" charset="0"/>
              <a:buChar char="•"/>
            </a:pPr>
            <a:endParaRPr lang="en-GB" sz="975" b="1" dirty="0">
              <a:solidFill>
                <a:schemeClr val="tx2"/>
              </a:solidFill>
              <a:latin typeface="Proxima Nova" panose="020B0604020202020204" charset="0"/>
            </a:endParaRPr>
          </a:p>
          <a:p>
            <a:pPr marL="154791" indent="-154791">
              <a:buFont typeface="Arial" panose="020B0604020202020204" pitchFamily="34" charset="0"/>
              <a:buChar char="•"/>
            </a:pPr>
            <a:r>
              <a:rPr lang="en-GB" sz="975" b="1" dirty="0">
                <a:solidFill>
                  <a:schemeClr val="tx2"/>
                </a:solidFill>
                <a:latin typeface="Proxima Nova" panose="020B0604020202020204" charset="0"/>
              </a:rPr>
              <a:t>Become very involved and protective – maybe too much?</a:t>
            </a:r>
          </a:p>
          <a:p>
            <a:pPr marL="154791" indent="-154791">
              <a:buFont typeface="Arial" panose="020B0604020202020204" pitchFamily="34" charset="0"/>
              <a:buChar char="•"/>
            </a:pPr>
            <a:endParaRPr lang="en-GB" sz="975" b="1" dirty="0">
              <a:solidFill>
                <a:schemeClr val="tx2"/>
              </a:solidFill>
              <a:latin typeface="Proxima Nova" panose="020B0604020202020204" charset="0"/>
            </a:endParaRPr>
          </a:p>
          <a:p>
            <a:pPr marL="154791" indent="-154791">
              <a:buFont typeface="Arial" panose="020B0604020202020204" pitchFamily="34" charset="0"/>
              <a:buChar char="•"/>
            </a:pPr>
            <a:r>
              <a:rPr lang="en-GB" sz="975" b="1" dirty="0">
                <a:solidFill>
                  <a:schemeClr val="tx2"/>
                </a:solidFill>
                <a:latin typeface="Proxima Nova" panose="020B0604020202020204" charset="0"/>
              </a:rPr>
              <a:t>Reassure them – maybe too much?</a:t>
            </a:r>
          </a:p>
          <a:p>
            <a:pPr marL="154791" indent="-154791">
              <a:buFont typeface="Arial" panose="020B0604020202020204" pitchFamily="34" charset="0"/>
              <a:buChar char="•"/>
            </a:pPr>
            <a:endParaRPr lang="en-GB" sz="975" b="1" dirty="0">
              <a:solidFill>
                <a:schemeClr val="tx2"/>
              </a:solidFill>
              <a:latin typeface="Proxima Nova" panose="020B0604020202020204" charset="0"/>
            </a:endParaRPr>
          </a:p>
          <a:p>
            <a:pPr marL="154791" indent="-154791">
              <a:buFont typeface="Arial" panose="020B0604020202020204" pitchFamily="34" charset="0"/>
              <a:buChar char="•"/>
            </a:pPr>
            <a:r>
              <a:rPr lang="en-GB" sz="975" b="1" dirty="0">
                <a:solidFill>
                  <a:schemeClr val="tx2"/>
                </a:solidFill>
                <a:latin typeface="Proxima Nova" panose="020B0604020202020204" charset="0"/>
              </a:rPr>
              <a:t>Don’t encourage them to try/do things</a:t>
            </a:r>
          </a:p>
        </p:txBody>
      </p:sp>
      <p:sp>
        <p:nvSpPr>
          <p:cNvPr id="19" name="Arrow: Curved Down 18">
            <a:extLst>
              <a:ext uri="{FF2B5EF4-FFF2-40B4-BE49-F238E27FC236}">
                <a16:creationId xmlns:a16="http://schemas.microsoft.com/office/drawing/2014/main" id="{BAC8B95C-5C9D-E919-DBE4-AA6F1EB390A5}"/>
              </a:ext>
            </a:extLst>
          </p:cNvPr>
          <p:cNvSpPr/>
          <p:nvPr/>
        </p:nvSpPr>
        <p:spPr>
          <a:xfrm>
            <a:off x="4118881" y="2396970"/>
            <a:ext cx="1234456" cy="460935"/>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72">
              <a:solidFill>
                <a:schemeClr val="tx1"/>
              </a:solidFill>
            </a:endParaRPr>
          </a:p>
        </p:txBody>
      </p:sp>
      <p:sp>
        <p:nvSpPr>
          <p:cNvPr id="20" name="Arrow: Curved Down 19">
            <a:extLst>
              <a:ext uri="{FF2B5EF4-FFF2-40B4-BE49-F238E27FC236}">
                <a16:creationId xmlns:a16="http://schemas.microsoft.com/office/drawing/2014/main" id="{736C60F6-14AA-7417-C625-10CE0E41DFFD}"/>
              </a:ext>
            </a:extLst>
          </p:cNvPr>
          <p:cNvSpPr/>
          <p:nvPr/>
        </p:nvSpPr>
        <p:spPr>
          <a:xfrm rot="10800000">
            <a:off x="4245348" y="5143474"/>
            <a:ext cx="1234456" cy="460935"/>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72">
              <a:solidFill>
                <a:schemeClr val="tx1"/>
              </a:solidFill>
            </a:endParaRPr>
          </a:p>
        </p:txBody>
      </p:sp>
      <p:pic>
        <p:nvPicPr>
          <p:cNvPr id="1026" name="Picture 2" descr="The Emotion Cycle – Sail Magazine">
            <a:extLst>
              <a:ext uri="{FF2B5EF4-FFF2-40B4-BE49-F238E27FC236}">
                <a16:creationId xmlns:a16="http://schemas.microsoft.com/office/drawing/2014/main" id="{0F0A8552-1B78-9CA3-F066-01393CDAB4EF}"/>
              </a:ext>
            </a:extLst>
          </p:cNvPr>
          <p:cNvPicPr>
            <a:picLocks noChangeAspect="1" noChangeArrowheads="1"/>
          </p:cNvPicPr>
          <p:nvPr/>
        </p:nvPicPr>
        <p:blipFill>
          <a:blip r:embed="rId3">
            <a:clrChange>
              <a:clrFrom>
                <a:srgbClr val="E2E3DD"/>
              </a:clrFrom>
              <a:clrTo>
                <a:srgbClr val="E2E3DD">
                  <a:alpha val="0"/>
                </a:srgbClr>
              </a:clrTo>
            </a:clrChange>
            <a:extLst>
              <a:ext uri="{28A0092B-C50C-407E-A947-70E740481C1C}">
                <a14:useLocalDpi xmlns:a14="http://schemas.microsoft.com/office/drawing/2010/main" val="0"/>
              </a:ext>
            </a:extLst>
          </a:blip>
          <a:srcRect/>
          <a:stretch>
            <a:fillRect/>
          </a:stretch>
        </p:blipFill>
        <p:spPr bwMode="auto">
          <a:xfrm>
            <a:off x="6446173" y="774722"/>
            <a:ext cx="2579688" cy="17077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close-up of a logo&#10;&#10;Description automatically generated">
            <a:extLst>
              <a:ext uri="{FF2B5EF4-FFF2-40B4-BE49-F238E27FC236}">
                <a16:creationId xmlns:a16="http://schemas.microsoft.com/office/drawing/2014/main" id="{627208E8-FC09-6EA3-7F22-9A6B6783F351}"/>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4727" t="24446" r="12001" b="20762"/>
          <a:stretch/>
        </p:blipFill>
        <p:spPr bwMode="auto">
          <a:xfrm>
            <a:off x="8698507" y="5451475"/>
            <a:ext cx="1158129" cy="61298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7235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A434435-3C8B-CFC9-2537-A60855B5BB8E}"/>
              </a:ext>
            </a:extLst>
          </p:cNvPr>
          <p:cNvSpPr txBox="1">
            <a:spLocks noChangeArrowheads="1"/>
          </p:cNvSpPr>
          <p:nvPr/>
        </p:nvSpPr>
        <p:spPr bwMode="auto">
          <a:xfrm>
            <a:off x="165100" y="773782"/>
            <a:ext cx="3219450" cy="310406"/>
          </a:xfrm>
          <a:prstGeom prst="rect">
            <a:avLst/>
          </a:prstGeom>
          <a:solidFill>
            <a:srgbClr val="EBF0F7"/>
          </a:solidFill>
          <a:ln w="9525">
            <a:noFill/>
            <a:miter lim="800000"/>
            <a:headEnd/>
            <a:tailEnd/>
          </a:ln>
        </p:spPr>
        <p:txBody>
          <a:bodyPr rot="0" vert="horz" wrap="square" lIns="49530" tIns="24765" rIns="49530" bIns="24765" anchor="t" anchorCtr="0">
            <a:spAutoFit/>
          </a:bodyPr>
          <a:lstStyle/>
          <a:p>
            <a:pPr algn="ctr">
              <a:lnSpc>
                <a:spcPct val="115000"/>
              </a:lnSpc>
              <a:spcAft>
                <a:spcPts val="542"/>
              </a:spcAft>
            </a:pPr>
            <a:r>
              <a:rPr lang="en-GB" sz="758" dirty="0">
                <a:latin typeface="Calibri" panose="020F0502020204030204" pitchFamily="34" charset="0"/>
                <a:ea typeface="Calibri" panose="020F0502020204030204" pitchFamily="34" charset="0"/>
                <a:cs typeface="Times New Roman" panose="02020603050405020304" pitchFamily="18" charset="0"/>
              </a:rPr>
              <a:t>Isla (7 yrs. Old) and Amy (Mum).  Isla is experiencing some difficulties with separating from mum, particularly at the school gates and going upstairs alone.</a:t>
            </a:r>
          </a:p>
        </p:txBody>
      </p:sp>
      <p:sp>
        <p:nvSpPr>
          <p:cNvPr id="8" name="Rectangle: Rounded Corners 7">
            <a:extLst>
              <a:ext uri="{FF2B5EF4-FFF2-40B4-BE49-F238E27FC236}">
                <a16:creationId xmlns:a16="http://schemas.microsoft.com/office/drawing/2014/main" id="{3B4563A7-2B13-8EB7-CA74-DEC44CD225DE}"/>
              </a:ext>
            </a:extLst>
          </p:cNvPr>
          <p:cNvSpPr/>
          <p:nvPr/>
        </p:nvSpPr>
        <p:spPr>
          <a:xfrm>
            <a:off x="3425825" y="790906"/>
            <a:ext cx="3054350" cy="106964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17" b="1" dirty="0">
                <a:latin typeface="Calibri" panose="020F0502020204030204" pitchFamily="34" charset="0"/>
                <a:ea typeface="Calibri" panose="020F0502020204030204" pitchFamily="34" charset="0"/>
                <a:cs typeface="Times New Roman" panose="02020603050405020304" pitchFamily="18" charset="0"/>
              </a:rPr>
              <a:t>Situation</a:t>
            </a:r>
            <a:r>
              <a:rPr lang="en-GB" sz="1517" dirty="0">
                <a:latin typeface="Calibri" panose="020F0502020204030204" pitchFamily="34" charset="0"/>
                <a:ea typeface="Calibri" panose="020F0502020204030204" pitchFamily="34" charset="0"/>
                <a:cs typeface="Times New Roman" panose="02020603050405020304" pitchFamily="18" charset="0"/>
              </a:rPr>
              <a:t> – in the mornings, when Mum asks Isla to get her bag from upstairs, Isla will refuse</a:t>
            </a:r>
            <a:endParaRPr lang="en-GB" sz="1517" dirty="0"/>
          </a:p>
        </p:txBody>
      </p:sp>
      <p:sp>
        <p:nvSpPr>
          <p:cNvPr id="9" name="Cloud 8">
            <a:extLst>
              <a:ext uri="{FF2B5EF4-FFF2-40B4-BE49-F238E27FC236}">
                <a16:creationId xmlns:a16="http://schemas.microsoft.com/office/drawing/2014/main" id="{42881908-5C60-E488-3FFF-FBDE29B0CCD9}"/>
              </a:ext>
            </a:extLst>
          </p:cNvPr>
          <p:cNvSpPr/>
          <p:nvPr/>
        </p:nvSpPr>
        <p:spPr>
          <a:xfrm>
            <a:off x="1238250" y="2312380"/>
            <a:ext cx="2187575" cy="1279525"/>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83" dirty="0"/>
          </a:p>
          <a:p>
            <a:pPr algn="ctr"/>
            <a:r>
              <a:rPr lang="en-GB" sz="1083" dirty="0"/>
              <a:t>The monster will get me. I can’t cope alone; I need someone with me.</a:t>
            </a:r>
          </a:p>
          <a:p>
            <a:pPr algn="ctr"/>
            <a:endParaRPr lang="en-GB" sz="1083" dirty="0"/>
          </a:p>
        </p:txBody>
      </p:sp>
      <p:sp>
        <p:nvSpPr>
          <p:cNvPr id="11" name="Heart 10">
            <a:extLst>
              <a:ext uri="{FF2B5EF4-FFF2-40B4-BE49-F238E27FC236}">
                <a16:creationId xmlns:a16="http://schemas.microsoft.com/office/drawing/2014/main" id="{4F4EA15A-F43F-3E83-A136-B217E20F25C2}"/>
              </a:ext>
            </a:extLst>
          </p:cNvPr>
          <p:cNvSpPr/>
          <p:nvPr/>
        </p:nvSpPr>
        <p:spPr>
          <a:xfrm>
            <a:off x="288925" y="4137700"/>
            <a:ext cx="1654513" cy="1444625"/>
          </a:xfrm>
          <a:prstGeom prst="hear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572" dirty="0"/>
              <a:t>Upset</a:t>
            </a:r>
          </a:p>
          <a:p>
            <a:pPr algn="ctr"/>
            <a:r>
              <a:rPr lang="en-GB" sz="572" dirty="0"/>
              <a:t>Worry</a:t>
            </a:r>
          </a:p>
        </p:txBody>
      </p:sp>
      <p:sp>
        <p:nvSpPr>
          <p:cNvPr id="13" name="Rectangle: Folded Corner 12">
            <a:extLst>
              <a:ext uri="{FF2B5EF4-FFF2-40B4-BE49-F238E27FC236}">
                <a16:creationId xmlns:a16="http://schemas.microsoft.com/office/drawing/2014/main" id="{A11498D5-B1F9-81A6-09EE-C27620BE4E0E}"/>
              </a:ext>
            </a:extLst>
          </p:cNvPr>
          <p:cNvSpPr/>
          <p:nvPr/>
        </p:nvSpPr>
        <p:spPr>
          <a:xfrm>
            <a:off x="2930525" y="4137700"/>
            <a:ext cx="1403350" cy="1444625"/>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572" dirty="0"/>
              <a:t>Refuse to go up</a:t>
            </a:r>
          </a:p>
          <a:p>
            <a:pPr algn="ctr"/>
            <a:r>
              <a:rPr lang="en-GB" sz="572" dirty="0"/>
              <a:t>Crying and Winging</a:t>
            </a:r>
          </a:p>
          <a:p>
            <a:pPr algn="ctr"/>
            <a:r>
              <a:rPr lang="en-GB" sz="572" dirty="0"/>
              <a:t>Shout</a:t>
            </a:r>
          </a:p>
        </p:txBody>
      </p:sp>
      <p:sp>
        <p:nvSpPr>
          <p:cNvPr id="15" name="Rectangle 14">
            <a:extLst>
              <a:ext uri="{FF2B5EF4-FFF2-40B4-BE49-F238E27FC236}">
                <a16:creationId xmlns:a16="http://schemas.microsoft.com/office/drawing/2014/main" id="{3E954FB6-D295-FE4C-6E7C-11C7F280DF2A}"/>
              </a:ext>
            </a:extLst>
          </p:cNvPr>
          <p:cNvSpPr/>
          <p:nvPr/>
        </p:nvSpPr>
        <p:spPr>
          <a:xfrm rot="21258796">
            <a:off x="705188" y="1917458"/>
            <a:ext cx="2476500" cy="451830"/>
          </a:xfrm>
          <a:prstGeom prst="rect">
            <a:avLst/>
          </a:prstGeom>
          <a:solidFill>
            <a:srgbClr val="EBF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572" b="1" dirty="0">
                <a:solidFill>
                  <a:schemeClr val="tx1"/>
                </a:solidFill>
              </a:rPr>
              <a:t>What are Isla’s anxious thoughts? What is she worried about?</a:t>
            </a:r>
          </a:p>
        </p:txBody>
      </p:sp>
      <p:sp>
        <p:nvSpPr>
          <p:cNvPr id="16" name="Rectangle 15">
            <a:extLst>
              <a:ext uri="{FF2B5EF4-FFF2-40B4-BE49-F238E27FC236}">
                <a16:creationId xmlns:a16="http://schemas.microsoft.com/office/drawing/2014/main" id="{CD508484-F3EA-187E-5881-97CB7133D704}"/>
              </a:ext>
            </a:extLst>
          </p:cNvPr>
          <p:cNvSpPr/>
          <p:nvPr/>
        </p:nvSpPr>
        <p:spPr>
          <a:xfrm rot="378606">
            <a:off x="151927" y="3797876"/>
            <a:ext cx="1780381" cy="310536"/>
          </a:xfrm>
          <a:prstGeom prst="rect">
            <a:avLst/>
          </a:prstGeom>
          <a:solidFill>
            <a:srgbClr val="EBF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572" b="1" dirty="0">
                <a:solidFill>
                  <a:schemeClr val="tx1"/>
                </a:solidFill>
              </a:rPr>
              <a:t>When she thinks this, how does it make her feel?</a:t>
            </a:r>
          </a:p>
        </p:txBody>
      </p:sp>
      <p:sp>
        <p:nvSpPr>
          <p:cNvPr id="17" name="Rectangle 16">
            <a:extLst>
              <a:ext uri="{FF2B5EF4-FFF2-40B4-BE49-F238E27FC236}">
                <a16:creationId xmlns:a16="http://schemas.microsoft.com/office/drawing/2014/main" id="{DA50F7B4-70E2-9AB9-8723-DAE0B035B1A5}"/>
              </a:ext>
            </a:extLst>
          </p:cNvPr>
          <p:cNvSpPr/>
          <p:nvPr/>
        </p:nvSpPr>
        <p:spPr>
          <a:xfrm>
            <a:off x="2742010" y="3686134"/>
            <a:ext cx="1780381" cy="310536"/>
          </a:xfrm>
          <a:prstGeom prst="rect">
            <a:avLst/>
          </a:prstGeom>
          <a:solidFill>
            <a:srgbClr val="EBF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572" b="1" dirty="0">
                <a:solidFill>
                  <a:schemeClr val="tx1"/>
                </a:solidFill>
              </a:rPr>
              <a:t>When she thinks these thoughts, and feels like this, what does she do? </a:t>
            </a:r>
          </a:p>
        </p:txBody>
      </p:sp>
      <p:sp>
        <p:nvSpPr>
          <p:cNvPr id="18" name="Rectangle 17">
            <a:extLst>
              <a:ext uri="{FF2B5EF4-FFF2-40B4-BE49-F238E27FC236}">
                <a16:creationId xmlns:a16="http://schemas.microsoft.com/office/drawing/2014/main" id="{4FFDF145-71ED-1F77-E40C-855973E16A3D}"/>
              </a:ext>
            </a:extLst>
          </p:cNvPr>
          <p:cNvSpPr/>
          <p:nvPr/>
        </p:nvSpPr>
        <p:spPr>
          <a:xfrm rot="450987">
            <a:off x="6946862" y="1873989"/>
            <a:ext cx="1780381" cy="310536"/>
          </a:xfrm>
          <a:prstGeom prst="rect">
            <a:avLst/>
          </a:prstGeom>
          <a:solidFill>
            <a:srgbClr val="EBF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572" b="1" dirty="0">
                <a:solidFill>
                  <a:schemeClr val="tx1"/>
                </a:solidFill>
              </a:rPr>
              <a:t>When Isla acts like this, what are you thinking?</a:t>
            </a:r>
          </a:p>
        </p:txBody>
      </p:sp>
      <p:sp>
        <p:nvSpPr>
          <p:cNvPr id="19" name="Rectangle 18">
            <a:extLst>
              <a:ext uri="{FF2B5EF4-FFF2-40B4-BE49-F238E27FC236}">
                <a16:creationId xmlns:a16="http://schemas.microsoft.com/office/drawing/2014/main" id="{C7E35420-0DCA-832E-A77A-DD1355745109}"/>
              </a:ext>
            </a:extLst>
          </p:cNvPr>
          <p:cNvSpPr/>
          <p:nvPr/>
        </p:nvSpPr>
        <p:spPr>
          <a:xfrm>
            <a:off x="7833182" y="3894776"/>
            <a:ext cx="1780381" cy="310536"/>
          </a:xfrm>
          <a:prstGeom prst="rect">
            <a:avLst/>
          </a:prstGeom>
          <a:solidFill>
            <a:srgbClr val="EBF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572" b="1" dirty="0">
                <a:solidFill>
                  <a:schemeClr val="tx1"/>
                </a:solidFill>
              </a:rPr>
              <a:t>How do you feel in this moment?</a:t>
            </a:r>
          </a:p>
        </p:txBody>
      </p:sp>
      <p:sp>
        <p:nvSpPr>
          <p:cNvPr id="20" name="Rectangle 19">
            <a:extLst>
              <a:ext uri="{FF2B5EF4-FFF2-40B4-BE49-F238E27FC236}">
                <a16:creationId xmlns:a16="http://schemas.microsoft.com/office/drawing/2014/main" id="{67B2ED23-C305-5D95-3F41-FD9A7834B137}"/>
              </a:ext>
            </a:extLst>
          </p:cNvPr>
          <p:cNvSpPr/>
          <p:nvPr/>
        </p:nvSpPr>
        <p:spPr>
          <a:xfrm>
            <a:off x="5451219" y="3986224"/>
            <a:ext cx="1780381" cy="310536"/>
          </a:xfrm>
          <a:prstGeom prst="rect">
            <a:avLst/>
          </a:prstGeom>
          <a:solidFill>
            <a:srgbClr val="EBF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572" b="1" dirty="0">
                <a:solidFill>
                  <a:schemeClr val="tx1"/>
                </a:solidFill>
              </a:rPr>
              <a:t>And in this situation, what do you typically do? </a:t>
            </a:r>
          </a:p>
        </p:txBody>
      </p:sp>
      <p:sp>
        <p:nvSpPr>
          <p:cNvPr id="22" name="Cloud 21">
            <a:extLst>
              <a:ext uri="{FF2B5EF4-FFF2-40B4-BE49-F238E27FC236}">
                <a16:creationId xmlns:a16="http://schemas.microsoft.com/office/drawing/2014/main" id="{9F6D78AF-E4BB-F69E-D636-DFD4234B468E}"/>
              </a:ext>
            </a:extLst>
          </p:cNvPr>
          <p:cNvSpPr/>
          <p:nvPr/>
        </p:nvSpPr>
        <p:spPr>
          <a:xfrm>
            <a:off x="6583363" y="2224424"/>
            <a:ext cx="2187575" cy="1279525"/>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83" dirty="0"/>
              <a:t>We are going to be late. She needs to stop being so silly – I can’t keep doing this. </a:t>
            </a:r>
          </a:p>
        </p:txBody>
      </p:sp>
      <p:sp>
        <p:nvSpPr>
          <p:cNvPr id="24" name="Heart 23">
            <a:extLst>
              <a:ext uri="{FF2B5EF4-FFF2-40B4-BE49-F238E27FC236}">
                <a16:creationId xmlns:a16="http://schemas.microsoft.com/office/drawing/2014/main" id="{C93A21F1-FDA2-CA8B-B47D-A95B7BF3309C}"/>
              </a:ext>
            </a:extLst>
          </p:cNvPr>
          <p:cNvSpPr/>
          <p:nvPr/>
        </p:nvSpPr>
        <p:spPr>
          <a:xfrm>
            <a:off x="7880747" y="4244392"/>
            <a:ext cx="1780381" cy="1613854"/>
          </a:xfrm>
          <a:prstGeom prst="hear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572" dirty="0"/>
              <a:t>Frustrated</a:t>
            </a:r>
          </a:p>
          <a:p>
            <a:pPr algn="ctr"/>
            <a:r>
              <a:rPr lang="en-GB" sz="572" dirty="0"/>
              <a:t>Grumpy</a:t>
            </a:r>
          </a:p>
          <a:p>
            <a:pPr algn="ctr"/>
            <a:r>
              <a:rPr lang="en-GB" sz="572" dirty="0"/>
              <a:t>Anxious – is it always going to be like this?</a:t>
            </a:r>
          </a:p>
          <a:p>
            <a:pPr algn="ctr"/>
            <a:r>
              <a:rPr lang="en-GB" sz="572" b="1" dirty="0"/>
              <a:t>Guilty for shouting</a:t>
            </a:r>
          </a:p>
        </p:txBody>
      </p:sp>
      <p:sp>
        <p:nvSpPr>
          <p:cNvPr id="29" name="Rectangle: Folded Corner 28">
            <a:extLst>
              <a:ext uri="{FF2B5EF4-FFF2-40B4-BE49-F238E27FC236}">
                <a16:creationId xmlns:a16="http://schemas.microsoft.com/office/drawing/2014/main" id="{A8C5B238-417B-31B0-F2AB-B868B133BD4B}"/>
              </a:ext>
            </a:extLst>
          </p:cNvPr>
          <p:cNvSpPr/>
          <p:nvPr/>
        </p:nvSpPr>
        <p:spPr>
          <a:xfrm>
            <a:off x="5603352" y="4357381"/>
            <a:ext cx="1403350" cy="1444625"/>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572" dirty="0"/>
              <a:t>Raise my voice</a:t>
            </a:r>
          </a:p>
          <a:p>
            <a:pPr algn="ctr"/>
            <a:endParaRPr lang="en-GB" sz="572" dirty="0"/>
          </a:p>
          <a:p>
            <a:pPr algn="ctr"/>
            <a:r>
              <a:rPr lang="en-GB" sz="572" dirty="0"/>
              <a:t>I go upstairs with her to get the bag</a:t>
            </a:r>
          </a:p>
        </p:txBody>
      </p:sp>
      <p:sp>
        <p:nvSpPr>
          <p:cNvPr id="30" name="Arrow: Down 29">
            <a:extLst>
              <a:ext uri="{FF2B5EF4-FFF2-40B4-BE49-F238E27FC236}">
                <a16:creationId xmlns:a16="http://schemas.microsoft.com/office/drawing/2014/main" id="{9C74B4DD-19A8-57A1-D710-21C6EF257AB9}"/>
              </a:ext>
            </a:extLst>
          </p:cNvPr>
          <p:cNvSpPr/>
          <p:nvPr/>
        </p:nvSpPr>
        <p:spPr>
          <a:xfrm rot="2651636">
            <a:off x="638183" y="2799303"/>
            <a:ext cx="331956" cy="90400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72"/>
          </a:p>
        </p:txBody>
      </p:sp>
      <p:sp>
        <p:nvSpPr>
          <p:cNvPr id="31" name="Arrow: Down 30">
            <a:extLst>
              <a:ext uri="{FF2B5EF4-FFF2-40B4-BE49-F238E27FC236}">
                <a16:creationId xmlns:a16="http://schemas.microsoft.com/office/drawing/2014/main" id="{4F936D7D-9D2D-10BB-7DFC-72292F8E7579}"/>
              </a:ext>
            </a:extLst>
          </p:cNvPr>
          <p:cNvSpPr/>
          <p:nvPr/>
        </p:nvSpPr>
        <p:spPr>
          <a:xfrm rot="16200000">
            <a:off x="2229462" y="4655528"/>
            <a:ext cx="331956" cy="90400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72"/>
          </a:p>
        </p:txBody>
      </p:sp>
      <p:sp>
        <p:nvSpPr>
          <p:cNvPr id="32" name="Arrow: Down 31">
            <a:extLst>
              <a:ext uri="{FF2B5EF4-FFF2-40B4-BE49-F238E27FC236}">
                <a16:creationId xmlns:a16="http://schemas.microsoft.com/office/drawing/2014/main" id="{79292D23-BA62-18F9-2248-E41D4CB87057}"/>
              </a:ext>
            </a:extLst>
          </p:cNvPr>
          <p:cNvSpPr/>
          <p:nvPr/>
        </p:nvSpPr>
        <p:spPr>
          <a:xfrm rot="13964963" flipH="1">
            <a:off x="5331644" y="2335660"/>
            <a:ext cx="238231" cy="226104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72"/>
          </a:p>
        </p:txBody>
      </p:sp>
      <p:sp>
        <p:nvSpPr>
          <p:cNvPr id="34" name="Arrow: Down 33">
            <a:extLst>
              <a:ext uri="{FF2B5EF4-FFF2-40B4-BE49-F238E27FC236}">
                <a16:creationId xmlns:a16="http://schemas.microsoft.com/office/drawing/2014/main" id="{06C04461-2013-DAE5-F96C-B14A586513BC}"/>
              </a:ext>
            </a:extLst>
          </p:cNvPr>
          <p:cNvSpPr/>
          <p:nvPr/>
        </p:nvSpPr>
        <p:spPr>
          <a:xfrm rot="20600922">
            <a:off x="8904323" y="2832976"/>
            <a:ext cx="331956" cy="90400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72"/>
          </a:p>
        </p:txBody>
      </p:sp>
      <p:sp>
        <p:nvSpPr>
          <p:cNvPr id="35" name="Arrow: Down 34">
            <a:extLst>
              <a:ext uri="{FF2B5EF4-FFF2-40B4-BE49-F238E27FC236}">
                <a16:creationId xmlns:a16="http://schemas.microsoft.com/office/drawing/2014/main" id="{81A36E68-D662-0653-990E-5A62D0D6ED77}"/>
              </a:ext>
            </a:extLst>
          </p:cNvPr>
          <p:cNvSpPr/>
          <p:nvPr/>
        </p:nvSpPr>
        <p:spPr>
          <a:xfrm rot="5400000">
            <a:off x="7511172" y="5148925"/>
            <a:ext cx="331956" cy="90400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72"/>
          </a:p>
        </p:txBody>
      </p:sp>
      <p:sp>
        <p:nvSpPr>
          <p:cNvPr id="39" name="Arrow: Down 38">
            <a:extLst>
              <a:ext uri="{FF2B5EF4-FFF2-40B4-BE49-F238E27FC236}">
                <a16:creationId xmlns:a16="http://schemas.microsoft.com/office/drawing/2014/main" id="{470BA61B-518C-548E-1785-79B794602531}"/>
              </a:ext>
            </a:extLst>
          </p:cNvPr>
          <p:cNvSpPr/>
          <p:nvPr/>
        </p:nvSpPr>
        <p:spPr>
          <a:xfrm rot="7488835">
            <a:off x="4557352" y="2235367"/>
            <a:ext cx="229360" cy="210922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72"/>
          </a:p>
        </p:txBody>
      </p:sp>
      <p:sp>
        <p:nvSpPr>
          <p:cNvPr id="40" name="Rectangle 39">
            <a:extLst>
              <a:ext uri="{FF2B5EF4-FFF2-40B4-BE49-F238E27FC236}">
                <a16:creationId xmlns:a16="http://schemas.microsoft.com/office/drawing/2014/main" id="{AB17107A-9953-F24B-EC8F-46B0D375E4EA}"/>
              </a:ext>
            </a:extLst>
          </p:cNvPr>
          <p:cNvSpPr/>
          <p:nvPr/>
        </p:nvSpPr>
        <p:spPr>
          <a:xfrm rot="679361">
            <a:off x="3272550" y="2204769"/>
            <a:ext cx="1780381" cy="310536"/>
          </a:xfrm>
          <a:prstGeom prst="rect">
            <a:avLst/>
          </a:prstGeom>
          <a:solidFill>
            <a:srgbClr val="EBF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572" b="1" dirty="0">
                <a:solidFill>
                  <a:schemeClr val="tx1"/>
                </a:solidFill>
              </a:rPr>
              <a:t>What is this telling Isla’s anxious mind?</a:t>
            </a:r>
          </a:p>
        </p:txBody>
      </p:sp>
      <p:pic>
        <p:nvPicPr>
          <p:cNvPr id="2" name="Picture 1" descr="A close-up of a logo&#10;&#10;Description automatically generated">
            <a:extLst>
              <a:ext uri="{FF2B5EF4-FFF2-40B4-BE49-F238E27FC236}">
                <a16:creationId xmlns:a16="http://schemas.microsoft.com/office/drawing/2014/main" id="{0A8713A0-F6F7-2E48-55E1-0E75DCD5DE2F}"/>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4727" t="24446" r="12001" b="20762"/>
          <a:stretch/>
        </p:blipFill>
        <p:spPr bwMode="auto">
          <a:xfrm>
            <a:off x="8717476" y="752118"/>
            <a:ext cx="1158129" cy="612983"/>
          </a:xfrm>
          <a:prstGeom prst="rect">
            <a:avLst/>
          </a:prstGeom>
          <a:noFill/>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3673858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500"/>
                                        <p:tgtEl>
                                          <p:spTgt spid="3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par>
                                <p:cTn id="65" presetID="10" presetClass="entr" presetSubtype="0" fill="hold" nodeType="withEffect">
                                  <p:stCondLst>
                                    <p:cond delay="0"/>
                                  </p:stCondLst>
                                  <p:childTnLst>
                                    <p:set>
                                      <p:cBhvr>
                                        <p:cTn id="66" dur="1" fill="hold">
                                          <p:stCondLst>
                                            <p:cond delay="0"/>
                                          </p:stCondLst>
                                        </p:cTn>
                                        <p:tgtEl>
                                          <p:spTgt spid="24">
                                            <p:txEl>
                                              <p:pRg st="0" end="0"/>
                                            </p:txEl>
                                          </p:spTgt>
                                        </p:tgtEl>
                                        <p:attrNameLst>
                                          <p:attrName>style.visibility</p:attrName>
                                        </p:attrNameLst>
                                      </p:cBhvr>
                                      <p:to>
                                        <p:strVal val="visible"/>
                                      </p:to>
                                    </p:set>
                                    <p:animEffect transition="in" filter="fade">
                                      <p:cBhvr>
                                        <p:cTn id="67" dur="500"/>
                                        <p:tgtEl>
                                          <p:spTgt spid="24">
                                            <p:txEl>
                                              <p:pRg st="0" end="0"/>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24">
                                            <p:txEl>
                                              <p:pRg st="1" end="1"/>
                                            </p:txEl>
                                          </p:spTgt>
                                        </p:tgtEl>
                                        <p:attrNameLst>
                                          <p:attrName>style.visibility</p:attrName>
                                        </p:attrNameLst>
                                      </p:cBhvr>
                                      <p:to>
                                        <p:strVal val="visible"/>
                                      </p:to>
                                    </p:set>
                                    <p:animEffect transition="in" filter="fade">
                                      <p:cBhvr>
                                        <p:cTn id="70" dur="500"/>
                                        <p:tgtEl>
                                          <p:spTgt spid="24">
                                            <p:txEl>
                                              <p:pRg st="1" end="1"/>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24">
                                            <p:txEl>
                                              <p:pRg st="2" end="2"/>
                                            </p:txEl>
                                          </p:spTgt>
                                        </p:tgtEl>
                                        <p:attrNameLst>
                                          <p:attrName>style.visibility</p:attrName>
                                        </p:attrNameLst>
                                      </p:cBhvr>
                                      <p:to>
                                        <p:strVal val="visible"/>
                                      </p:to>
                                    </p:set>
                                    <p:animEffect transition="in" filter="fade">
                                      <p:cBhvr>
                                        <p:cTn id="73" dur="500"/>
                                        <p:tgtEl>
                                          <p:spTgt spid="24">
                                            <p:txEl>
                                              <p:pRg st="2" end="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fade">
                                      <p:cBhvr>
                                        <p:cTn id="78" dur="500"/>
                                        <p:tgtEl>
                                          <p:spTgt spid="3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500"/>
                                        <p:tgtEl>
                                          <p:spTgt spid="20"/>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fade">
                                      <p:cBhvr>
                                        <p:cTn id="86" dur="500"/>
                                        <p:tgtEl>
                                          <p:spTgt spid="29"/>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4">
                                            <p:txEl>
                                              <p:pRg st="3" end="3"/>
                                            </p:txEl>
                                          </p:spTgt>
                                        </p:tgtEl>
                                        <p:attrNameLst>
                                          <p:attrName>style.visibility</p:attrName>
                                        </p:attrNameLst>
                                      </p:cBhvr>
                                      <p:to>
                                        <p:strVal val="visible"/>
                                      </p:to>
                                    </p:set>
                                    <p:animEffect transition="in" filter="fade">
                                      <p:cBhvr>
                                        <p:cTn id="91" dur="500"/>
                                        <p:tgtEl>
                                          <p:spTgt spid="24">
                                            <p:txEl>
                                              <p:pRg st="3" end="3"/>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40"/>
                                        </p:tgtEl>
                                        <p:attrNameLst>
                                          <p:attrName>style.visibility</p:attrName>
                                        </p:attrNameLst>
                                      </p:cBhvr>
                                      <p:to>
                                        <p:strVal val="visible"/>
                                      </p:to>
                                    </p:set>
                                    <p:animEffect transition="in" filter="fade">
                                      <p:cBhvr>
                                        <p:cTn id="96" dur="500"/>
                                        <p:tgtEl>
                                          <p:spTgt spid="4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5" grpId="0" animBg="1"/>
      <p:bldP spid="16" grpId="0" animBg="1"/>
      <p:bldP spid="17" grpId="0" animBg="1"/>
      <p:bldP spid="18" grpId="0" animBg="1"/>
      <p:bldP spid="19" grpId="0" animBg="1"/>
      <p:bldP spid="20" grpId="0" animBg="1"/>
      <p:bldP spid="22" grpId="0" animBg="1"/>
      <p:bldP spid="24" grpId="0" animBg="1"/>
      <p:bldP spid="29" grpId="0" animBg="1"/>
      <p:bldP spid="30" grpId="0" animBg="1"/>
      <p:bldP spid="31" grpId="0" animBg="1"/>
      <p:bldP spid="32" grpId="0" animBg="1"/>
      <p:bldP spid="34" grpId="0" animBg="1"/>
      <p:bldP spid="35"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68C7E-0D88-99AF-D36F-E3A102DD0F23}"/>
            </a:ext>
          </a:extLst>
        </p:cNvPr>
        <p:cNvGrpSpPr/>
        <p:nvPr/>
      </p:nvGrpSpPr>
      <p:grpSpPr>
        <a:xfrm>
          <a:off x="0" y="0"/>
          <a:ext cx="0" cy="0"/>
          <a:chOff x="0" y="0"/>
          <a:chExt cx="0" cy="0"/>
        </a:xfrm>
      </p:grpSpPr>
      <p:sp>
        <p:nvSpPr>
          <p:cNvPr id="6" name="Text Box 2">
            <a:extLst>
              <a:ext uri="{FF2B5EF4-FFF2-40B4-BE49-F238E27FC236}">
                <a16:creationId xmlns:a16="http://schemas.microsoft.com/office/drawing/2014/main" id="{630A1F39-6692-0D7E-97DB-3A81BC1E918A}"/>
              </a:ext>
            </a:extLst>
          </p:cNvPr>
          <p:cNvSpPr txBox="1">
            <a:spLocks noChangeArrowheads="1"/>
          </p:cNvSpPr>
          <p:nvPr/>
        </p:nvSpPr>
        <p:spPr bwMode="auto">
          <a:xfrm>
            <a:off x="165100" y="773782"/>
            <a:ext cx="3219450" cy="310406"/>
          </a:xfrm>
          <a:prstGeom prst="rect">
            <a:avLst/>
          </a:prstGeom>
          <a:solidFill>
            <a:srgbClr val="EBF0F7"/>
          </a:solidFill>
          <a:ln w="9525">
            <a:noFill/>
            <a:miter lim="800000"/>
            <a:headEnd/>
            <a:tailEnd/>
          </a:ln>
        </p:spPr>
        <p:txBody>
          <a:bodyPr rot="0" vert="horz" wrap="square" lIns="49530" tIns="24765" rIns="49530" bIns="24765" anchor="t" anchorCtr="0">
            <a:spAutoFit/>
          </a:bodyPr>
          <a:lstStyle/>
          <a:p>
            <a:pPr algn="ctr">
              <a:lnSpc>
                <a:spcPct val="115000"/>
              </a:lnSpc>
              <a:spcAft>
                <a:spcPts val="542"/>
              </a:spcAft>
            </a:pPr>
            <a:r>
              <a:rPr lang="en-GB" sz="758" dirty="0">
                <a:latin typeface="Calibri" panose="020F0502020204030204" pitchFamily="34" charset="0"/>
                <a:ea typeface="Calibri" panose="020F0502020204030204" pitchFamily="34" charset="0"/>
                <a:cs typeface="Times New Roman" panose="02020603050405020304" pitchFamily="18" charset="0"/>
              </a:rPr>
              <a:t>Isla (7 yrs. Old) and Amy (Mum).  Isla is experiencing some difficulties with separating from mum, particularly at the school gates and going upstairs alone.</a:t>
            </a:r>
          </a:p>
        </p:txBody>
      </p:sp>
      <p:sp>
        <p:nvSpPr>
          <p:cNvPr id="8" name="Rectangle: Rounded Corners 7">
            <a:extLst>
              <a:ext uri="{FF2B5EF4-FFF2-40B4-BE49-F238E27FC236}">
                <a16:creationId xmlns:a16="http://schemas.microsoft.com/office/drawing/2014/main" id="{39D695EE-738E-0EFC-67FE-0D5688E36EAF}"/>
              </a:ext>
            </a:extLst>
          </p:cNvPr>
          <p:cNvSpPr/>
          <p:nvPr/>
        </p:nvSpPr>
        <p:spPr>
          <a:xfrm>
            <a:off x="3425825" y="790906"/>
            <a:ext cx="3054350" cy="106964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17" b="1" dirty="0">
                <a:latin typeface="Calibri" panose="020F0502020204030204" pitchFamily="34" charset="0"/>
                <a:ea typeface="Calibri" panose="020F0502020204030204" pitchFamily="34" charset="0"/>
                <a:cs typeface="Times New Roman" panose="02020603050405020304" pitchFamily="18" charset="0"/>
              </a:rPr>
              <a:t>Situation</a:t>
            </a:r>
            <a:r>
              <a:rPr lang="en-GB" sz="1517" dirty="0">
                <a:latin typeface="Calibri" panose="020F0502020204030204" pitchFamily="34" charset="0"/>
                <a:ea typeface="Calibri" panose="020F0502020204030204" pitchFamily="34" charset="0"/>
                <a:cs typeface="Times New Roman" panose="02020603050405020304" pitchFamily="18" charset="0"/>
              </a:rPr>
              <a:t> – in the mornings, when Mum asks Isla to get her bag from upstairs, Isla will refuse</a:t>
            </a:r>
            <a:endParaRPr lang="en-GB" sz="1517" dirty="0"/>
          </a:p>
        </p:txBody>
      </p:sp>
      <p:sp>
        <p:nvSpPr>
          <p:cNvPr id="11" name="Heart 10">
            <a:extLst>
              <a:ext uri="{FF2B5EF4-FFF2-40B4-BE49-F238E27FC236}">
                <a16:creationId xmlns:a16="http://schemas.microsoft.com/office/drawing/2014/main" id="{1B5550C3-74F7-0BE5-24E9-55D6A91394E7}"/>
              </a:ext>
            </a:extLst>
          </p:cNvPr>
          <p:cNvSpPr/>
          <p:nvPr/>
        </p:nvSpPr>
        <p:spPr>
          <a:xfrm>
            <a:off x="288925" y="4137700"/>
            <a:ext cx="1654513" cy="1444625"/>
          </a:xfrm>
          <a:prstGeom prst="hear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72" dirty="0"/>
          </a:p>
        </p:txBody>
      </p:sp>
      <p:sp>
        <p:nvSpPr>
          <p:cNvPr id="13" name="Rectangle: Folded Corner 12">
            <a:extLst>
              <a:ext uri="{FF2B5EF4-FFF2-40B4-BE49-F238E27FC236}">
                <a16:creationId xmlns:a16="http://schemas.microsoft.com/office/drawing/2014/main" id="{63EFBEA0-BAAC-C445-A29E-8BC5D3BCD886}"/>
              </a:ext>
            </a:extLst>
          </p:cNvPr>
          <p:cNvSpPr/>
          <p:nvPr/>
        </p:nvSpPr>
        <p:spPr>
          <a:xfrm>
            <a:off x="2930525" y="4137700"/>
            <a:ext cx="1403350" cy="1444625"/>
          </a:xfrm>
          <a:prstGeom prst="foldedCorner">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72" dirty="0"/>
          </a:p>
        </p:txBody>
      </p:sp>
      <p:sp>
        <p:nvSpPr>
          <p:cNvPr id="22" name="Cloud 21">
            <a:extLst>
              <a:ext uri="{FF2B5EF4-FFF2-40B4-BE49-F238E27FC236}">
                <a16:creationId xmlns:a16="http://schemas.microsoft.com/office/drawing/2014/main" id="{71A89532-4B3D-4A56-0E16-05B1AAFB1D38}"/>
              </a:ext>
            </a:extLst>
          </p:cNvPr>
          <p:cNvSpPr/>
          <p:nvPr/>
        </p:nvSpPr>
        <p:spPr>
          <a:xfrm>
            <a:off x="6583363" y="2224424"/>
            <a:ext cx="2187575" cy="1279525"/>
          </a:xfrm>
          <a:prstGeom prst="cloud">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83" dirty="0"/>
          </a:p>
        </p:txBody>
      </p:sp>
      <p:sp>
        <p:nvSpPr>
          <p:cNvPr id="24" name="Heart 23">
            <a:extLst>
              <a:ext uri="{FF2B5EF4-FFF2-40B4-BE49-F238E27FC236}">
                <a16:creationId xmlns:a16="http://schemas.microsoft.com/office/drawing/2014/main" id="{836E89CA-19BF-ACFA-BE33-B72FCCE2B2E0}"/>
              </a:ext>
            </a:extLst>
          </p:cNvPr>
          <p:cNvSpPr/>
          <p:nvPr/>
        </p:nvSpPr>
        <p:spPr>
          <a:xfrm>
            <a:off x="7880747" y="4244392"/>
            <a:ext cx="1780381" cy="1613854"/>
          </a:xfrm>
          <a:prstGeom prst="hear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72" b="1" dirty="0"/>
          </a:p>
        </p:txBody>
      </p:sp>
      <p:sp>
        <p:nvSpPr>
          <p:cNvPr id="29" name="Rectangle: Folded Corner 28">
            <a:extLst>
              <a:ext uri="{FF2B5EF4-FFF2-40B4-BE49-F238E27FC236}">
                <a16:creationId xmlns:a16="http://schemas.microsoft.com/office/drawing/2014/main" id="{1AE3D687-CEF9-7448-0B22-F8E5D4144CDB}"/>
              </a:ext>
            </a:extLst>
          </p:cNvPr>
          <p:cNvSpPr/>
          <p:nvPr/>
        </p:nvSpPr>
        <p:spPr>
          <a:xfrm>
            <a:off x="5603352" y="4357381"/>
            <a:ext cx="1403350" cy="1444625"/>
          </a:xfrm>
          <a:prstGeom prst="foldedCorner">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72" dirty="0"/>
          </a:p>
        </p:txBody>
      </p:sp>
      <p:sp>
        <p:nvSpPr>
          <p:cNvPr id="30" name="Arrow: Down 29">
            <a:extLst>
              <a:ext uri="{FF2B5EF4-FFF2-40B4-BE49-F238E27FC236}">
                <a16:creationId xmlns:a16="http://schemas.microsoft.com/office/drawing/2014/main" id="{F0F9DE6E-0830-598C-E7F7-3AE0924D094A}"/>
              </a:ext>
            </a:extLst>
          </p:cNvPr>
          <p:cNvSpPr/>
          <p:nvPr/>
        </p:nvSpPr>
        <p:spPr>
          <a:xfrm rot="2651636">
            <a:off x="638183" y="2799303"/>
            <a:ext cx="331956" cy="904005"/>
          </a:xfrm>
          <a:prstGeom prst="down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72"/>
          </a:p>
        </p:txBody>
      </p:sp>
      <p:sp>
        <p:nvSpPr>
          <p:cNvPr id="31" name="Arrow: Down 30">
            <a:extLst>
              <a:ext uri="{FF2B5EF4-FFF2-40B4-BE49-F238E27FC236}">
                <a16:creationId xmlns:a16="http://schemas.microsoft.com/office/drawing/2014/main" id="{2183E367-2B86-FC41-65CF-DA1E2FCAE18A}"/>
              </a:ext>
            </a:extLst>
          </p:cNvPr>
          <p:cNvSpPr/>
          <p:nvPr/>
        </p:nvSpPr>
        <p:spPr>
          <a:xfrm rot="16200000">
            <a:off x="2229462" y="4655528"/>
            <a:ext cx="331956" cy="904005"/>
          </a:xfrm>
          <a:prstGeom prst="down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72"/>
          </a:p>
        </p:txBody>
      </p:sp>
      <p:sp>
        <p:nvSpPr>
          <p:cNvPr id="32" name="Arrow: Down 31">
            <a:extLst>
              <a:ext uri="{FF2B5EF4-FFF2-40B4-BE49-F238E27FC236}">
                <a16:creationId xmlns:a16="http://schemas.microsoft.com/office/drawing/2014/main" id="{2D80C5C8-3E91-DA36-C78E-9EFC710D25F1}"/>
              </a:ext>
            </a:extLst>
          </p:cNvPr>
          <p:cNvSpPr/>
          <p:nvPr/>
        </p:nvSpPr>
        <p:spPr>
          <a:xfrm rot="13964963" flipH="1">
            <a:off x="5331644" y="2335660"/>
            <a:ext cx="238231" cy="2261042"/>
          </a:xfrm>
          <a:prstGeom prst="down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72"/>
          </a:p>
        </p:txBody>
      </p:sp>
      <p:sp>
        <p:nvSpPr>
          <p:cNvPr id="34" name="Arrow: Down 33">
            <a:extLst>
              <a:ext uri="{FF2B5EF4-FFF2-40B4-BE49-F238E27FC236}">
                <a16:creationId xmlns:a16="http://schemas.microsoft.com/office/drawing/2014/main" id="{12F2A7BF-B803-05CB-414C-9847A9E83610}"/>
              </a:ext>
            </a:extLst>
          </p:cNvPr>
          <p:cNvSpPr/>
          <p:nvPr/>
        </p:nvSpPr>
        <p:spPr>
          <a:xfrm rot="20600922">
            <a:off x="8904323" y="2832976"/>
            <a:ext cx="331956" cy="904005"/>
          </a:xfrm>
          <a:prstGeom prst="down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72">
              <a:solidFill>
                <a:schemeClr val="tx2">
                  <a:lumMod val="20000"/>
                  <a:lumOff val="80000"/>
                </a:schemeClr>
              </a:solidFill>
            </a:endParaRPr>
          </a:p>
        </p:txBody>
      </p:sp>
      <p:sp>
        <p:nvSpPr>
          <p:cNvPr id="35" name="Arrow: Down 34">
            <a:extLst>
              <a:ext uri="{FF2B5EF4-FFF2-40B4-BE49-F238E27FC236}">
                <a16:creationId xmlns:a16="http://schemas.microsoft.com/office/drawing/2014/main" id="{AEA42D18-AFA4-8E36-52E7-69871814A480}"/>
              </a:ext>
            </a:extLst>
          </p:cNvPr>
          <p:cNvSpPr/>
          <p:nvPr/>
        </p:nvSpPr>
        <p:spPr>
          <a:xfrm rot="5400000">
            <a:off x="7511172" y="5148925"/>
            <a:ext cx="331956" cy="904005"/>
          </a:xfrm>
          <a:prstGeom prst="down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72"/>
          </a:p>
        </p:txBody>
      </p:sp>
      <p:sp>
        <p:nvSpPr>
          <p:cNvPr id="2" name="Cloud 1">
            <a:extLst>
              <a:ext uri="{FF2B5EF4-FFF2-40B4-BE49-F238E27FC236}">
                <a16:creationId xmlns:a16="http://schemas.microsoft.com/office/drawing/2014/main" id="{CDD366CD-423F-9C3D-F2FD-68E88A668BD0}"/>
              </a:ext>
            </a:extLst>
          </p:cNvPr>
          <p:cNvSpPr/>
          <p:nvPr/>
        </p:nvSpPr>
        <p:spPr>
          <a:xfrm>
            <a:off x="1236493" y="2324973"/>
            <a:ext cx="2187575" cy="1279525"/>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83" dirty="0"/>
          </a:p>
          <a:p>
            <a:pPr algn="ctr"/>
            <a:r>
              <a:rPr lang="en-GB" sz="1083" dirty="0"/>
              <a:t>I am only safe because my mum was with me. The monster would have got me if she wasn’t there. </a:t>
            </a:r>
          </a:p>
          <a:p>
            <a:pPr algn="ctr"/>
            <a:endParaRPr lang="en-GB" sz="1083" dirty="0"/>
          </a:p>
        </p:txBody>
      </p:sp>
      <p:sp>
        <p:nvSpPr>
          <p:cNvPr id="3" name="Arrow: Down 2">
            <a:extLst>
              <a:ext uri="{FF2B5EF4-FFF2-40B4-BE49-F238E27FC236}">
                <a16:creationId xmlns:a16="http://schemas.microsoft.com/office/drawing/2014/main" id="{9234A238-D41B-D245-A20D-54A9AA7D6F56}"/>
              </a:ext>
            </a:extLst>
          </p:cNvPr>
          <p:cNvSpPr/>
          <p:nvPr/>
        </p:nvSpPr>
        <p:spPr>
          <a:xfrm rot="7488835">
            <a:off x="4557352" y="2235367"/>
            <a:ext cx="229360" cy="210922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72"/>
          </a:p>
        </p:txBody>
      </p:sp>
      <p:sp>
        <p:nvSpPr>
          <p:cNvPr id="4" name="Rectangle 3">
            <a:extLst>
              <a:ext uri="{FF2B5EF4-FFF2-40B4-BE49-F238E27FC236}">
                <a16:creationId xmlns:a16="http://schemas.microsoft.com/office/drawing/2014/main" id="{49028C70-BF63-7A82-CF3F-666A094C0907}"/>
              </a:ext>
            </a:extLst>
          </p:cNvPr>
          <p:cNvSpPr/>
          <p:nvPr/>
        </p:nvSpPr>
        <p:spPr>
          <a:xfrm rot="679361">
            <a:off x="3272550" y="2204769"/>
            <a:ext cx="1780381" cy="310536"/>
          </a:xfrm>
          <a:prstGeom prst="rect">
            <a:avLst/>
          </a:prstGeom>
          <a:solidFill>
            <a:srgbClr val="EBF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572" b="1" dirty="0">
                <a:solidFill>
                  <a:schemeClr val="tx1"/>
                </a:solidFill>
              </a:rPr>
              <a:t>What is this telling Isla’s anxious mind?</a:t>
            </a:r>
          </a:p>
        </p:txBody>
      </p:sp>
      <p:sp>
        <p:nvSpPr>
          <p:cNvPr id="10" name="Cloud 9">
            <a:extLst>
              <a:ext uri="{FF2B5EF4-FFF2-40B4-BE49-F238E27FC236}">
                <a16:creationId xmlns:a16="http://schemas.microsoft.com/office/drawing/2014/main" id="{C22C74B3-AD94-B7C2-A8C9-B936CE28F772}"/>
              </a:ext>
            </a:extLst>
          </p:cNvPr>
          <p:cNvSpPr/>
          <p:nvPr/>
        </p:nvSpPr>
        <p:spPr>
          <a:xfrm>
            <a:off x="1313725" y="4033765"/>
            <a:ext cx="2187575" cy="1279525"/>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83" dirty="0"/>
              <a:t>What if the monster gets mum? I need to stay with her to keep her safe</a:t>
            </a:r>
          </a:p>
        </p:txBody>
      </p:sp>
      <p:sp>
        <p:nvSpPr>
          <p:cNvPr id="12" name="Cloud 11">
            <a:extLst>
              <a:ext uri="{FF2B5EF4-FFF2-40B4-BE49-F238E27FC236}">
                <a16:creationId xmlns:a16="http://schemas.microsoft.com/office/drawing/2014/main" id="{7DF8AC33-C075-C28E-0BD6-58526C295294}"/>
              </a:ext>
            </a:extLst>
          </p:cNvPr>
          <p:cNvSpPr/>
          <p:nvPr/>
        </p:nvSpPr>
        <p:spPr>
          <a:xfrm rot="709722">
            <a:off x="3874826" y="4177154"/>
            <a:ext cx="2187575" cy="1279525"/>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83" dirty="0"/>
              <a:t>What if she gets taken when I’m in school? </a:t>
            </a:r>
          </a:p>
        </p:txBody>
      </p:sp>
      <p:sp>
        <p:nvSpPr>
          <p:cNvPr id="14" name="Cloud 13">
            <a:extLst>
              <a:ext uri="{FF2B5EF4-FFF2-40B4-BE49-F238E27FC236}">
                <a16:creationId xmlns:a16="http://schemas.microsoft.com/office/drawing/2014/main" id="{5763F95F-60B0-CEDB-6BCA-41417E904038}"/>
              </a:ext>
            </a:extLst>
          </p:cNvPr>
          <p:cNvSpPr/>
          <p:nvPr/>
        </p:nvSpPr>
        <p:spPr>
          <a:xfrm rot="21340742">
            <a:off x="6583361" y="3731768"/>
            <a:ext cx="2187575" cy="1279525"/>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83" dirty="0"/>
              <a:t>What if I never see her again?</a:t>
            </a:r>
          </a:p>
        </p:txBody>
      </p:sp>
      <p:sp>
        <p:nvSpPr>
          <p:cNvPr id="21" name="Rectangle 20">
            <a:extLst>
              <a:ext uri="{FF2B5EF4-FFF2-40B4-BE49-F238E27FC236}">
                <a16:creationId xmlns:a16="http://schemas.microsoft.com/office/drawing/2014/main" id="{B6D9C5F4-1C94-2C50-78D5-F448D33B83FD}"/>
              </a:ext>
            </a:extLst>
          </p:cNvPr>
          <p:cNvSpPr/>
          <p:nvPr/>
        </p:nvSpPr>
        <p:spPr>
          <a:xfrm>
            <a:off x="9028504" y="4357382"/>
            <a:ext cx="2260009" cy="3965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900" b="1" dirty="0">
                <a:solidFill>
                  <a:srgbClr val="0086B3"/>
                </a:solidFill>
              </a:rPr>
              <a:t>…</a:t>
            </a:r>
          </a:p>
        </p:txBody>
      </p:sp>
      <p:pic>
        <p:nvPicPr>
          <p:cNvPr id="5" name="Picture 4" descr="A close-up of a logo&#10;&#10;Description automatically generated">
            <a:extLst>
              <a:ext uri="{FF2B5EF4-FFF2-40B4-BE49-F238E27FC236}">
                <a16:creationId xmlns:a16="http://schemas.microsoft.com/office/drawing/2014/main" id="{86E5E2BB-2AAF-2996-E20F-DAA3F2D5642C}"/>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4727" t="24446" r="12001" b="20762"/>
          <a:stretch/>
        </p:blipFill>
        <p:spPr bwMode="auto">
          <a:xfrm>
            <a:off x="8619356" y="829205"/>
            <a:ext cx="1158129" cy="612983"/>
          </a:xfrm>
          <a:prstGeom prst="rect">
            <a:avLst/>
          </a:prstGeom>
          <a:noFill/>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2835124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2" grpId="0" animBg="1"/>
      <p:bldP spid="14"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54E5E-37F1-D48F-9088-ACC00C4DA8D0}"/>
            </a:ext>
          </a:extLst>
        </p:cNvPr>
        <p:cNvGrpSpPr/>
        <p:nvPr/>
      </p:nvGrpSpPr>
      <p:grpSpPr>
        <a:xfrm>
          <a:off x="0" y="0"/>
          <a:ext cx="0" cy="0"/>
          <a:chOff x="0" y="0"/>
          <a:chExt cx="0" cy="0"/>
        </a:xfrm>
      </p:grpSpPr>
      <p:sp>
        <p:nvSpPr>
          <p:cNvPr id="11" name="Heart 10">
            <a:extLst>
              <a:ext uri="{FF2B5EF4-FFF2-40B4-BE49-F238E27FC236}">
                <a16:creationId xmlns:a16="http://schemas.microsoft.com/office/drawing/2014/main" id="{E6FB81FA-090D-0E35-51AC-99DFF67A6893}"/>
              </a:ext>
            </a:extLst>
          </p:cNvPr>
          <p:cNvSpPr/>
          <p:nvPr/>
        </p:nvSpPr>
        <p:spPr>
          <a:xfrm>
            <a:off x="373232" y="3466902"/>
            <a:ext cx="1654513" cy="1444625"/>
          </a:xfrm>
          <a:prstGeom prst="hear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572" dirty="0">
                <a:solidFill>
                  <a:sysClr val="windowText" lastClr="000000"/>
                </a:solidFill>
              </a:rPr>
              <a:t>Anxious</a:t>
            </a:r>
          </a:p>
          <a:p>
            <a:pPr algn="ctr"/>
            <a:r>
              <a:rPr lang="en-GB" sz="572" dirty="0">
                <a:solidFill>
                  <a:sysClr val="windowText" lastClr="000000"/>
                </a:solidFill>
              </a:rPr>
              <a:t>Upset</a:t>
            </a:r>
          </a:p>
        </p:txBody>
      </p:sp>
      <p:sp>
        <p:nvSpPr>
          <p:cNvPr id="13" name="Rectangle: Folded Corner 12">
            <a:extLst>
              <a:ext uri="{FF2B5EF4-FFF2-40B4-BE49-F238E27FC236}">
                <a16:creationId xmlns:a16="http://schemas.microsoft.com/office/drawing/2014/main" id="{FF97C349-7772-5896-9E68-279F1ACDA20B}"/>
              </a:ext>
            </a:extLst>
          </p:cNvPr>
          <p:cNvSpPr/>
          <p:nvPr/>
        </p:nvSpPr>
        <p:spPr>
          <a:xfrm>
            <a:off x="3014832" y="3466902"/>
            <a:ext cx="1403350" cy="1444625"/>
          </a:xfrm>
          <a:prstGeom prst="foldedCorner">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572" dirty="0">
                <a:solidFill>
                  <a:sysClr val="windowText" lastClr="000000"/>
                </a:solidFill>
              </a:rPr>
              <a:t>Continue to avoid going upstairs alone. Continue to struggle leaving mum</a:t>
            </a:r>
          </a:p>
        </p:txBody>
      </p:sp>
      <p:sp>
        <p:nvSpPr>
          <p:cNvPr id="30" name="Arrow: Down 29">
            <a:extLst>
              <a:ext uri="{FF2B5EF4-FFF2-40B4-BE49-F238E27FC236}">
                <a16:creationId xmlns:a16="http://schemas.microsoft.com/office/drawing/2014/main" id="{7C7112BF-4A4A-CB97-7D17-63A289A3F43C}"/>
              </a:ext>
            </a:extLst>
          </p:cNvPr>
          <p:cNvSpPr/>
          <p:nvPr/>
        </p:nvSpPr>
        <p:spPr>
          <a:xfrm rot="2651636">
            <a:off x="755598" y="2513351"/>
            <a:ext cx="331956" cy="904005"/>
          </a:xfrm>
          <a:prstGeom prst="downArrow">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72"/>
          </a:p>
        </p:txBody>
      </p:sp>
      <p:sp>
        <p:nvSpPr>
          <p:cNvPr id="31" name="Arrow: Down 30">
            <a:extLst>
              <a:ext uri="{FF2B5EF4-FFF2-40B4-BE49-F238E27FC236}">
                <a16:creationId xmlns:a16="http://schemas.microsoft.com/office/drawing/2014/main" id="{379FBF86-4B0E-6697-C375-B16C33B4EB69}"/>
              </a:ext>
            </a:extLst>
          </p:cNvPr>
          <p:cNvSpPr/>
          <p:nvPr/>
        </p:nvSpPr>
        <p:spPr>
          <a:xfrm rot="16200000">
            <a:off x="2304987" y="3992331"/>
            <a:ext cx="331956" cy="904005"/>
          </a:xfrm>
          <a:prstGeom prst="downArrow">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72"/>
          </a:p>
        </p:txBody>
      </p:sp>
      <p:sp>
        <p:nvSpPr>
          <p:cNvPr id="2" name="Cloud 1">
            <a:extLst>
              <a:ext uri="{FF2B5EF4-FFF2-40B4-BE49-F238E27FC236}">
                <a16:creationId xmlns:a16="http://schemas.microsoft.com/office/drawing/2014/main" id="{81BA94B1-FA86-FB34-0A70-1E9D2C4A2C4C}"/>
              </a:ext>
            </a:extLst>
          </p:cNvPr>
          <p:cNvSpPr/>
          <p:nvPr/>
        </p:nvSpPr>
        <p:spPr>
          <a:xfrm>
            <a:off x="1320800" y="1654175"/>
            <a:ext cx="2187575" cy="1279525"/>
          </a:xfrm>
          <a:prstGeom prst="cloud">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83" dirty="0">
                <a:solidFill>
                  <a:sysClr val="windowText" lastClr="000000"/>
                </a:solidFill>
              </a:rPr>
              <a:t>I am only safe if someone is with me. </a:t>
            </a:r>
          </a:p>
        </p:txBody>
      </p:sp>
      <p:sp>
        <p:nvSpPr>
          <p:cNvPr id="7" name="Arrow: Down 6">
            <a:extLst>
              <a:ext uri="{FF2B5EF4-FFF2-40B4-BE49-F238E27FC236}">
                <a16:creationId xmlns:a16="http://schemas.microsoft.com/office/drawing/2014/main" id="{32BED5F2-5727-7844-11E8-522D18E47498}"/>
              </a:ext>
            </a:extLst>
          </p:cNvPr>
          <p:cNvSpPr/>
          <p:nvPr/>
        </p:nvSpPr>
        <p:spPr>
          <a:xfrm rot="8885565">
            <a:off x="3550530" y="2481698"/>
            <a:ext cx="331956" cy="904005"/>
          </a:xfrm>
          <a:prstGeom prst="downArrow">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72"/>
          </a:p>
        </p:txBody>
      </p:sp>
      <p:sp>
        <p:nvSpPr>
          <p:cNvPr id="9" name="TextBox 8">
            <a:extLst>
              <a:ext uri="{FF2B5EF4-FFF2-40B4-BE49-F238E27FC236}">
                <a16:creationId xmlns:a16="http://schemas.microsoft.com/office/drawing/2014/main" id="{D8CE31FD-0DC8-A711-945E-02798BBDD6BC}"/>
              </a:ext>
            </a:extLst>
          </p:cNvPr>
          <p:cNvSpPr txBox="1"/>
          <p:nvPr/>
        </p:nvSpPr>
        <p:spPr>
          <a:xfrm>
            <a:off x="4953000" y="1147572"/>
            <a:ext cx="4259558" cy="3290453"/>
          </a:xfrm>
          <a:prstGeom prst="rect">
            <a:avLst/>
          </a:prstGeom>
          <a:solidFill>
            <a:schemeClr val="accent1">
              <a:lumMod val="20000"/>
              <a:lumOff val="80000"/>
            </a:schemeClr>
          </a:solidFill>
        </p:spPr>
        <p:txBody>
          <a:bodyPr wrap="square" rtlCol="0">
            <a:spAutoFit/>
          </a:bodyPr>
          <a:lstStyle/>
          <a:p>
            <a:pPr algn="ctr"/>
            <a:r>
              <a:rPr lang="en-GB" sz="1733" b="1" dirty="0">
                <a:solidFill>
                  <a:srgbClr val="FF0000"/>
                </a:solidFill>
                <a:latin typeface="Proxima Nova" panose="020B0604020202020204" charset="0"/>
              </a:rPr>
              <a:t>*remember* - What do we already know about anxiety?</a:t>
            </a:r>
          </a:p>
          <a:p>
            <a:endParaRPr lang="en-GB" sz="572" dirty="0">
              <a:latin typeface="Proxima Nova" panose="020B0604020202020204" charset="0"/>
            </a:endParaRPr>
          </a:p>
          <a:p>
            <a:pPr marL="402456" lvl="1" indent="-154791">
              <a:buFont typeface="Arial" panose="020B0604020202020204" pitchFamily="34" charset="0"/>
              <a:buChar char="•"/>
            </a:pPr>
            <a:r>
              <a:rPr lang="en-GB" sz="1300" b="1" dirty="0">
                <a:latin typeface="Proxima Nova" panose="020B0604020202020204" charset="0"/>
              </a:rPr>
              <a:t>Anxious people overestimate the danger </a:t>
            </a:r>
            <a:r>
              <a:rPr lang="en-GB" sz="1300" i="1" dirty="0">
                <a:latin typeface="Proxima Nova" panose="020B0604020202020204" charset="0"/>
              </a:rPr>
              <a:t>(there is a monster upstairs)</a:t>
            </a:r>
          </a:p>
          <a:p>
            <a:pPr marL="402456" lvl="1" indent="-154791">
              <a:buFont typeface="Arial" panose="020B0604020202020204" pitchFamily="34" charset="0"/>
              <a:buChar char="•"/>
            </a:pPr>
            <a:r>
              <a:rPr lang="en-GB" sz="1300" b="1" dirty="0">
                <a:latin typeface="Proxima Nova" panose="020B0604020202020204" charset="0"/>
              </a:rPr>
              <a:t>Anxious people underestimate their ability to cope </a:t>
            </a:r>
            <a:r>
              <a:rPr lang="en-GB" sz="1300" dirty="0">
                <a:latin typeface="Proxima Nova" panose="020B0604020202020204" charset="0"/>
              </a:rPr>
              <a:t>(</a:t>
            </a:r>
            <a:r>
              <a:rPr lang="en-GB" sz="1300" i="1" dirty="0">
                <a:latin typeface="Proxima Nova" panose="020B0604020202020204" charset="0"/>
              </a:rPr>
              <a:t>I need someone with me, I can’t do this alone, the monster is too scary)</a:t>
            </a:r>
          </a:p>
          <a:p>
            <a:pPr marL="402456" lvl="1" indent="-154791">
              <a:buFont typeface="Arial" panose="020B0604020202020204" pitchFamily="34" charset="0"/>
              <a:buChar char="•"/>
            </a:pPr>
            <a:r>
              <a:rPr lang="en-GB" sz="1300" b="1" dirty="0">
                <a:latin typeface="Proxima Nova" panose="020B0604020202020204" charset="0"/>
              </a:rPr>
              <a:t>Anxious people look out for evidence to confirm their thoughts are correct </a:t>
            </a:r>
            <a:r>
              <a:rPr lang="en-GB" sz="1300" i="1" dirty="0">
                <a:latin typeface="Proxima Nova" panose="020B0604020202020204" charset="0"/>
              </a:rPr>
              <a:t>(Mum had to come with me, I knew I couldn’t do it alone, I knew the monster would have got me.)</a:t>
            </a:r>
          </a:p>
          <a:p>
            <a:pPr marL="402456" lvl="1" indent="-154791">
              <a:buFont typeface="Arial" panose="020B0604020202020204" pitchFamily="34" charset="0"/>
              <a:buChar char="•"/>
            </a:pPr>
            <a:r>
              <a:rPr lang="en-GB" sz="1300" b="1" dirty="0">
                <a:latin typeface="Proxima Nova" panose="020B0604020202020204" charset="0"/>
              </a:rPr>
              <a:t>Anxious people make conclusions from this evidence, keeping them in the anxiety cycle </a:t>
            </a:r>
            <a:r>
              <a:rPr lang="en-GB" sz="1300" i="1" dirty="0">
                <a:latin typeface="Proxima Nova" panose="020B0604020202020204" charset="0"/>
              </a:rPr>
              <a:t>(I am only safe if someone is with me)</a:t>
            </a:r>
            <a:endParaRPr lang="en-GB" sz="572" b="1" dirty="0">
              <a:latin typeface="Proxima Nova" panose="020B0604020202020204" charset="0"/>
            </a:endParaRPr>
          </a:p>
          <a:p>
            <a:pPr lvl="1"/>
            <a:endParaRPr lang="en-GB" sz="572" b="1" dirty="0">
              <a:latin typeface="Proxima Nova" panose="020B0604020202020204" charset="0"/>
            </a:endParaRPr>
          </a:p>
          <a:p>
            <a:pPr lvl="1"/>
            <a:endParaRPr lang="en-GB" sz="572" dirty="0">
              <a:latin typeface="Proxima Nova" panose="020B0604020202020204" charset="0"/>
            </a:endParaRPr>
          </a:p>
        </p:txBody>
      </p:sp>
      <p:sp>
        <p:nvSpPr>
          <p:cNvPr id="10" name="TextBox 9">
            <a:extLst>
              <a:ext uri="{FF2B5EF4-FFF2-40B4-BE49-F238E27FC236}">
                <a16:creationId xmlns:a16="http://schemas.microsoft.com/office/drawing/2014/main" id="{0637E37A-DA95-1AA6-A651-D509FE60F16F}"/>
              </a:ext>
            </a:extLst>
          </p:cNvPr>
          <p:cNvSpPr txBox="1"/>
          <p:nvPr/>
        </p:nvSpPr>
        <p:spPr>
          <a:xfrm>
            <a:off x="4953000" y="4812612"/>
            <a:ext cx="4259558" cy="359009"/>
          </a:xfrm>
          <a:prstGeom prst="rect">
            <a:avLst/>
          </a:prstGeom>
          <a:solidFill>
            <a:schemeClr val="accent1">
              <a:lumMod val="20000"/>
              <a:lumOff val="80000"/>
            </a:schemeClr>
          </a:solidFill>
        </p:spPr>
        <p:txBody>
          <a:bodyPr wrap="square" rtlCol="0">
            <a:spAutoFit/>
          </a:bodyPr>
          <a:lstStyle/>
          <a:p>
            <a:pPr algn="ctr"/>
            <a:r>
              <a:rPr lang="en-GB" sz="1733" b="1" dirty="0">
                <a:solidFill>
                  <a:srgbClr val="FF0000"/>
                </a:solidFill>
                <a:latin typeface="Proxima Nova" panose="020B0604020202020204" charset="0"/>
              </a:rPr>
              <a:t>What is it that Isla needs to learn?</a:t>
            </a:r>
            <a:endParaRPr lang="en-GB" sz="572" dirty="0">
              <a:latin typeface="Proxima Nova" panose="020B0604020202020204" charset="0"/>
            </a:endParaRPr>
          </a:p>
        </p:txBody>
      </p:sp>
      <p:sp>
        <p:nvSpPr>
          <p:cNvPr id="18" name="TextBox 17">
            <a:extLst>
              <a:ext uri="{FF2B5EF4-FFF2-40B4-BE49-F238E27FC236}">
                <a16:creationId xmlns:a16="http://schemas.microsoft.com/office/drawing/2014/main" id="{AC6AC9E8-4924-88CD-3562-E3098CAF8DE7}"/>
              </a:ext>
            </a:extLst>
          </p:cNvPr>
          <p:cNvSpPr txBox="1"/>
          <p:nvPr/>
        </p:nvSpPr>
        <p:spPr>
          <a:xfrm>
            <a:off x="780894" y="5384951"/>
            <a:ext cx="8431664" cy="625684"/>
          </a:xfrm>
          <a:prstGeom prst="rect">
            <a:avLst/>
          </a:prstGeom>
          <a:solidFill>
            <a:schemeClr val="accent1">
              <a:lumMod val="20000"/>
              <a:lumOff val="80000"/>
            </a:schemeClr>
          </a:solidFill>
        </p:spPr>
        <p:txBody>
          <a:bodyPr wrap="square" rtlCol="0">
            <a:spAutoFit/>
          </a:bodyPr>
          <a:lstStyle/>
          <a:p>
            <a:pPr algn="ctr"/>
            <a:r>
              <a:rPr lang="en-GB" sz="1733" b="1" dirty="0">
                <a:latin typeface="Proxima Nova" panose="020B0604020202020204" charset="0"/>
              </a:rPr>
              <a:t>After this webinar, consider drawing out your child’s anxiety cycle – what is it that they need to learn?</a:t>
            </a:r>
            <a:endParaRPr lang="en-GB" sz="572" dirty="0">
              <a:latin typeface="Proxima Nova" panose="020B0604020202020204" charset="0"/>
            </a:endParaRPr>
          </a:p>
        </p:txBody>
      </p:sp>
      <p:pic>
        <p:nvPicPr>
          <p:cNvPr id="3" name="Picture 2" descr="A close-up of a logo&#10;&#10;Description automatically generated">
            <a:extLst>
              <a:ext uri="{FF2B5EF4-FFF2-40B4-BE49-F238E27FC236}">
                <a16:creationId xmlns:a16="http://schemas.microsoft.com/office/drawing/2014/main" id="{A63D7900-717C-062F-4111-6AD471793D8B}"/>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4727" t="24446" r="12001" b="20762"/>
          <a:stretch/>
        </p:blipFill>
        <p:spPr bwMode="auto">
          <a:xfrm>
            <a:off x="114378" y="686966"/>
            <a:ext cx="1158129" cy="612983"/>
          </a:xfrm>
          <a:prstGeom prst="rect">
            <a:avLst/>
          </a:prstGeom>
          <a:noFill/>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22471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fade">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nodeType="with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Effect transition="in" filter="fade">
                                      <p:cBhvr>
                                        <p:cTn id="25" dur="500"/>
                                        <p:tgtEl>
                                          <p:spTgt spid="9">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30" grpId="0" animBg="1"/>
      <p:bldP spid="31" grpId="0" animBg="1"/>
      <p:bldP spid="2" grpId="0" animBg="1"/>
      <p:bldP spid="7" grpId="0" animBg="1"/>
      <p:bldP spid="10"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2">
            <a:extLst>
              <a:ext uri="{FF2B5EF4-FFF2-40B4-BE49-F238E27FC236}">
                <a16:creationId xmlns:a16="http://schemas.microsoft.com/office/drawing/2014/main" id="{71B6953C-B8DC-465C-06CC-897435FD1D4F}"/>
              </a:ext>
            </a:extLst>
          </p:cNvPr>
          <p:cNvSpPr txBox="1"/>
          <p:nvPr/>
        </p:nvSpPr>
        <p:spPr>
          <a:xfrm>
            <a:off x="474174" y="980832"/>
            <a:ext cx="8244682" cy="411010"/>
          </a:xfrm>
          <a:prstGeom prst="rect">
            <a:avLst/>
          </a:prstGeom>
        </p:spPr>
        <p:txBody>
          <a:bodyPr wrap="square" lIns="0" tIns="0" rIns="0" bIns="0" rtlCol="0" anchor="t">
            <a:spAutoFit/>
          </a:bodyPr>
          <a:lstStyle/>
          <a:p>
            <a:pPr defTabSz="495330">
              <a:lnSpc>
                <a:spcPts val="3466"/>
              </a:lnSpc>
              <a:defRPr/>
            </a:pPr>
            <a:r>
              <a:rPr lang="en-GB" sz="2600" spc="34" dirty="0">
                <a:solidFill>
                  <a:srgbClr val="0086B3"/>
                </a:solidFill>
                <a:latin typeface="Proxima Nova Bold"/>
              </a:rPr>
              <a:t>Reassurance  </a:t>
            </a:r>
          </a:p>
        </p:txBody>
      </p:sp>
      <p:sp>
        <p:nvSpPr>
          <p:cNvPr id="25" name="Freeform 10">
            <a:extLst>
              <a:ext uri="{FF2B5EF4-FFF2-40B4-BE49-F238E27FC236}">
                <a16:creationId xmlns:a16="http://schemas.microsoft.com/office/drawing/2014/main" id="{0BACCEA3-9982-194C-03E3-B21CB37D69E1}"/>
              </a:ext>
            </a:extLst>
          </p:cNvPr>
          <p:cNvSpPr/>
          <p:nvPr/>
        </p:nvSpPr>
        <p:spPr>
          <a:xfrm rot="4596961">
            <a:off x="-869450" y="4500710"/>
            <a:ext cx="2377569" cy="2368924"/>
          </a:xfrm>
          <a:custGeom>
            <a:avLst/>
            <a:gdLst/>
            <a:ahLst/>
            <a:cxnLst/>
            <a:rect l="l" t="t" r="r" b="b"/>
            <a:pathLst>
              <a:path w="4389359" h="4373398">
                <a:moveTo>
                  <a:pt x="0" y="0"/>
                </a:moveTo>
                <a:lnTo>
                  <a:pt x="4389359" y="0"/>
                </a:lnTo>
                <a:lnTo>
                  <a:pt x="4389359" y="4373398"/>
                </a:lnTo>
                <a:lnTo>
                  <a:pt x="0" y="437339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495330">
              <a:defRPr/>
            </a:pPr>
            <a:endParaRPr lang="en-GB" sz="975">
              <a:solidFill>
                <a:prstClr val="black"/>
              </a:solidFill>
              <a:latin typeface="Calibri"/>
            </a:endParaRPr>
          </a:p>
        </p:txBody>
      </p:sp>
      <p:sp>
        <p:nvSpPr>
          <p:cNvPr id="26" name="Freeform 11">
            <a:extLst>
              <a:ext uri="{FF2B5EF4-FFF2-40B4-BE49-F238E27FC236}">
                <a16:creationId xmlns:a16="http://schemas.microsoft.com/office/drawing/2014/main" id="{8F1BF79F-7A7F-E62B-AA14-5EE859B0D07E}"/>
              </a:ext>
            </a:extLst>
          </p:cNvPr>
          <p:cNvSpPr/>
          <p:nvPr/>
        </p:nvSpPr>
        <p:spPr>
          <a:xfrm rot="-1201367">
            <a:off x="193897" y="5323039"/>
            <a:ext cx="1963680" cy="2608753"/>
          </a:xfrm>
          <a:custGeom>
            <a:avLst/>
            <a:gdLst/>
            <a:ahLst/>
            <a:cxnLst/>
            <a:rect l="l" t="t" r="r" b="b"/>
            <a:pathLst>
              <a:path w="3625255" h="4816160">
                <a:moveTo>
                  <a:pt x="0" y="0"/>
                </a:moveTo>
                <a:lnTo>
                  <a:pt x="3625255" y="0"/>
                </a:lnTo>
                <a:lnTo>
                  <a:pt x="3625255" y="4816160"/>
                </a:lnTo>
                <a:lnTo>
                  <a:pt x="0" y="481616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495330">
              <a:defRPr/>
            </a:pPr>
            <a:endParaRPr lang="en-GB" sz="975">
              <a:solidFill>
                <a:prstClr val="black"/>
              </a:solidFill>
              <a:latin typeface="Calibri"/>
            </a:endParaRPr>
          </a:p>
        </p:txBody>
      </p:sp>
      <p:sp>
        <p:nvSpPr>
          <p:cNvPr id="27" name="Freeform 12">
            <a:extLst>
              <a:ext uri="{FF2B5EF4-FFF2-40B4-BE49-F238E27FC236}">
                <a16:creationId xmlns:a16="http://schemas.microsoft.com/office/drawing/2014/main" id="{9AA81A3A-06A1-8B36-8185-989360D92182}"/>
              </a:ext>
            </a:extLst>
          </p:cNvPr>
          <p:cNvSpPr/>
          <p:nvPr/>
        </p:nvSpPr>
        <p:spPr>
          <a:xfrm rot="10123381">
            <a:off x="8899643" y="85695"/>
            <a:ext cx="2155906" cy="2228850"/>
          </a:xfrm>
          <a:custGeom>
            <a:avLst/>
            <a:gdLst/>
            <a:ahLst/>
            <a:cxnLst/>
            <a:rect l="l" t="t" r="r" b="b"/>
            <a:pathLst>
              <a:path w="3980134" h="4114800">
                <a:moveTo>
                  <a:pt x="0" y="0"/>
                </a:moveTo>
                <a:lnTo>
                  <a:pt x="3980134" y="0"/>
                </a:lnTo>
                <a:lnTo>
                  <a:pt x="3980134" y="4114800"/>
                </a:lnTo>
                <a:lnTo>
                  <a:pt x="0" y="41148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defTabSz="495330">
              <a:defRPr/>
            </a:pPr>
            <a:endParaRPr lang="en-GB" sz="975">
              <a:solidFill>
                <a:prstClr val="black"/>
              </a:solidFill>
              <a:latin typeface="Calibri"/>
            </a:endParaRPr>
          </a:p>
        </p:txBody>
      </p:sp>
      <p:sp>
        <p:nvSpPr>
          <p:cNvPr id="28" name="Freeform 13">
            <a:extLst>
              <a:ext uri="{FF2B5EF4-FFF2-40B4-BE49-F238E27FC236}">
                <a16:creationId xmlns:a16="http://schemas.microsoft.com/office/drawing/2014/main" id="{68DC6C47-B00E-8CC8-E297-71B48995968C}"/>
              </a:ext>
            </a:extLst>
          </p:cNvPr>
          <p:cNvSpPr/>
          <p:nvPr/>
        </p:nvSpPr>
        <p:spPr>
          <a:xfrm rot="-1395011">
            <a:off x="7964427" y="-218390"/>
            <a:ext cx="1476198" cy="1961132"/>
          </a:xfrm>
          <a:custGeom>
            <a:avLst/>
            <a:gdLst/>
            <a:ahLst/>
            <a:cxnLst/>
            <a:rect l="l" t="t" r="r" b="b"/>
            <a:pathLst>
              <a:path w="2725288" h="3620552">
                <a:moveTo>
                  <a:pt x="0" y="0"/>
                </a:moveTo>
                <a:lnTo>
                  <a:pt x="2725289" y="0"/>
                </a:lnTo>
                <a:lnTo>
                  <a:pt x="2725289" y="3620552"/>
                </a:lnTo>
                <a:lnTo>
                  <a:pt x="0" y="3620552"/>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defTabSz="495330">
              <a:defRPr/>
            </a:pPr>
            <a:endParaRPr lang="en-GB" sz="975">
              <a:solidFill>
                <a:prstClr val="black"/>
              </a:solidFill>
              <a:latin typeface="Calibri"/>
            </a:endParaRPr>
          </a:p>
        </p:txBody>
      </p:sp>
      <p:graphicFrame>
        <p:nvGraphicFramePr>
          <p:cNvPr id="2" name="TextBox 2">
            <a:extLst>
              <a:ext uri="{FF2B5EF4-FFF2-40B4-BE49-F238E27FC236}">
                <a16:creationId xmlns:a16="http://schemas.microsoft.com/office/drawing/2014/main" id="{E4060AC8-35D7-AE7E-559A-9D2D28553274}"/>
              </a:ext>
            </a:extLst>
          </p:cNvPr>
          <p:cNvGraphicFramePr/>
          <p:nvPr>
            <p:extLst>
              <p:ext uri="{D42A27DB-BD31-4B8C-83A1-F6EECF244321}">
                <p14:modId xmlns:p14="http://schemas.microsoft.com/office/powerpoint/2010/main" val="1313977325"/>
              </p:ext>
            </p:extLst>
          </p:nvPr>
        </p:nvGraphicFramePr>
        <p:xfrm>
          <a:off x="3343275" y="1801052"/>
          <a:ext cx="5909157" cy="407611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3" name="Graphic 2" descr="Open hand outline">
            <a:extLst>
              <a:ext uri="{FF2B5EF4-FFF2-40B4-BE49-F238E27FC236}">
                <a16:creationId xmlns:a16="http://schemas.microsoft.com/office/drawing/2014/main" id="{88217537-612C-5ADD-B00F-D77F6183A1D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430702" y="1954473"/>
            <a:ext cx="2360696" cy="2360696"/>
          </a:xfrm>
          <a:prstGeom prst="rect">
            <a:avLst/>
          </a:prstGeom>
        </p:spPr>
      </p:pic>
      <p:pic>
        <p:nvPicPr>
          <p:cNvPr id="5" name="Picture 4" descr="A close-up of a logo&#10;&#10;Description automatically generated">
            <a:extLst>
              <a:ext uri="{FF2B5EF4-FFF2-40B4-BE49-F238E27FC236}">
                <a16:creationId xmlns:a16="http://schemas.microsoft.com/office/drawing/2014/main" id="{D3BD9499-7E0F-1CF3-4CD3-C68AEE021A0F}"/>
              </a:ext>
            </a:extLst>
          </p:cNvPr>
          <p:cNvPicPr>
            <a:picLocks noChangeAspect="1"/>
          </p:cNvPicPr>
          <p:nvPr/>
        </p:nvPicPr>
        <p:blipFill rotWithShape="1">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l="14727" t="24446" r="12001" b="20762"/>
          <a:stretch/>
        </p:blipFill>
        <p:spPr bwMode="auto">
          <a:xfrm>
            <a:off x="8698507" y="5451475"/>
            <a:ext cx="1158129" cy="61298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4976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8838" y="763350"/>
            <a:ext cx="6839465" cy="411010"/>
          </a:xfrm>
          <a:prstGeom prst="rect">
            <a:avLst/>
          </a:prstGeom>
        </p:spPr>
        <p:txBody>
          <a:bodyPr wrap="square" lIns="0" tIns="0" rIns="0" bIns="0" rtlCol="0" anchor="t">
            <a:spAutoFit/>
          </a:bodyPr>
          <a:lstStyle/>
          <a:p>
            <a:pPr>
              <a:lnSpc>
                <a:spcPts val="3466"/>
              </a:lnSpc>
            </a:pPr>
            <a:r>
              <a:rPr lang="en-US" sz="2600" spc="34" dirty="0">
                <a:solidFill>
                  <a:srgbClr val="0086B3"/>
                </a:solidFill>
                <a:latin typeface="Proxima Nova Bold"/>
              </a:rPr>
              <a:t>Talking to your anxious child</a:t>
            </a:r>
          </a:p>
        </p:txBody>
      </p:sp>
      <p:sp>
        <p:nvSpPr>
          <p:cNvPr id="12" name="Freeform 12"/>
          <p:cNvSpPr/>
          <p:nvPr/>
        </p:nvSpPr>
        <p:spPr>
          <a:xfrm rot="10026593">
            <a:off x="8385874" y="360537"/>
            <a:ext cx="1925828" cy="2277862"/>
          </a:xfrm>
          <a:custGeom>
            <a:avLst/>
            <a:gdLst/>
            <a:ahLst/>
            <a:cxnLst/>
            <a:rect l="l" t="t" r="r" b="b"/>
            <a:pathLst>
              <a:path w="3555375" h="4205283">
                <a:moveTo>
                  <a:pt x="0" y="0"/>
                </a:moveTo>
                <a:lnTo>
                  <a:pt x="3555376" y="0"/>
                </a:lnTo>
                <a:lnTo>
                  <a:pt x="3555376" y="4205282"/>
                </a:lnTo>
                <a:lnTo>
                  <a:pt x="0" y="420528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sz="572"/>
          </a:p>
        </p:txBody>
      </p:sp>
      <p:sp>
        <p:nvSpPr>
          <p:cNvPr id="13" name="Freeform 13"/>
          <p:cNvSpPr/>
          <p:nvPr/>
        </p:nvSpPr>
        <p:spPr>
          <a:xfrm rot="-2827656" flipH="1" flipV="1">
            <a:off x="7648306" y="-71173"/>
            <a:ext cx="1887227" cy="1509782"/>
          </a:xfrm>
          <a:custGeom>
            <a:avLst/>
            <a:gdLst/>
            <a:ahLst/>
            <a:cxnLst/>
            <a:rect l="l" t="t" r="r" b="b"/>
            <a:pathLst>
              <a:path w="3484112" h="2787289">
                <a:moveTo>
                  <a:pt x="3484112" y="2787289"/>
                </a:moveTo>
                <a:lnTo>
                  <a:pt x="0" y="2787289"/>
                </a:lnTo>
                <a:lnTo>
                  <a:pt x="0" y="0"/>
                </a:lnTo>
                <a:lnTo>
                  <a:pt x="3484112" y="0"/>
                </a:lnTo>
                <a:lnTo>
                  <a:pt x="3484112" y="2787289"/>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sz="572"/>
          </a:p>
        </p:txBody>
      </p:sp>
      <p:sp>
        <p:nvSpPr>
          <p:cNvPr id="3" name="Freeform 2">
            <a:extLst>
              <a:ext uri="{FF2B5EF4-FFF2-40B4-BE49-F238E27FC236}">
                <a16:creationId xmlns:a16="http://schemas.microsoft.com/office/drawing/2014/main" id="{125C5AC9-57EA-C3F5-79B9-1D25F6EF7C3E}"/>
              </a:ext>
            </a:extLst>
          </p:cNvPr>
          <p:cNvSpPr/>
          <p:nvPr/>
        </p:nvSpPr>
        <p:spPr>
          <a:xfrm>
            <a:off x="577850" y="3773936"/>
            <a:ext cx="2379394" cy="2186068"/>
          </a:xfrm>
          <a:custGeom>
            <a:avLst/>
            <a:gdLst/>
            <a:ahLst/>
            <a:cxnLst/>
            <a:rect l="l" t="t" r="r" b="b"/>
            <a:pathLst>
              <a:path w="4392727" h="4035818">
                <a:moveTo>
                  <a:pt x="0" y="0"/>
                </a:moveTo>
                <a:lnTo>
                  <a:pt x="4392727" y="0"/>
                </a:lnTo>
                <a:lnTo>
                  <a:pt x="4392727" y="4035818"/>
                </a:lnTo>
                <a:lnTo>
                  <a:pt x="0" y="4035818"/>
                </a:lnTo>
                <a:lnTo>
                  <a:pt x="0" y="0"/>
                </a:lnTo>
                <a:close/>
              </a:path>
            </a:pathLst>
          </a:custGeom>
          <a:blipFill>
            <a:blip r:embed="rId8"/>
            <a:stretch>
              <a:fillRect/>
            </a:stretch>
          </a:blipFill>
        </p:spPr>
        <p:txBody>
          <a:bodyPr/>
          <a:lstStyle/>
          <a:p>
            <a:endParaRPr lang="en-GB" sz="572"/>
          </a:p>
        </p:txBody>
      </p:sp>
      <p:pic>
        <p:nvPicPr>
          <p:cNvPr id="6" name="Picture 5">
            <a:extLst>
              <a:ext uri="{FF2B5EF4-FFF2-40B4-BE49-F238E27FC236}">
                <a16:creationId xmlns:a16="http://schemas.microsoft.com/office/drawing/2014/main" id="{AB901783-FCF6-A6CD-1DF8-D54A0E65767B}"/>
              </a:ext>
            </a:extLst>
          </p:cNvPr>
          <p:cNvPicPr>
            <a:picLocks noChangeAspect="1"/>
          </p:cNvPicPr>
          <p:nvPr/>
        </p:nvPicPr>
        <p:blipFill rotWithShape="1">
          <a:blip r:embed="rId9"/>
          <a:srcRect l="25566" t="16667" r="27033" b="11204"/>
          <a:stretch/>
        </p:blipFill>
        <p:spPr>
          <a:xfrm>
            <a:off x="6482753" y="3043756"/>
            <a:ext cx="3296844" cy="2821957"/>
          </a:xfrm>
          <a:prstGeom prst="rect">
            <a:avLst/>
          </a:prstGeom>
        </p:spPr>
      </p:pic>
      <p:pic>
        <p:nvPicPr>
          <p:cNvPr id="8" name="Picture 7">
            <a:extLst>
              <a:ext uri="{FF2B5EF4-FFF2-40B4-BE49-F238E27FC236}">
                <a16:creationId xmlns:a16="http://schemas.microsoft.com/office/drawing/2014/main" id="{C9EB19BA-B031-965E-8E07-B806A1EF9FEC}"/>
              </a:ext>
            </a:extLst>
          </p:cNvPr>
          <p:cNvPicPr>
            <a:picLocks noChangeAspect="1"/>
          </p:cNvPicPr>
          <p:nvPr/>
        </p:nvPicPr>
        <p:blipFill rotWithShape="1">
          <a:blip r:embed="rId10"/>
          <a:srcRect l="27957" t="37491" r="29273" b="7925"/>
          <a:stretch/>
        </p:blipFill>
        <p:spPr>
          <a:xfrm>
            <a:off x="3538570" y="3773936"/>
            <a:ext cx="2729133" cy="1959174"/>
          </a:xfrm>
          <a:prstGeom prst="rect">
            <a:avLst/>
          </a:prstGeom>
        </p:spPr>
      </p:pic>
      <p:pic>
        <p:nvPicPr>
          <p:cNvPr id="15" name="Picture 14">
            <a:extLst>
              <a:ext uri="{FF2B5EF4-FFF2-40B4-BE49-F238E27FC236}">
                <a16:creationId xmlns:a16="http://schemas.microsoft.com/office/drawing/2014/main" id="{D3956A00-545E-0764-B21F-6C25C4123AA1}"/>
              </a:ext>
            </a:extLst>
          </p:cNvPr>
          <p:cNvPicPr>
            <a:picLocks noChangeAspect="1"/>
          </p:cNvPicPr>
          <p:nvPr/>
        </p:nvPicPr>
        <p:blipFill rotWithShape="1">
          <a:blip r:embed="rId11">
            <a:clrChange>
              <a:clrFrom>
                <a:srgbClr val="FFFFFF"/>
              </a:clrFrom>
              <a:clrTo>
                <a:srgbClr val="FFFFFF">
                  <a:alpha val="0"/>
                </a:srgbClr>
              </a:clrTo>
            </a:clrChange>
          </a:blip>
          <a:srcRect l="7500" t="27037" r="30833" b="50000"/>
          <a:stretch/>
        </p:blipFill>
        <p:spPr>
          <a:xfrm>
            <a:off x="4148150" y="1779647"/>
            <a:ext cx="4988357" cy="1044859"/>
          </a:xfrm>
          <a:prstGeom prst="rect">
            <a:avLst/>
          </a:prstGeom>
        </p:spPr>
      </p:pic>
      <p:pic>
        <p:nvPicPr>
          <p:cNvPr id="5" name="Picture 4" descr="A close-up of a logo&#10;&#10;Description automatically generated">
            <a:extLst>
              <a:ext uri="{FF2B5EF4-FFF2-40B4-BE49-F238E27FC236}">
                <a16:creationId xmlns:a16="http://schemas.microsoft.com/office/drawing/2014/main" id="{6360C072-713D-5923-F2F3-58917C3D5AD6}"/>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l="14727" t="24446" r="12001" b="20762"/>
          <a:stretch/>
        </p:blipFill>
        <p:spPr bwMode="auto">
          <a:xfrm>
            <a:off x="118838" y="5579982"/>
            <a:ext cx="1158129" cy="612983"/>
          </a:xfrm>
          <a:prstGeom prst="rect">
            <a:avLst/>
          </a:prstGeom>
          <a:noFill/>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73A97260-84E8-8048-5398-6C2764D69EC1}"/>
              </a:ext>
            </a:extLst>
          </p:cNvPr>
          <p:cNvSpPr/>
          <p:nvPr/>
        </p:nvSpPr>
        <p:spPr>
          <a:xfrm>
            <a:off x="247650" y="1406525"/>
            <a:ext cx="3632200" cy="20224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572" dirty="0"/>
              <a:t>Video example – Saved on G drive in Master Copies folder </a:t>
            </a:r>
          </a:p>
        </p:txBody>
      </p:sp>
    </p:spTree>
    <p:custDataLst>
      <p:tags r:id="rId1"/>
    </p:custDataLst>
    <p:extLst>
      <p:ext uri="{BB962C8B-B14F-4D97-AF65-F5344CB8AC3E}">
        <p14:creationId xmlns:p14="http://schemas.microsoft.com/office/powerpoint/2010/main" val="171994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575455" y="2957445"/>
            <a:ext cx="4755091" cy="448841"/>
          </a:xfrm>
          <a:prstGeom prst="rect">
            <a:avLst/>
          </a:prstGeom>
        </p:spPr>
        <p:txBody>
          <a:bodyPr lIns="0" tIns="0" rIns="0" bIns="0" rtlCol="0" anchor="t">
            <a:spAutoFit/>
          </a:bodyPr>
          <a:lstStyle/>
          <a:p>
            <a:pPr algn="ctr">
              <a:lnSpc>
                <a:spcPts val="3466"/>
              </a:lnSpc>
            </a:pPr>
            <a:r>
              <a:rPr lang="en-US" sz="3466" spc="34" dirty="0">
                <a:solidFill>
                  <a:srgbClr val="0086B3"/>
                </a:solidFill>
                <a:latin typeface="Proxima Nova Bold"/>
              </a:rPr>
              <a:t>Strategies to support</a:t>
            </a:r>
          </a:p>
        </p:txBody>
      </p:sp>
      <p:sp>
        <p:nvSpPr>
          <p:cNvPr id="10" name="Freeform 10"/>
          <p:cNvSpPr/>
          <p:nvPr/>
        </p:nvSpPr>
        <p:spPr>
          <a:xfrm rot="4596961">
            <a:off x="-761597" y="4329567"/>
            <a:ext cx="2377569" cy="2368924"/>
          </a:xfrm>
          <a:custGeom>
            <a:avLst/>
            <a:gdLst/>
            <a:ahLst/>
            <a:cxnLst/>
            <a:rect l="l" t="t" r="r" b="b"/>
            <a:pathLst>
              <a:path w="4389359" h="4373398">
                <a:moveTo>
                  <a:pt x="0" y="0"/>
                </a:moveTo>
                <a:lnTo>
                  <a:pt x="4389359" y="0"/>
                </a:lnTo>
                <a:lnTo>
                  <a:pt x="4389359" y="4373398"/>
                </a:lnTo>
                <a:lnTo>
                  <a:pt x="0" y="437339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sz="572"/>
          </a:p>
        </p:txBody>
      </p:sp>
      <p:sp>
        <p:nvSpPr>
          <p:cNvPr id="11" name="Freeform 11"/>
          <p:cNvSpPr/>
          <p:nvPr/>
        </p:nvSpPr>
        <p:spPr>
          <a:xfrm rot="-1201367">
            <a:off x="301750" y="5151896"/>
            <a:ext cx="1963680" cy="2608753"/>
          </a:xfrm>
          <a:custGeom>
            <a:avLst/>
            <a:gdLst/>
            <a:ahLst/>
            <a:cxnLst/>
            <a:rect l="l" t="t" r="r" b="b"/>
            <a:pathLst>
              <a:path w="3625255" h="4816160">
                <a:moveTo>
                  <a:pt x="0" y="0"/>
                </a:moveTo>
                <a:lnTo>
                  <a:pt x="3625255" y="0"/>
                </a:lnTo>
                <a:lnTo>
                  <a:pt x="3625255" y="4816160"/>
                </a:lnTo>
                <a:lnTo>
                  <a:pt x="0" y="481616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sz="572"/>
          </a:p>
        </p:txBody>
      </p:sp>
      <p:sp>
        <p:nvSpPr>
          <p:cNvPr id="12" name="Freeform 12"/>
          <p:cNvSpPr/>
          <p:nvPr/>
        </p:nvSpPr>
        <p:spPr>
          <a:xfrm rot="10123381">
            <a:off x="8389757" y="290057"/>
            <a:ext cx="2155906" cy="2228850"/>
          </a:xfrm>
          <a:custGeom>
            <a:avLst/>
            <a:gdLst/>
            <a:ahLst/>
            <a:cxnLst/>
            <a:rect l="l" t="t" r="r" b="b"/>
            <a:pathLst>
              <a:path w="3980134" h="4114800">
                <a:moveTo>
                  <a:pt x="0" y="0"/>
                </a:moveTo>
                <a:lnTo>
                  <a:pt x="3980134" y="0"/>
                </a:lnTo>
                <a:lnTo>
                  <a:pt x="3980134"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sz="572"/>
          </a:p>
        </p:txBody>
      </p:sp>
      <p:sp>
        <p:nvSpPr>
          <p:cNvPr id="13" name="Freeform 13"/>
          <p:cNvSpPr/>
          <p:nvPr/>
        </p:nvSpPr>
        <p:spPr>
          <a:xfrm rot="-1395011">
            <a:off x="7374472" y="-26622"/>
            <a:ext cx="1476198" cy="1961132"/>
          </a:xfrm>
          <a:custGeom>
            <a:avLst/>
            <a:gdLst/>
            <a:ahLst/>
            <a:cxnLst/>
            <a:rect l="l" t="t" r="r" b="b"/>
            <a:pathLst>
              <a:path w="2725288" h="3620552">
                <a:moveTo>
                  <a:pt x="0" y="0"/>
                </a:moveTo>
                <a:lnTo>
                  <a:pt x="2725289" y="0"/>
                </a:lnTo>
                <a:lnTo>
                  <a:pt x="2725289" y="3620552"/>
                </a:lnTo>
                <a:lnTo>
                  <a:pt x="0" y="362055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sz="572"/>
          </a:p>
        </p:txBody>
      </p:sp>
      <p:pic>
        <p:nvPicPr>
          <p:cNvPr id="3" name="Picture 2" descr="A close-up of a logo&#10;&#10;Description automatically generated">
            <a:extLst>
              <a:ext uri="{FF2B5EF4-FFF2-40B4-BE49-F238E27FC236}">
                <a16:creationId xmlns:a16="http://schemas.microsoft.com/office/drawing/2014/main" id="{A8BA3620-6123-77D4-5777-5B7203A984A2}"/>
              </a:ext>
            </a:extLst>
          </p:cNvPr>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14727" t="24446" r="12001" b="20762"/>
          <a:stretch/>
        </p:blipFill>
        <p:spPr bwMode="auto">
          <a:xfrm>
            <a:off x="8698507" y="5451475"/>
            <a:ext cx="1158129" cy="61298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0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8258" y="1707644"/>
            <a:ext cx="5616617" cy="2451563"/>
          </a:xfrm>
        </p:spPr>
        <p:txBody>
          <a:bodyPr>
            <a:normAutofit/>
          </a:bodyPr>
          <a:lstStyle/>
          <a:p>
            <a:r>
              <a:rPr lang="en-GB" dirty="0">
                <a:solidFill>
                  <a:schemeClr val="tx2"/>
                </a:solidFill>
                <a:latin typeface="Proxima Nova" panose="020B0604020202020204" charset="0"/>
              </a:rPr>
              <a:t>What is Anxiety and the associated bodily symptoms.</a:t>
            </a:r>
          </a:p>
          <a:p>
            <a:r>
              <a:rPr lang="en-GB" dirty="0">
                <a:solidFill>
                  <a:schemeClr val="tx2"/>
                </a:solidFill>
                <a:latin typeface="Proxima Nova" panose="020B0604020202020204" charset="0"/>
              </a:rPr>
              <a:t>YouTube: Fight Flight Freeze – A Guide to Anxiety for Kids (</a:t>
            </a:r>
            <a:r>
              <a:rPr lang="en-GB" dirty="0">
                <a:solidFill>
                  <a:schemeClr val="tx2"/>
                </a:solidFill>
                <a:latin typeface="Proxima Nova" panose="020B0604020202020204" charset="0"/>
                <a:hlinkClick r:id="rId3"/>
              </a:rPr>
              <a:t>https://www.youtube.com/watch?v=FfSbWc3O_5M</a:t>
            </a:r>
            <a:r>
              <a:rPr lang="en-GB" dirty="0">
                <a:solidFill>
                  <a:schemeClr val="tx2"/>
                </a:solidFill>
                <a:latin typeface="Proxima Nova" panose="020B0604020202020204" charset="0"/>
              </a:rPr>
              <a:t>)</a:t>
            </a:r>
          </a:p>
          <a:p>
            <a:r>
              <a:rPr lang="en-GB" dirty="0">
                <a:solidFill>
                  <a:schemeClr val="tx2"/>
                </a:solidFill>
                <a:latin typeface="Proxima Nova" panose="020B0604020202020204" charset="0"/>
              </a:rPr>
              <a:t>Acknowledge that these symptoms aren’t very pleasant but teach them that these are </a:t>
            </a:r>
            <a:r>
              <a:rPr lang="en-GB" b="1" i="1" dirty="0">
                <a:solidFill>
                  <a:schemeClr val="tx2"/>
                </a:solidFill>
                <a:latin typeface="Proxima Nova" panose="020B0604020202020204" charset="0"/>
              </a:rPr>
              <a:t>normal</a:t>
            </a:r>
            <a:r>
              <a:rPr lang="en-GB" dirty="0">
                <a:solidFill>
                  <a:schemeClr val="tx2"/>
                </a:solidFill>
                <a:latin typeface="Proxima Nova" panose="020B0604020202020204" charset="0"/>
              </a:rPr>
              <a:t> responses to anxiety</a:t>
            </a:r>
          </a:p>
          <a:p>
            <a:pPr marL="0" indent="0">
              <a:buNone/>
            </a:pPr>
            <a:endParaRPr lang="en-GB" dirty="0">
              <a:solidFill>
                <a:schemeClr val="tx2"/>
              </a:solidFill>
              <a:latin typeface="Proxima Nova" panose="020B0604020202020204" charset="0"/>
            </a:endParaRPr>
          </a:p>
        </p:txBody>
      </p:sp>
      <p:sp>
        <p:nvSpPr>
          <p:cNvPr id="4" name="Freeform 10">
            <a:extLst>
              <a:ext uri="{FF2B5EF4-FFF2-40B4-BE49-F238E27FC236}">
                <a16:creationId xmlns:a16="http://schemas.microsoft.com/office/drawing/2014/main" id="{0A336A97-62CE-4AB4-31F0-FD7179B3B95F}"/>
              </a:ext>
            </a:extLst>
          </p:cNvPr>
          <p:cNvSpPr/>
          <p:nvPr/>
        </p:nvSpPr>
        <p:spPr>
          <a:xfrm rot="4596961">
            <a:off x="-761597" y="4329567"/>
            <a:ext cx="2377569" cy="2368924"/>
          </a:xfrm>
          <a:custGeom>
            <a:avLst/>
            <a:gdLst/>
            <a:ahLst/>
            <a:cxnLst/>
            <a:rect l="l" t="t" r="r" b="b"/>
            <a:pathLst>
              <a:path w="4389359" h="4373398">
                <a:moveTo>
                  <a:pt x="0" y="0"/>
                </a:moveTo>
                <a:lnTo>
                  <a:pt x="4389359" y="0"/>
                </a:lnTo>
                <a:lnTo>
                  <a:pt x="4389359" y="4373398"/>
                </a:lnTo>
                <a:lnTo>
                  <a:pt x="0" y="43733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sz="572"/>
          </a:p>
        </p:txBody>
      </p:sp>
      <p:sp>
        <p:nvSpPr>
          <p:cNvPr id="5" name="Freeform 11">
            <a:extLst>
              <a:ext uri="{FF2B5EF4-FFF2-40B4-BE49-F238E27FC236}">
                <a16:creationId xmlns:a16="http://schemas.microsoft.com/office/drawing/2014/main" id="{49264E1C-7E52-226C-9FE3-83070F60223D}"/>
              </a:ext>
            </a:extLst>
          </p:cNvPr>
          <p:cNvSpPr/>
          <p:nvPr/>
        </p:nvSpPr>
        <p:spPr>
          <a:xfrm rot="-1201367">
            <a:off x="301750" y="5151896"/>
            <a:ext cx="1963680" cy="2608753"/>
          </a:xfrm>
          <a:custGeom>
            <a:avLst/>
            <a:gdLst/>
            <a:ahLst/>
            <a:cxnLst/>
            <a:rect l="l" t="t" r="r" b="b"/>
            <a:pathLst>
              <a:path w="3625255" h="4816160">
                <a:moveTo>
                  <a:pt x="0" y="0"/>
                </a:moveTo>
                <a:lnTo>
                  <a:pt x="3625255" y="0"/>
                </a:lnTo>
                <a:lnTo>
                  <a:pt x="3625255" y="4816160"/>
                </a:lnTo>
                <a:lnTo>
                  <a:pt x="0" y="481616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sz="572"/>
          </a:p>
        </p:txBody>
      </p:sp>
      <p:sp>
        <p:nvSpPr>
          <p:cNvPr id="8" name="Freeform 12">
            <a:extLst>
              <a:ext uri="{FF2B5EF4-FFF2-40B4-BE49-F238E27FC236}">
                <a16:creationId xmlns:a16="http://schemas.microsoft.com/office/drawing/2014/main" id="{3BB48A4D-F82A-A9B5-F4CE-F1E585081F6B}"/>
              </a:ext>
            </a:extLst>
          </p:cNvPr>
          <p:cNvSpPr/>
          <p:nvPr/>
        </p:nvSpPr>
        <p:spPr>
          <a:xfrm rot="10123381">
            <a:off x="8899643" y="85695"/>
            <a:ext cx="2155906" cy="2228850"/>
          </a:xfrm>
          <a:custGeom>
            <a:avLst/>
            <a:gdLst/>
            <a:ahLst/>
            <a:cxnLst/>
            <a:rect l="l" t="t" r="r" b="b"/>
            <a:pathLst>
              <a:path w="3980134" h="4114800">
                <a:moveTo>
                  <a:pt x="0" y="0"/>
                </a:moveTo>
                <a:lnTo>
                  <a:pt x="3980134" y="0"/>
                </a:lnTo>
                <a:lnTo>
                  <a:pt x="3980134"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defTabSz="495330">
              <a:defRPr/>
            </a:pPr>
            <a:endParaRPr lang="en-GB" sz="975">
              <a:solidFill>
                <a:prstClr val="black"/>
              </a:solidFill>
              <a:latin typeface="Calibri"/>
            </a:endParaRPr>
          </a:p>
        </p:txBody>
      </p:sp>
      <p:sp>
        <p:nvSpPr>
          <p:cNvPr id="9" name="Freeform 13">
            <a:extLst>
              <a:ext uri="{FF2B5EF4-FFF2-40B4-BE49-F238E27FC236}">
                <a16:creationId xmlns:a16="http://schemas.microsoft.com/office/drawing/2014/main" id="{1EDD6517-9121-A537-F430-BF0D8165DBD9}"/>
              </a:ext>
            </a:extLst>
          </p:cNvPr>
          <p:cNvSpPr/>
          <p:nvPr/>
        </p:nvSpPr>
        <p:spPr>
          <a:xfrm rot="-1395011">
            <a:off x="7964427" y="-218390"/>
            <a:ext cx="1476198" cy="1961132"/>
          </a:xfrm>
          <a:custGeom>
            <a:avLst/>
            <a:gdLst/>
            <a:ahLst/>
            <a:cxnLst/>
            <a:rect l="l" t="t" r="r" b="b"/>
            <a:pathLst>
              <a:path w="2725288" h="3620552">
                <a:moveTo>
                  <a:pt x="0" y="0"/>
                </a:moveTo>
                <a:lnTo>
                  <a:pt x="2725289" y="0"/>
                </a:lnTo>
                <a:lnTo>
                  <a:pt x="2725289" y="3620552"/>
                </a:lnTo>
                <a:lnTo>
                  <a:pt x="0" y="362055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defTabSz="495330">
              <a:defRPr/>
            </a:pPr>
            <a:endParaRPr lang="en-GB" sz="975">
              <a:solidFill>
                <a:prstClr val="black"/>
              </a:solidFill>
              <a:latin typeface="Calibri"/>
            </a:endParaRPr>
          </a:p>
        </p:txBody>
      </p:sp>
      <p:pic>
        <p:nvPicPr>
          <p:cNvPr id="11" name="Picture 10" descr="See the source image">
            <a:extLst>
              <a:ext uri="{FF2B5EF4-FFF2-40B4-BE49-F238E27FC236}">
                <a16:creationId xmlns:a16="http://schemas.microsoft.com/office/drawing/2014/main" id="{CE9D4A14-37B6-4EE0-BF71-D1EE261CFEA1}"/>
              </a:ext>
            </a:extLst>
          </p:cNvPr>
          <p:cNvPicPr>
            <a:picLocks noChangeAspect="1"/>
          </p:cNvPicPr>
          <p:nvPr/>
        </p:nvPicPr>
        <p:blipFill>
          <a:blip r:embed="rId1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6145996" y="4083357"/>
            <a:ext cx="1838732" cy="1633500"/>
          </a:xfrm>
          <a:prstGeom prst="rect">
            <a:avLst/>
          </a:prstGeom>
          <a:noFill/>
          <a:ln>
            <a:noFill/>
          </a:ln>
        </p:spPr>
      </p:pic>
      <p:pic>
        <p:nvPicPr>
          <p:cNvPr id="12" name="Picture 11" descr="See the source image">
            <a:extLst>
              <a:ext uri="{FF2B5EF4-FFF2-40B4-BE49-F238E27FC236}">
                <a16:creationId xmlns:a16="http://schemas.microsoft.com/office/drawing/2014/main" id="{BE78CAF4-AA5B-2267-DE25-04A299A3CACB}"/>
              </a:ext>
            </a:extLst>
          </p:cNvPr>
          <p:cNvPicPr>
            <a:picLocks noChangeAspect="1"/>
          </p:cNvPicPr>
          <p:nvPr/>
        </p:nvPicPr>
        <p:blipFill>
          <a:blip r:embed="rId13" cstate="print">
            <a:clrChange>
              <a:clrFrom>
                <a:srgbClr val="FEFEFE"/>
              </a:clrFrom>
              <a:clrTo>
                <a:srgbClr val="FEFEFE">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50046" y="4406857"/>
            <a:ext cx="1309419" cy="958772"/>
          </a:xfrm>
          <a:prstGeom prst="rect">
            <a:avLst/>
          </a:prstGeom>
          <a:noFill/>
          <a:ln>
            <a:noFill/>
          </a:ln>
        </p:spPr>
      </p:pic>
      <p:pic>
        <p:nvPicPr>
          <p:cNvPr id="13" name="Picture 12">
            <a:extLst>
              <a:ext uri="{FF2B5EF4-FFF2-40B4-BE49-F238E27FC236}">
                <a16:creationId xmlns:a16="http://schemas.microsoft.com/office/drawing/2014/main" id="{BCCB0C74-99D5-9D52-BC4A-60D11104B52E}"/>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r="7785"/>
          <a:stretch/>
        </p:blipFill>
        <p:spPr bwMode="auto">
          <a:xfrm>
            <a:off x="2103831" y="4478233"/>
            <a:ext cx="1595127" cy="1035797"/>
          </a:xfrm>
          <a:prstGeom prst="rect">
            <a:avLst/>
          </a:prstGeom>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76D68191-8D7E-C5C1-7DDB-114B6E6DD8B4}"/>
              </a:ext>
            </a:extLst>
          </p:cNvPr>
          <p:cNvPicPr>
            <a:picLocks noChangeAspect="1"/>
          </p:cNvPicPr>
          <p:nvPr/>
        </p:nvPicPr>
        <p:blipFill rotWithShape="1">
          <a:blip r:embed="rId15" cstate="email">
            <a:clrChange>
              <a:clrFrom>
                <a:srgbClr val="FFFFFF"/>
              </a:clrFrom>
              <a:clrTo>
                <a:srgbClr val="FFFFFF">
                  <a:alpha val="0"/>
                </a:srgbClr>
              </a:clrTo>
            </a:clrChange>
            <a:extLst>
              <a:ext uri="{28A0092B-C50C-407E-A947-70E740481C1C}">
                <a14:useLocalDpi xmlns:a14="http://schemas.microsoft.com/office/drawing/2010/main" val="0"/>
              </a:ext>
            </a:extLst>
          </a:blip>
          <a:srcRect r="63027"/>
          <a:stretch/>
        </p:blipFill>
        <p:spPr>
          <a:xfrm>
            <a:off x="4301695" y="4232372"/>
            <a:ext cx="1302611" cy="1561915"/>
          </a:xfrm>
          <a:prstGeom prst="rect">
            <a:avLst/>
          </a:prstGeom>
        </p:spPr>
      </p:pic>
      <p:sp>
        <p:nvSpPr>
          <p:cNvPr id="15" name="TextBox 2">
            <a:extLst>
              <a:ext uri="{FF2B5EF4-FFF2-40B4-BE49-F238E27FC236}">
                <a16:creationId xmlns:a16="http://schemas.microsoft.com/office/drawing/2014/main" id="{4F28D729-E340-DC3E-6A05-18B415D5569A}"/>
              </a:ext>
            </a:extLst>
          </p:cNvPr>
          <p:cNvSpPr txBox="1"/>
          <p:nvPr/>
        </p:nvSpPr>
        <p:spPr>
          <a:xfrm>
            <a:off x="474174" y="980832"/>
            <a:ext cx="8244682" cy="411010"/>
          </a:xfrm>
          <a:prstGeom prst="rect">
            <a:avLst/>
          </a:prstGeom>
        </p:spPr>
        <p:txBody>
          <a:bodyPr wrap="square" lIns="0" tIns="0" rIns="0" bIns="0" rtlCol="0" anchor="t">
            <a:spAutoFit/>
          </a:bodyPr>
          <a:lstStyle/>
          <a:p>
            <a:pPr defTabSz="495330">
              <a:lnSpc>
                <a:spcPts val="3466"/>
              </a:lnSpc>
              <a:defRPr/>
            </a:pPr>
            <a:r>
              <a:rPr lang="en-GB" sz="2600" spc="34" dirty="0">
                <a:solidFill>
                  <a:srgbClr val="0086B3"/>
                </a:solidFill>
                <a:latin typeface="Proxima Nova Bold"/>
              </a:rPr>
              <a:t>Managing Anxiety: Teach them about Anxiety  </a:t>
            </a:r>
          </a:p>
        </p:txBody>
      </p:sp>
      <p:pic>
        <p:nvPicPr>
          <p:cNvPr id="19" name="Picture 18">
            <a:extLst>
              <a:ext uri="{FF2B5EF4-FFF2-40B4-BE49-F238E27FC236}">
                <a16:creationId xmlns:a16="http://schemas.microsoft.com/office/drawing/2014/main" id="{1ABC3745-5F01-3C87-AD91-861348CC7EAA}"/>
              </a:ext>
            </a:extLst>
          </p:cNvPr>
          <p:cNvPicPr>
            <a:picLocks noChangeAspect="1"/>
          </p:cNvPicPr>
          <p:nvPr/>
        </p:nvPicPr>
        <p:blipFill>
          <a:blip r:embed="rId16"/>
          <a:stretch>
            <a:fillRect/>
          </a:stretch>
        </p:blipFill>
        <p:spPr>
          <a:xfrm rot="585115">
            <a:off x="6665976" y="2038077"/>
            <a:ext cx="2637504" cy="1483596"/>
          </a:xfrm>
          <a:prstGeom prst="rect">
            <a:avLst/>
          </a:prstGeom>
        </p:spPr>
      </p:pic>
      <p:pic>
        <p:nvPicPr>
          <p:cNvPr id="2" name="Picture 1" descr="A close-up of a logo&#10;&#10;Description automatically generated">
            <a:extLst>
              <a:ext uri="{FF2B5EF4-FFF2-40B4-BE49-F238E27FC236}">
                <a16:creationId xmlns:a16="http://schemas.microsoft.com/office/drawing/2014/main" id="{FC046166-0E5C-73D5-D3F4-C1630CC1219F}"/>
              </a:ext>
            </a:extLst>
          </p:cNvPr>
          <p:cNvPicPr>
            <a:picLocks noChangeAspect="1"/>
          </p:cNvPicPr>
          <p:nvPr/>
        </p:nvPicPr>
        <p:blipFill rotWithShape="1">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l="14727" t="24446" r="12001" b="20762"/>
          <a:stretch/>
        </p:blipFill>
        <p:spPr bwMode="auto">
          <a:xfrm>
            <a:off x="8698507" y="5451475"/>
            <a:ext cx="1158129" cy="61298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0343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96431" y="2321410"/>
            <a:ext cx="3387768" cy="2451563"/>
          </a:xfrm>
        </p:spPr>
        <p:txBody>
          <a:bodyPr>
            <a:normAutofit/>
          </a:bodyPr>
          <a:lstStyle/>
          <a:p>
            <a:r>
              <a:rPr lang="en-GB" dirty="0">
                <a:solidFill>
                  <a:schemeClr val="tx2"/>
                </a:solidFill>
                <a:latin typeface="Proxima Nova" panose="020B0604020202020204" charset="0"/>
              </a:rPr>
              <a:t>Introduce children to the Worry Tree</a:t>
            </a:r>
          </a:p>
          <a:p>
            <a:r>
              <a:rPr lang="en-GB" dirty="0">
                <a:solidFill>
                  <a:schemeClr val="tx2"/>
                </a:solidFill>
                <a:latin typeface="Proxima Nova" panose="020B0604020202020204" charset="0"/>
              </a:rPr>
              <a:t>Encourage them to use this to work out what to do with their worries</a:t>
            </a:r>
          </a:p>
          <a:p>
            <a:pPr marL="0" indent="0">
              <a:buNone/>
            </a:pPr>
            <a:endParaRPr lang="en-GB" dirty="0">
              <a:solidFill>
                <a:schemeClr val="tx2"/>
              </a:solidFill>
              <a:latin typeface="Proxima Nova" panose="020B0604020202020204" charset="0"/>
            </a:endParaRPr>
          </a:p>
        </p:txBody>
      </p:sp>
      <p:sp>
        <p:nvSpPr>
          <p:cNvPr id="4" name="Freeform 10">
            <a:extLst>
              <a:ext uri="{FF2B5EF4-FFF2-40B4-BE49-F238E27FC236}">
                <a16:creationId xmlns:a16="http://schemas.microsoft.com/office/drawing/2014/main" id="{0A336A97-62CE-4AB4-31F0-FD7179B3B95F}"/>
              </a:ext>
            </a:extLst>
          </p:cNvPr>
          <p:cNvSpPr/>
          <p:nvPr/>
        </p:nvSpPr>
        <p:spPr>
          <a:xfrm rot="4596961">
            <a:off x="-761597" y="4329567"/>
            <a:ext cx="2377569" cy="2368924"/>
          </a:xfrm>
          <a:custGeom>
            <a:avLst/>
            <a:gdLst/>
            <a:ahLst/>
            <a:cxnLst/>
            <a:rect l="l" t="t" r="r" b="b"/>
            <a:pathLst>
              <a:path w="4389359" h="4373398">
                <a:moveTo>
                  <a:pt x="0" y="0"/>
                </a:moveTo>
                <a:lnTo>
                  <a:pt x="4389359" y="0"/>
                </a:lnTo>
                <a:lnTo>
                  <a:pt x="4389359" y="4373398"/>
                </a:lnTo>
                <a:lnTo>
                  <a:pt x="0" y="437339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sz="572"/>
          </a:p>
        </p:txBody>
      </p:sp>
      <p:sp>
        <p:nvSpPr>
          <p:cNvPr id="5" name="Freeform 11">
            <a:extLst>
              <a:ext uri="{FF2B5EF4-FFF2-40B4-BE49-F238E27FC236}">
                <a16:creationId xmlns:a16="http://schemas.microsoft.com/office/drawing/2014/main" id="{49264E1C-7E52-226C-9FE3-83070F60223D}"/>
              </a:ext>
            </a:extLst>
          </p:cNvPr>
          <p:cNvSpPr/>
          <p:nvPr/>
        </p:nvSpPr>
        <p:spPr>
          <a:xfrm rot="-1201367">
            <a:off x="301750" y="5151896"/>
            <a:ext cx="1963680" cy="2608753"/>
          </a:xfrm>
          <a:custGeom>
            <a:avLst/>
            <a:gdLst/>
            <a:ahLst/>
            <a:cxnLst/>
            <a:rect l="l" t="t" r="r" b="b"/>
            <a:pathLst>
              <a:path w="3625255" h="4816160">
                <a:moveTo>
                  <a:pt x="0" y="0"/>
                </a:moveTo>
                <a:lnTo>
                  <a:pt x="3625255" y="0"/>
                </a:lnTo>
                <a:lnTo>
                  <a:pt x="3625255" y="4816160"/>
                </a:lnTo>
                <a:lnTo>
                  <a:pt x="0" y="481616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sz="572"/>
          </a:p>
        </p:txBody>
      </p:sp>
      <p:sp>
        <p:nvSpPr>
          <p:cNvPr id="8" name="Freeform 12">
            <a:extLst>
              <a:ext uri="{FF2B5EF4-FFF2-40B4-BE49-F238E27FC236}">
                <a16:creationId xmlns:a16="http://schemas.microsoft.com/office/drawing/2014/main" id="{3BB48A4D-F82A-A9B5-F4CE-F1E585081F6B}"/>
              </a:ext>
            </a:extLst>
          </p:cNvPr>
          <p:cNvSpPr/>
          <p:nvPr/>
        </p:nvSpPr>
        <p:spPr>
          <a:xfrm rot="10123381">
            <a:off x="8899643" y="85695"/>
            <a:ext cx="2155906" cy="2228850"/>
          </a:xfrm>
          <a:custGeom>
            <a:avLst/>
            <a:gdLst/>
            <a:ahLst/>
            <a:cxnLst/>
            <a:rect l="l" t="t" r="r" b="b"/>
            <a:pathLst>
              <a:path w="3980134" h="4114800">
                <a:moveTo>
                  <a:pt x="0" y="0"/>
                </a:moveTo>
                <a:lnTo>
                  <a:pt x="3980134" y="0"/>
                </a:lnTo>
                <a:lnTo>
                  <a:pt x="3980134" y="4114800"/>
                </a:lnTo>
                <a:lnTo>
                  <a:pt x="0" y="41148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defTabSz="495330">
              <a:defRPr/>
            </a:pPr>
            <a:endParaRPr lang="en-GB" sz="975">
              <a:solidFill>
                <a:prstClr val="black"/>
              </a:solidFill>
              <a:latin typeface="Calibri"/>
            </a:endParaRPr>
          </a:p>
        </p:txBody>
      </p:sp>
      <p:sp>
        <p:nvSpPr>
          <p:cNvPr id="9" name="Freeform 13">
            <a:extLst>
              <a:ext uri="{FF2B5EF4-FFF2-40B4-BE49-F238E27FC236}">
                <a16:creationId xmlns:a16="http://schemas.microsoft.com/office/drawing/2014/main" id="{1EDD6517-9121-A537-F430-BF0D8165DBD9}"/>
              </a:ext>
            </a:extLst>
          </p:cNvPr>
          <p:cNvSpPr/>
          <p:nvPr/>
        </p:nvSpPr>
        <p:spPr>
          <a:xfrm rot="-1395011">
            <a:off x="7964427" y="-218390"/>
            <a:ext cx="1476198" cy="1961132"/>
          </a:xfrm>
          <a:custGeom>
            <a:avLst/>
            <a:gdLst/>
            <a:ahLst/>
            <a:cxnLst/>
            <a:rect l="l" t="t" r="r" b="b"/>
            <a:pathLst>
              <a:path w="2725288" h="3620552">
                <a:moveTo>
                  <a:pt x="0" y="0"/>
                </a:moveTo>
                <a:lnTo>
                  <a:pt x="2725289" y="0"/>
                </a:lnTo>
                <a:lnTo>
                  <a:pt x="2725289" y="3620552"/>
                </a:lnTo>
                <a:lnTo>
                  <a:pt x="0" y="3620552"/>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defTabSz="495330">
              <a:defRPr/>
            </a:pPr>
            <a:endParaRPr lang="en-GB" sz="975">
              <a:solidFill>
                <a:prstClr val="black"/>
              </a:solidFill>
              <a:latin typeface="Calibri"/>
            </a:endParaRPr>
          </a:p>
        </p:txBody>
      </p:sp>
      <p:sp>
        <p:nvSpPr>
          <p:cNvPr id="15" name="TextBox 2">
            <a:extLst>
              <a:ext uri="{FF2B5EF4-FFF2-40B4-BE49-F238E27FC236}">
                <a16:creationId xmlns:a16="http://schemas.microsoft.com/office/drawing/2014/main" id="{4F28D729-E340-DC3E-6A05-18B415D5569A}"/>
              </a:ext>
            </a:extLst>
          </p:cNvPr>
          <p:cNvSpPr txBox="1"/>
          <p:nvPr/>
        </p:nvSpPr>
        <p:spPr>
          <a:xfrm>
            <a:off x="474174" y="980832"/>
            <a:ext cx="8244682" cy="411010"/>
          </a:xfrm>
          <a:prstGeom prst="rect">
            <a:avLst/>
          </a:prstGeom>
        </p:spPr>
        <p:txBody>
          <a:bodyPr wrap="square" lIns="0" tIns="0" rIns="0" bIns="0" rtlCol="0" anchor="t">
            <a:spAutoFit/>
          </a:bodyPr>
          <a:lstStyle/>
          <a:p>
            <a:pPr defTabSz="495330">
              <a:lnSpc>
                <a:spcPts val="3466"/>
              </a:lnSpc>
              <a:defRPr/>
            </a:pPr>
            <a:r>
              <a:rPr lang="en-GB" sz="2600" spc="34" dirty="0">
                <a:solidFill>
                  <a:srgbClr val="0086B3"/>
                </a:solidFill>
                <a:latin typeface="Proxima Nova Bold"/>
              </a:rPr>
              <a:t>Managing Anxiety: </a:t>
            </a:r>
            <a:r>
              <a:rPr lang="en-GB" sz="2600" spc="34" dirty="0" err="1">
                <a:solidFill>
                  <a:srgbClr val="0086B3"/>
                </a:solidFill>
                <a:latin typeface="Proxima Nova Bold"/>
              </a:rPr>
              <a:t>Worr</a:t>
            </a:r>
            <a:r>
              <a:rPr lang="en-GB" sz="2600" spc="34" dirty="0">
                <a:solidFill>
                  <a:srgbClr val="0086B3"/>
                </a:solidFill>
                <a:latin typeface="Proxima Nova Bold"/>
              </a:rPr>
              <a:t>y Tree</a:t>
            </a:r>
          </a:p>
        </p:txBody>
      </p:sp>
      <p:pic>
        <p:nvPicPr>
          <p:cNvPr id="2" name="Picture 2" descr="Image result for the worry tree">
            <a:hlinkClick r:id="rId11"/>
            <a:extLst>
              <a:ext uri="{FF2B5EF4-FFF2-40B4-BE49-F238E27FC236}">
                <a16:creationId xmlns:a16="http://schemas.microsoft.com/office/drawing/2014/main" id="{D37D6DE3-9656-3EE9-8322-8614C21E250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70973" y="1568428"/>
            <a:ext cx="3958005" cy="43763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up of a logo&#10;&#10;Description automatically generated">
            <a:extLst>
              <a:ext uri="{FF2B5EF4-FFF2-40B4-BE49-F238E27FC236}">
                <a16:creationId xmlns:a16="http://schemas.microsoft.com/office/drawing/2014/main" id="{98D4729A-C89C-F07B-B896-A5055B13657B}"/>
              </a:ext>
            </a:extLst>
          </p:cNvPr>
          <p:cNvPicPr>
            <a:picLocks noChangeAspect="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727" t="24446" r="12001" b="20762"/>
          <a:stretch/>
        </p:blipFill>
        <p:spPr bwMode="auto">
          <a:xfrm>
            <a:off x="8698507" y="5451475"/>
            <a:ext cx="1158129" cy="61298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0129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p:cNvSpPr>
          <p:nvPr/>
        </p:nvSpPr>
        <p:spPr bwMode="auto">
          <a:xfrm>
            <a:off x="411983" y="1817283"/>
            <a:ext cx="8151813" cy="714375"/>
          </a:xfrm>
          <a:custGeom>
            <a:avLst/>
            <a:gdLst>
              <a:gd name="T0" fmla="*/ 4075907 w 21600"/>
              <a:gd name="T1" fmla="*/ 357188 h 21600"/>
              <a:gd name="T2" fmla="*/ 4075907 w 21600"/>
              <a:gd name="T3" fmla="*/ 357188 h 21600"/>
              <a:gd name="T4" fmla="*/ 4075907 w 21600"/>
              <a:gd name="T5" fmla="*/ 357188 h 21600"/>
              <a:gd name="T6" fmla="*/ 4075907 w 21600"/>
              <a:gd name="T7" fmla="*/ 35718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7419" tIns="37419" rIns="37419" bIns="37419" anchor="ctr"/>
          <a:lstStyle/>
          <a:p>
            <a:pPr marL="0" marR="0" lvl="0" indent="0" algn="l" defTabSz="430322"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Helvetica Neue"/>
              <a:ea typeface="+mn-ea"/>
              <a:cs typeface="Helvetica Neue"/>
            </a:endParaRPr>
          </a:p>
        </p:txBody>
      </p:sp>
      <p:sp>
        <p:nvSpPr>
          <p:cNvPr id="3" name="TextBox 2">
            <a:extLst>
              <a:ext uri="{FF2B5EF4-FFF2-40B4-BE49-F238E27FC236}">
                <a16:creationId xmlns:a16="http://schemas.microsoft.com/office/drawing/2014/main" id="{E4BEAD3F-E948-7F0F-E70A-C1787DADF26E}"/>
              </a:ext>
            </a:extLst>
          </p:cNvPr>
          <p:cNvSpPr txBox="1"/>
          <p:nvPr/>
        </p:nvSpPr>
        <p:spPr>
          <a:xfrm>
            <a:off x="694425" y="1472131"/>
            <a:ext cx="5152193" cy="4401205"/>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a:ea typeface="+mn-ea"/>
                <a:cs typeface="Arial"/>
              </a:rPr>
              <a:t>[] Mental Health Support Team (MHST) is an NHS service providing mental health support to primary schools and secondary schools in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a:ea typeface="+mn-ea"/>
                <a:cs typeface="Arial"/>
              </a:rPr>
              <a:t>We aim to help young people to learn strategies and new ways of taking care for their mental wellbeing.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a:ea typeface="+mn-ea"/>
                <a:cs typeface="Arial"/>
              </a:rPr>
              <a:t>We provide interventions to pupils struggling with anxiety, low mood or behavioural difficulties.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1"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prstClr val="black"/>
                </a:solidFill>
                <a:effectLst/>
                <a:uLnTx/>
                <a:uFillTx/>
                <a:latin typeface="Arial"/>
                <a:ea typeface="+mn-ea"/>
                <a:cs typeface="Arial"/>
              </a:rPr>
              <a:t>  ..and deliver talks like these!</a:t>
            </a:r>
          </a:p>
        </p:txBody>
      </p:sp>
      <p:sp>
        <p:nvSpPr>
          <p:cNvPr id="6" name="TextBox 5">
            <a:extLst>
              <a:ext uri="{FF2B5EF4-FFF2-40B4-BE49-F238E27FC236}">
                <a16:creationId xmlns:a16="http://schemas.microsoft.com/office/drawing/2014/main" id="{FDBD6A7B-A5E3-5A31-02AC-E56B93C5B514}"/>
              </a:ext>
            </a:extLst>
          </p:cNvPr>
          <p:cNvSpPr txBox="1"/>
          <p:nvPr/>
        </p:nvSpPr>
        <p:spPr>
          <a:xfrm>
            <a:off x="657519" y="431469"/>
            <a:ext cx="4953784" cy="523220"/>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5EB8"/>
                </a:solidFill>
                <a:effectLst/>
                <a:uLnTx/>
                <a:uFillTx/>
                <a:latin typeface="Arial"/>
                <a:ea typeface="+mn-ea"/>
                <a:cs typeface="Arial"/>
              </a:rPr>
              <a:t>Who are we?</a:t>
            </a:r>
          </a:p>
        </p:txBody>
      </p:sp>
      <p:pic>
        <p:nvPicPr>
          <p:cNvPr id="7" name="Picture 6" descr="A black background with blue text&#10;&#10;Description automatically generated">
            <a:extLst>
              <a:ext uri="{FF2B5EF4-FFF2-40B4-BE49-F238E27FC236}">
                <a16:creationId xmlns:a16="http://schemas.microsoft.com/office/drawing/2014/main" id="{C7C6F3DE-9CF9-C869-3A85-DC9AFFA94635}"/>
              </a:ext>
            </a:extLst>
          </p:cNvPr>
          <p:cNvPicPr>
            <a:picLocks noChangeAspect="1"/>
          </p:cNvPicPr>
          <p:nvPr/>
        </p:nvPicPr>
        <p:blipFill>
          <a:blip r:embed="rId3"/>
          <a:stretch>
            <a:fillRect/>
          </a:stretch>
        </p:blipFill>
        <p:spPr>
          <a:xfrm>
            <a:off x="7820872" y="1638"/>
            <a:ext cx="2077449" cy="1470614"/>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A47E8AA9-6599-61E7-4427-8CF86DD4DBD1}"/>
              </a:ext>
            </a:extLst>
          </p:cNvPr>
          <p:cNvPicPr>
            <a:picLocks noChangeAspect="1"/>
          </p:cNvPicPr>
          <p:nvPr/>
        </p:nvPicPr>
        <p:blipFill>
          <a:blip r:embed="rId4"/>
          <a:stretch>
            <a:fillRect/>
          </a:stretch>
        </p:blipFill>
        <p:spPr>
          <a:xfrm>
            <a:off x="6378926" y="2230787"/>
            <a:ext cx="2883891" cy="2883891"/>
          </a:xfrm>
          <a:prstGeom prst="rect">
            <a:avLst/>
          </a:prstGeom>
        </p:spPr>
      </p:pic>
    </p:spTree>
    <p:extLst>
      <p:ext uri="{BB962C8B-B14F-4D97-AF65-F5344CB8AC3E}">
        <p14:creationId xmlns:p14="http://schemas.microsoft.com/office/powerpoint/2010/main" val="3228568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27187" y="2223153"/>
            <a:ext cx="4143300" cy="2451563"/>
          </a:xfrm>
        </p:spPr>
        <p:txBody>
          <a:bodyPr>
            <a:normAutofit fontScale="92500"/>
          </a:bodyPr>
          <a:lstStyle/>
          <a:p>
            <a:r>
              <a:rPr lang="en-GB" dirty="0">
                <a:solidFill>
                  <a:schemeClr val="tx2"/>
                </a:solidFill>
                <a:latin typeface="Proxima Nova" panose="020B0604020202020204" charset="0"/>
              </a:rPr>
              <a:t>All children have to face difficult situations at one time or another</a:t>
            </a:r>
          </a:p>
          <a:p>
            <a:r>
              <a:rPr lang="en-GB" dirty="0">
                <a:solidFill>
                  <a:schemeClr val="tx2"/>
                </a:solidFill>
                <a:latin typeface="Proxima Nova" panose="020B0604020202020204" charset="0"/>
              </a:rPr>
              <a:t>Sometimes your child’s worry is realistic</a:t>
            </a:r>
          </a:p>
          <a:p>
            <a:r>
              <a:rPr lang="en-GB" dirty="0">
                <a:solidFill>
                  <a:schemeClr val="tx2"/>
                </a:solidFill>
                <a:latin typeface="Proxima Nova" panose="020B0604020202020204" charset="0"/>
              </a:rPr>
              <a:t>We may want to solve the problems ourselves, which can be helpful sometimes.</a:t>
            </a:r>
          </a:p>
          <a:p>
            <a:r>
              <a:rPr lang="en-GB" dirty="0">
                <a:solidFill>
                  <a:schemeClr val="tx2"/>
                </a:solidFill>
                <a:latin typeface="Proxima Nova" panose="020B0604020202020204" charset="0"/>
              </a:rPr>
              <a:t>However, as they get older, it’s important that we also teach them how to solve problems themselves</a:t>
            </a:r>
          </a:p>
        </p:txBody>
      </p:sp>
      <p:sp>
        <p:nvSpPr>
          <p:cNvPr id="4" name="Freeform 10">
            <a:extLst>
              <a:ext uri="{FF2B5EF4-FFF2-40B4-BE49-F238E27FC236}">
                <a16:creationId xmlns:a16="http://schemas.microsoft.com/office/drawing/2014/main" id="{0A336A97-62CE-4AB4-31F0-FD7179B3B95F}"/>
              </a:ext>
            </a:extLst>
          </p:cNvPr>
          <p:cNvSpPr/>
          <p:nvPr/>
        </p:nvSpPr>
        <p:spPr>
          <a:xfrm rot="4596961">
            <a:off x="-761597" y="4329567"/>
            <a:ext cx="2377569" cy="2368924"/>
          </a:xfrm>
          <a:custGeom>
            <a:avLst/>
            <a:gdLst/>
            <a:ahLst/>
            <a:cxnLst/>
            <a:rect l="l" t="t" r="r" b="b"/>
            <a:pathLst>
              <a:path w="4389359" h="4373398">
                <a:moveTo>
                  <a:pt x="0" y="0"/>
                </a:moveTo>
                <a:lnTo>
                  <a:pt x="4389359" y="0"/>
                </a:lnTo>
                <a:lnTo>
                  <a:pt x="4389359" y="4373398"/>
                </a:lnTo>
                <a:lnTo>
                  <a:pt x="0" y="437339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sz="572"/>
          </a:p>
        </p:txBody>
      </p:sp>
      <p:sp>
        <p:nvSpPr>
          <p:cNvPr id="5" name="Freeform 11">
            <a:extLst>
              <a:ext uri="{FF2B5EF4-FFF2-40B4-BE49-F238E27FC236}">
                <a16:creationId xmlns:a16="http://schemas.microsoft.com/office/drawing/2014/main" id="{49264E1C-7E52-226C-9FE3-83070F60223D}"/>
              </a:ext>
            </a:extLst>
          </p:cNvPr>
          <p:cNvSpPr/>
          <p:nvPr/>
        </p:nvSpPr>
        <p:spPr>
          <a:xfrm rot="-1201367">
            <a:off x="301750" y="5151896"/>
            <a:ext cx="1963680" cy="2608753"/>
          </a:xfrm>
          <a:custGeom>
            <a:avLst/>
            <a:gdLst/>
            <a:ahLst/>
            <a:cxnLst/>
            <a:rect l="l" t="t" r="r" b="b"/>
            <a:pathLst>
              <a:path w="3625255" h="4816160">
                <a:moveTo>
                  <a:pt x="0" y="0"/>
                </a:moveTo>
                <a:lnTo>
                  <a:pt x="3625255" y="0"/>
                </a:lnTo>
                <a:lnTo>
                  <a:pt x="3625255" y="4816160"/>
                </a:lnTo>
                <a:lnTo>
                  <a:pt x="0" y="481616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sz="572"/>
          </a:p>
        </p:txBody>
      </p:sp>
      <p:sp>
        <p:nvSpPr>
          <p:cNvPr id="8" name="Freeform 12">
            <a:extLst>
              <a:ext uri="{FF2B5EF4-FFF2-40B4-BE49-F238E27FC236}">
                <a16:creationId xmlns:a16="http://schemas.microsoft.com/office/drawing/2014/main" id="{3BB48A4D-F82A-A9B5-F4CE-F1E585081F6B}"/>
              </a:ext>
            </a:extLst>
          </p:cNvPr>
          <p:cNvSpPr/>
          <p:nvPr/>
        </p:nvSpPr>
        <p:spPr>
          <a:xfrm rot="10123381">
            <a:off x="8899643" y="85695"/>
            <a:ext cx="2155906" cy="2228850"/>
          </a:xfrm>
          <a:custGeom>
            <a:avLst/>
            <a:gdLst/>
            <a:ahLst/>
            <a:cxnLst/>
            <a:rect l="l" t="t" r="r" b="b"/>
            <a:pathLst>
              <a:path w="3980134" h="4114800">
                <a:moveTo>
                  <a:pt x="0" y="0"/>
                </a:moveTo>
                <a:lnTo>
                  <a:pt x="3980134" y="0"/>
                </a:lnTo>
                <a:lnTo>
                  <a:pt x="3980134" y="4114800"/>
                </a:lnTo>
                <a:lnTo>
                  <a:pt x="0" y="41148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defTabSz="495330">
              <a:defRPr/>
            </a:pPr>
            <a:endParaRPr lang="en-GB" sz="975">
              <a:solidFill>
                <a:prstClr val="black"/>
              </a:solidFill>
              <a:latin typeface="Calibri"/>
            </a:endParaRPr>
          </a:p>
        </p:txBody>
      </p:sp>
      <p:sp>
        <p:nvSpPr>
          <p:cNvPr id="9" name="Freeform 13">
            <a:extLst>
              <a:ext uri="{FF2B5EF4-FFF2-40B4-BE49-F238E27FC236}">
                <a16:creationId xmlns:a16="http://schemas.microsoft.com/office/drawing/2014/main" id="{1EDD6517-9121-A537-F430-BF0D8165DBD9}"/>
              </a:ext>
            </a:extLst>
          </p:cNvPr>
          <p:cNvSpPr/>
          <p:nvPr/>
        </p:nvSpPr>
        <p:spPr>
          <a:xfrm rot="-1395011">
            <a:off x="7964427" y="-218390"/>
            <a:ext cx="1476198" cy="1961132"/>
          </a:xfrm>
          <a:custGeom>
            <a:avLst/>
            <a:gdLst/>
            <a:ahLst/>
            <a:cxnLst/>
            <a:rect l="l" t="t" r="r" b="b"/>
            <a:pathLst>
              <a:path w="2725288" h="3620552">
                <a:moveTo>
                  <a:pt x="0" y="0"/>
                </a:moveTo>
                <a:lnTo>
                  <a:pt x="2725289" y="0"/>
                </a:lnTo>
                <a:lnTo>
                  <a:pt x="2725289" y="3620552"/>
                </a:lnTo>
                <a:lnTo>
                  <a:pt x="0" y="3620552"/>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defTabSz="495330">
              <a:defRPr/>
            </a:pPr>
            <a:endParaRPr lang="en-GB" sz="975">
              <a:solidFill>
                <a:prstClr val="black"/>
              </a:solidFill>
              <a:latin typeface="Calibri"/>
            </a:endParaRPr>
          </a:p>
        </p:txBody>
      </p:sp>
      <p:sp>
        <p:nvSpPr>
          <p:cNvPr id="15" name="TextBox 2">
            <a:extLst>
              <a:ext uri="{FF2B5EF4-FFF2-40B4-BE49-F238E27FC236}">
                <a16:creationId xmlns:a16="http://schemas.microsoft.com/office/drawing/2014/main" id="{4F28D729-E340-DC3E-6A05-18B415D5569A}"/>
              </a:ext>
            </a:extLst>
          </p:cNvPr>
          <p:cNvSpPr txBox="1"/>
          <p:nvPr/>
        </p:nvSpPr>
        <p:spPr>
          <a:xfrm>
            <a:off x="474173" y="980832"/>
            <a:ext cx="7285527" cy="859851"/>
          </a:xfrm>
          <a:prstGeom prst="rect">
            <a:avLst/>
          </a:prstGeom>
        </p:spPr>
        <p:txBody>
          <a:bodyPr wrap="square" lIns="0" tIns="0" rIns="0" bIns="0" rtlCol="0" anchor="t">
            <a:spAutoFit/>
          </a:bodyPr>
          <a:lstStyle/>
          <a:p>
            <a:pPr defTabSz="495330">
              <a:lnSpc>
                <a:spcPts val="3466"/>
              </a:lnSpc>
              <a:defRPr/>
            </a:pPr>
            <a:r>
              <a:rPr lang="en-GB" sz="2600" spc="34" dirty="0">
                <a:solidFill>
                  <a:srgbClr val="0086B3"/>
                </a:solidFill>
                <a:latin typeface="Proxima Nova Bold"/>
              </a:rPr>
              <a:t>Managing Anxiety: Problem-Solving “here &amp; now” worries</a:t>
            </a:r>
          </a:p>
        </p:txBody>
      </p:sp>
      <p:pic>
        <p:nvPicPr>
          <p:cNvPr id="2" name="Picture 5" descr="image001">
            <a:extLst>
              <a:ext uri="{FF2B5EF4-FFF2-40B4-BE49-F238E27FC236}">
                <a16:creationId xmlns:a16="http://schemas.microsoft.com/office/drawing/2014/main" id="{8C0E3C06-5167-ADA4-EF1D-C4273B1D16B5}"/>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b="20133"/>
          <a:stretch/>
        </p:blipFill>
        <p:spPr bwMode="auto">
          <a:xfrm>
            <a:off x="4662148" y="2322769"/>
            <a:ext cx="4961444" cy="2252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close-up of a logo&#10;&#10;Description automatically generated">
            <a:extLst>
              <a:ext uri="{FF2B5EF4-FFF2-40B4-BE49-F238E27FC236}">
                <a16:creationId xmlns:a16="http://schemas.microsoft.com/office/drawing/2014/main" id="{25ED2BFD-A5A0-0487-484C-E479153A2319}"/>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l="14727" t="24446" r="12001" b="20762"/>
          <a:stretch/>
        </p:blipFill>
        <p:spPr bwMode="auto">
          <a:xfrm>
            <a:off x="8698507" y="5451475"/>
            <a:ext cx="1158129" cy="61298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82705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2">
            <a:extLst>
              <a:ext uri="{FF2B5EF4-FFF2-40B4-BE49-F238E27FC236}">
                <a16:creationId xmlns:a16="http://schemas.microsoft.com/office/drawing/2014/main" id="{3BB48A4D-F82A-A9B5-F4CE-F1E585081F6B}"/>
              </a:ext>
            </a:extLst>
          </p:cNvPr>
          <p:cNvSpPr/>
          <p:nvPr/>
        </p:nvSpPr>
        <p:spPr>
          <a:xfrm rot="10123381">
            <a:off x="8899643" y="85695"/>
            <a:ext cx="2155906" cy="2228850"/>
          </a:xfrm>
          <a:custGeom>
            <a:avLst/>
            <a:gdLst/>
            <a:ahLst/>
            <a:cxnLst/>
            <a:rect l="l" t="t" r="r" b="b"/>
            <a:pathLst>
              <a:path w="3980134" h="4114800">
                <a:moveTo>
                  <a:pt x="0" y="0"/>
                </a:moveTo>
                <a:lnTo>
                  <a:pt x="3980134" y="0"/>
                </a:lnTo>
                <a:lnTo>
                  <a:pt x="3980134"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495330">
              <a:defRPr/>
            </a:pPr>
            <a:endParaRPr lang="en-GB" sz="975">
              <a:solidFill>
                <a:prstClr val="black"/>
              </a:solidFill>
              <a:latin typeface="Calibri"/>
            </a:endParaRPr>
          </a:p>
        </p:txBody>
      </p:sp>
      <p:sp>
        <p:nvSpPr>
          <p:cNvPr id="9" name="Freeform 13">
            <a:extLst>
              <a:ext uri="{FF2B5EF4-FFF2-40B4-BE49-F238E27FC236}">
                <a16:creationId xmlns:a16="http://schemas.microsoft.com/office/drawing/2014/main" id="{1EDD6517-9121-A537-F430-BF0D8165DBD9}"/>
              </a:ext>
            </a:extLst>
          </p:cNvPr>
          <p:cNvSpPr/>
          <p:nvPr/>
        </p:nvSpPr>
        <p:spPr>
          <a:xfrm rot="-1395011">
            <a:off x="7964427" y="-218390"/>
            <a:ext cx="1476198" cy="1961132"/>
          </a:xfrm>
          <a:custGeom>
            <a:avLst/>
            <a:gdLst/>
            <a:ahLst/>
            <a:cxnLst/>
            <a:rect l="l" t="t" r="r" b="b"/>
            <a:pathLst>
              <a:path w="2725288" h="3620552">
                <a:moveTo>
                  <a:pt x="0" y="0"/>
                </a:moveTo>
                <a:lnTo>
                  <a:pt x="2725289" y="0"/>
                </a:lnTo>
                <a:lnTo>
                  <a:pt x="2725289" y="3620552"/>
                </a:lnTo>
                <a:lnTo>
                  <a:pt x="0" y="362055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495330">
              <a:defRPr/>
            </a:pPr>
            <a:endParaRPr lang="en-GB" sz="975">
              <a:solidFill>
                <a:prstClr val="black"/>
              </a:solidFill>
              <a:latin typeface="Calibri"/>
            </a:endParaRPr>
          </a:p>
        </p:txBody>
      </p:sp>
      <p:sp>
        <p:nvSpPr>
          <p:cNvPr id="15" name="TextBox 2">
            <a:extLst>
              <a:ext uri="{FF2B5EF4-FFF2-40B4-BE49-F238E27FC236}">
                <a16:creationId xmlns:a16="http://schemas.microsoft.com/office/drawing/2014/main" id="{4F28D729-E340-DC3E-6A05-18B415D5569A}"/>
              </a:ext>
            </a:extLst>
          </p:cNvPr>
          <p:cNvSpPr txBox="1"/>
          <p:nvPr/>
        </p:nvSpPr>
        <p:spPr>
          <a:xfrm>
            <a:off x="474173" y="980832"/>
            <a:ext cx="7285527" cy="411010"/>
          </a:xfrm>
          <a:prstGeom prst="rect">
            <a:avLst/>
          </a:prstGeom>
        </p:spPr>
        <p:txBody>
          <a:bodyPr wrap="square" lIns="0" tIns="0" rIns="0" bIns="0" rtlCol="0" anchor="t">
            <a:spAutoFit/>
          </a:bodyPr>
          <a:lstStyle/>
          <a:p>
            <a:pPr defTabSz="495330">
              <a:lnSpc>
                <a:spcPts val="3466"/>
              </a:lnSpc>
              <a:defRPr/>
            </a:pPr>
            <a:r>
              <a:rPr lang="en-GB" sz="2600" spc="34" dirty="0">
                <a:solidFill>
                  <a:srgbClr val="0086B3"/>
                </a:solidFill>
                <a:latin typeface="Proxima Nova Bold"/>
              </a:rPr>
              <a:t>Managing Anxiety: Worry Time</a:t>
            </a:r>
          </a:p>
        </p:txBody>
      </p:sp>
      <p:pic>
        <p:nvPicPr>
          <p:cNvPr id="12" name="Picture 11">
            <a:extLst>
              <a:ext uri="{FF2B5EF4-FFF2-40B4-BE49-F238E27FC236}">
                <a16:creationId xmlns:a16="http://schemas.microsoft.com/office/drawing/2014/main" id="{07FA504A-6A39-1F48-6CEF-5A215DA0FBA1}"/>
              </a:ext>
            </a:extLst>
          </p:cNvPr>
          <p:cNvPicPr>
            <a:picLocks noChangeAspect="1"/>
          </p:cNvPicPr>
          <p:nvPr/>
        </p:nvPicPr>
        <p:blipFill rotWithShape="1">
          <a:blip r:embed="rId8"/>
          <a:srcRect l="23750" t="15185" r="25770" b="7778"/>
          <a:stretch/>
        </p:blipFill>
        <p:spPr>
          <a:xfrm>
            <a:off x="366434" y="1578498"/>
            <a:ext cx="5000519" cy="4292600"/>
          </a:xfrm>
          <a:prstGeom prst="rect">
            <a:avLst/>
          </a:prstGeom>
        </p:spPr>
      </p:pic>
      <p:pic>
        <p:nvPicPr>
          <p:cNvPr id="3" name="Picture 2" descr="A close-up of a logo&#10;&#10;Description automatically generated">
            <a:extLst>
              <a:ext uri="{FF2B5EF4-FFF2-40B4-BE49-F238E27FC236}">
                <a16:creationId xmlns:a16="http://schemas.microsoft.com/office/drawing/2014/main" id="{211BC78E-E26F-E00B-CB26-52B0477B5731}"/>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14727" t="24446" r="12001" b="20762"/>
          <a:stretch/>
        </p:blipFill>
        <p:spPr bwMode="auto">
          <a:xfrm>
            <a:off x="8698507" y="5451475"/>
            <a:ext cx="1158129" cy="612983"/>
          </a:xfrm>
          <a:prstGeom prst="rect">
            <a:avLst/>
          </a:prstGeom>
          <a:noFill/>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C68D3F28-9B80-4F8A-A6E6-3FE3ACA19224}"/>
              </a:ext>
            </a:extLst>
          </p:cNvPr>
          <p:cNvSpPr/>
          <p:nvPr/>
        </p:nvSpPr>
        <p:spPr>
          <a:xfrm>
            <a:off x="5645371" y="2503826"/>
            <a:ext cx="3632200" cy="20224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572" dirty="0"/>
              <a:t>Video example – Saved on G drive in Master Copies folder </a:t>
            </a:r>
          </a:p>
        </p:txBody>
      </p:sp>
    </p:spTree>
    <p:custDataLst>
      <p:tags r:id="rId1"/>
    </p:custDataLst>
    <p:extLst>
      <p:ext uri="{BB962C8B-B14F-4D97-AF65-F5344CB8AC3E}">
        <p14:creationId xmlns:p14="http://schemas.microsoft.com/office/powerpoint/2010/main" val="285050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66567" y="1954473"/>
            <a:ext cx="3639254" cy="3752834"/>
          </a:xfrm>
        </p:spPr>
        <p:txBody>
          <a:bodyPr>
            <a:normAutofit/>
          </a:bodyPr>
          <a:lstStyle/>
          <a:p>
            <a:r>
              <a:rPr lang="en-GB" dirty="0">
                <a:solidFill>
                  <a:schemeClr val="tx2"/>
                </a:solidFill>
                <a:latin typeface="Proxima Nova" panose="020B0604020202020204" charset="0"/>
              </a:rPr>
              <a:t>Be confident in your child – and let them know.</a:t>
            </a:r>
          </a:p>
          <a:p>
            <a:r>
              <a:rPr lang="en-GB" dirty="0">
                <a:solidFill>
                  <a:schemeClr val="tx2"/>
                </a:solidFill>
                <a:latin typeface="Proxima Nova" panose="020B0604020202020204" charset="0"/>
              </a:rPr>
              <a:t>Show your child how to be independent and do things for themselves</a:t>
            </a:r>
          </a:p>
          <a:p>
            <a:r>
              <a:rPr lang="en-GB" dirty="0">
                <a:solidFill>
                  <a:schemeClr val="tx2"/>
                </a:solidFill>
                <a:latin typeface="Proxima Nova" panose="020B0604020202020204" charset="0"/>
              </a:rPr>
              <a:t>Encourage them to have an internal voice that says “have a go – I can do this” </a:t>
            </a:r>
          </a:p>
          <a:p>
            <a:r>
              <a:rPr lang="en-GB" dirty="0">
                <a:solidFill>
                  <a:schemeClr val="tx2"/>
                </a:solidFill>
                <a:latin typeface="Proxima Nova" panose="020B0604020202020204" charset="0"/>
              </a:rPr>
              <a:t>Slowly build up what your child can do</a:t>
            </a:r>
          </a:p>
          <a:p>
            <a:r>
              <a:rPr lang="en-GB" dirty="0">
                <a:solidFill>
                  <a:schemeClr val="tx2"/>
                </a:solidFill>
                <a:latin typeface="Proxima Nova" panose="020B0604020202020204" charset="0"/>
              </a:rPr>
              <a:t>Give your child choices, rather than choosing for them</a:t>
            </a:r>
          </a:p>
          <a:p>
            <a:endParaRPr lang="en-GB" dirty="0">
              <a:solidFill>
                <a:schemeClr val="tx2"/>
              </a:solidFill>
              <a:latin typeface="Proxima Nova" panose="020B0604020202020204" charset="0"/>
            </a:endParaRPr>
          </a:p>
          <a:p>
            <a:endParaRPr lang="en-GB" dirty="0">
              <a:solidFill>
                <a:schemeClr val="tx2"/>
              </a:solidFill>
              <a:latin typeface="Proxima Nova" panose="020B0604020202020204" charset="0"/>
            </a:endParaRPr>
          </a:p>
          <a:p>
            <a:endParaRPr lang="en-GB" dirty="0">
              <a:solidFill>
                <a:schemeClr val="tx2"/>
              </a:solidFill>
              <a:latin typeface="Proxima Nova" panose="020B0604020202020204" charset="0"/>
            </a:endParaRPr>
          </a:p>
        </p:txBody>
      </p:sp>
      <p:sp>
        <p:nvSpPr>
          <p:cNvPr id="8" name="Freeform 12">
            <a:extLst>
              <a:ext uri="{FF2B5EF4-FFF2-40B4-BE49-F238E27FC236}">
                <a16:creationId xmlns:a16="http://schemas.microsoft.com/office/drawing/2014/main" id="{3BB48A4D-F82A-A9B5-F4CE-F1E585081F6B}"/>
              </a:ext>
            </a:extLst>
          </p:cNvPr>
          <p:cNvSpPr/>
          <p:nvPr/>
        </p:nvSpPr>
        <p:spPr>
          <a:xfrm rot="10123381">
            <a:off x="8899643" y="85695"/>
            <a:ext cx="2155906" cy="2228850"/>
          </a:xfrm>
          <a:custGeom>
            <a:avLst/>
            <a:gdLst/>
            <a:ahLst/>
            <a:cxnLst/>
            <a:rect l="l" t="t" r="r" b="b"/>
            <a:pathLst>
              <a:path w="3980134" h="4114800">
                <a:moveTo>
                  <a:pt x="0" y="0"/>
                </a:moveTo>
                <a:lnTo>
                  <a:pt x="3980134" y="0"/>
                </a:lnTo>
                <a:lnTo>
                  <a:pt x="3980134"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495330">
              <a:defRPr/>
            </a:pPr>
            <a:endParaRPr lang="en-GB" sz="975">
              <a:solidFill>
                <a:prstClr val="black"/>
              </a:solidFill>
              <a:latin typeface="Calibri"/>
            </a:endParaRPr>
          </a:p>
        </p:txBody>
      </p:sp>
      <p:sp>
        <p:nvSpPr>
          <p:cNvPr id="9" name="Freeform 13">
            <a:extLst>
              <a:ext uri="{FF2B5EF4-FFF2-40B4-BE49-F238E27FC236}">
                <a16:creationId xmlns:a16="http://schemas.microsoft.com/office/drawing/2014/main" id="{1EDD6517-9121-A537-F430-BF0D8165DBD9}"/>
              </a:ext>
            </a:extLst>
          </p:cNvPr>
          <p:cNvSpPr/>
          <p:nvPr/>
        </p:nvSpPr>
        <p:spPr>
          <a:xfrm rot="-1395011">
            <a:off x="7964427" y="-218390"/>
            <a:ext cx="1476198" cy="1961132"/>
          </a:xfrm>
          <a:custGeom>
            <a:avLst/>
            <a:gdLst/>
            <a:ahLst/>
            <a:cxnLst/>
            <a:rect l="l" t="t" r="r" b="b"/>
            <a:pathLst>
              <a:path w="2725288" h="3620552">
                <a:moveTo>
                  <a:pt x="0" y="0"/>
                </a:moveTo>
                <a:lnTo>
                  <a:pt x="2725289" y="0"/>
                </a:lnTo>
                <a:lnTo>
                  <a:pt x="2725289" y="3620552"/>
                </a:lnTo>
                <a:lnTo>
                  <a:pt x="0" y="362055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495330">
              <a:defRPr/>
            </a:pPr>
            <a:endParaRPr lang="en-GB" sz="975">
              <a:solidFill>
                <a:prstClr val="black"/>
              </a:solidFill>
              <a:latin typeface="Calibri"/>
            </a:endParaRPr>
          </a:p>
        </p:txBody>
      </p:sp>
      <p:sp>
        <p:nvSpPr>
          <p:cNvPr id="15" name="TextBox 2">
            <a:extLst>
              <a:ext uri="{FF2B5EF4-FFF2-40B4-BE49-F238E27FC236}">
                <a16:creationId xmlns:a16="http://schemas.microsoft.com/office/drawing/2014/main" id="{4F28D729-E340-DC3E-6A05-18B415D5569A}"/>
              </a:ext>
            </a:extLst>
          </p:cNvPr>
          <p:cNvSpPr txBox="1"/>
          <p:nvPr/>
        </p:nvSpPr>
        <p:spPr>
          <a:xfrm>
            <a:off x="474173" y="980832"/>
            <a:ext cx="7285527" cy="411010"/>
          </a:xfrm>
          <a:prstGeom prst="rect">
            <a:avLst/>
          </a:prstGeom>
        </p:spPr>
        <p:txBody>
          <a:bodyPr wrap="square" lIns="0" tIns="0" rIns="0" bIns="0" rtlCol="0" anchor="t">
            <a:spAutoFit/>
          </a:bodyPr>
          <a:lstStyle/>
          <a:p>
            <a:pPr defTabSz="495330">
              <a:lnSpc>
                <a:spcPts val="3466"/>
              </a:lnSpc>
              <a:defRPr/>
            </a:pPr>
            <a:r>
              <a:rPr lang="en-GB" sz="2600" spc="34" dirty="0">
                <a:solidFill>
                  <a:srgbClr val="0086B3"/>
                </a:solidFill>
                <a:latin typeface="Proxima Nova Bold"/>
              </a:rPr>
              <a:t>Managing Anxiety: Promote Independence.</a:t>
            </a:r>
          </a:p>
        </p:txBody>
      </p:sp>
      <p:graphicFrame>
        <p:nvGraphicFramePr>
          <p:cNvPr id="2" name="Table 1">
            <a:extLst>
              <a:ext uri="{FF2B5EF4-FFF2-40B4-BE49-F238E27FC236}">
                <a16:creationId xmlns:a16="http://schemas.microsoft.com/office/drawing/2014/main" id="{DD32A988-1C16-8D09-B27C-F3D527C95F2E}"/>
              </a:ext>
            </a:extLst>
          </p:cNvPr>
          <p:cNvGraphicFramePr>
            <a:graphicFrameLocks noGrp="1"/>
          </p:cNvGraphicFramePr>
          <p:nvPr>
            <p:extLst>
              <p:ext uri="{D42A27DB-BD31-4B8C-83A1-F6EECF244321}">
                <p14:modId xmlns:p14="http://schemas.microsoft.com/office/powerpoint/2010/main" val="2114788797"/>
              </p:ext>
            </p:extLst>
          </p:nvPr>
        </p:nvGraphicFramePr>
        <p:xfrm>
          <a:off x="3962400" y="1954473"/>
          <a:ext cx="5706166" cy="3714750"/>
        </p:xfrm>
        <a:graphic>
          <a:graphicData uri="http://schemas.openxmlformats.org/drawingml/2006/table">
            <a:tbl>
              <a:tblPr firstRow="1" bandRow="1">
                <a:tableStyleId>{5C22544A-7EE6-4342-B048-85BDC9FD1C3A}</a:tableStyleId>
              </a:tblPr>
              <a:tblGrid>
                <a:gridCol w="1565566">
                  <a:extLst>
                    <a:ext uri="{9D8B030D-6E8A-4147-A177-3AD203B41FA5}">
                      <a16:colId xmlns:a16="http://schemas.microsoft.com/office/drawing/2014/main" val="20000"/>
                    </a:ext>
                  </a:extLst>
                </a:gridCol>
                <a:gridCol w="4140601">
                  <a:extLst>
                    <a:ext uri="{9D8B030D-6E8A-4147-A177-3AD203B41FA5}">
                      <a16:colId xmlns:a16="http://schemas.microsoft.com/office/drawing/2014/main" val="20001"/>
                    </a:ext>
                  </a:extLst>
                </a:gridCol>
              </a:tblGrid>
              <a:tr h="297180">
                <a:tc>
                  <a:txBody>
                    <a:bodyPr/>
                    <a:lstStyle/>
                    <a:p>
                      <a:r>
                        <a:rPr lang="en-GB" sz="1500" b="0" dirty="0">
                          <a:latin typeface="Comic Sans MS" panose="030F0702030302020204" pitchFamily="66" charset="0"/>
                        </a:rPr>
                        <a:t>Usual age</a:t>
                      </a:r>
                    </a:p>
                  </a:txBody>
                  <a:tcPr marL="74295" marR="74295" marT="37148" marB="37148"/>
                </a:tc>
                <a:tc>
                  <a:txBody>
                    <a:bodyPr/>
                    <a:lstStyle/>
                    <a:p>
                      <a:r>
                        <a:rPr lang="en-GB" sz="1500" b="0" dirty="0">
                          <a:latin typeface="Comic Sans MS" panose="030F0702030302020204" pitchFamily="66" charset="0"/>
                        </a:rPr>
                        <a:t>Skill</a:t>
                      </a:r>
                    </a:p>
                  </a:txBody>
                  <a:tcPr marL="74295" marR="74295" marT="37148" marB="37148"/>
                </a:tc>
                <a:extLst>
                  <a:ext uri="{0D108BD9-81ED-4DB2-BD59-A6C34878D82A}">
                    <a16:rowId xmlns:a16="http://schemas.microsoft.com/office/drawing/2014/main" val="10000"/>
                  </a:ext>
                </a:extLst>
              </a:tr>
              <a:tr h="520065">
                <a:tc>
                  <a:txBody>
                    <a:bodyPr/>
                    <a:lstStyle/>
                    <a:p>
                      <a:r>
                        <a:rPr lang="en-GB" sz="1500" dirty="0">
                          <a:latin typeface="Comic Sans MS" panose="030F0702030302020204" pitchFamily="66" charset="0"/>
                        </a:rPr>
                        <a:t>6+</a:t>
                      </a:r>
                    </a:p>
                  </a:txBody>
                  <a:tcPr marL="74295" marR="74295" marT="37148" marB="37148"/>
                </a:tc>
                <a:tc>
                  <a:txBody>
                    <a:bodyPr/>
                    <a:lstStyle/>
                    <a:p>
                      <a:r>
                        <a:rPr lang="en-GB" sz="1500" dirty="0">
                          <a:latin typeface="Comic Sans MS" panose="030F0702030302020204" pitchFamily="66" charset="0"/>
                        </a:rPr>
                        <a:t>Choosing own clothes, dressing self</a:t>
                      </a:r>
                    </a:p>
                    <a:p>
                      <a:r>
                        <a:rPr lang="en-GB" sz="1500" dirty="0">
                          <a:latin typeface="Comic Sans MS" panose="030F0702030302020204" pitchFamily="66" charset="0"/>
                        </a:rPr>
                        <a:t>Tying</a:t>
                      </a:r>
                      <a:r>
                        <a:rPr lang="en-GB" sz="1500" baseline="0" dirty="0">
                          <a:latin typeface="Comic Sans MS" panose="030F0702030302020204" pitchFamily="66" charset="0"/>
                        </a:rPr>
                        <a:t> shoes</a:t>
                      </a:r>
                      <a:endParaRPr lang="en-GB" sz="1500" dirty="0">
                        <a:latin typeface="Comic Sans MS" panose="030F0702030302020204" pitchFamily="66" charset="0"/>
                      </a:endParaRPr>
                    </a:p>
                  </a:txBody>
                  <a:tcPr marL="74295" marR="74295" marT="37148" marB="37148"/>
                </a:tc>
                <a:extLst>
                  <a:ext uri="{0D108BD9-81ED-4DB2-BD59-A6C34878D82A}">
                    <a16:rowId xmlns:a16="http://schemas.microsoft.com/office/drawing/2014/main" val="10001"/>
                  </a:ext>
                </a:extLst>
              </a:tr>
              <a:tr h="520065">
                <a:tc>
                  <a:txBody>
                    <a:bodyPr/>
                    <a:lstStyle/>
                    <a:p>
                      <a:r>
                        <a:rPr lang="en-GB" sz="1500" dirty="0">
                          <a:latin typeface="Comic Sans MS" panose="030F0702030302020204" pitchFamily="66" charset="0"/>
                        </a:rPr>
                        <a:t>7+</a:t>
                      </a:r>
                    </a:p>
                  </a:txBody>
                  <a:tcPr marL="74295" marR="74295" marT="37148" marB="37148"/>
                </a:tc>
                <a:tc>
                  <a:txBody>
                    <a:bodyPr/>
                    <a:lstStyle/>
                    <a:p>
                      <a:r>
                        <a:rPr lang="en-GB" sz="1500" dirty="0">
                          <a:latin typeface="Comic Sans MS" panose="030F0702030302020204" pitchFamily="66" charset="0"/>
                        </a:rPr>
                        <a:t>Taking a bath independently</a:t>
                      </a:r>
                    </a:p>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a:latin typeface="Comic Sans MS" panose="030F0702030302020204" pitchFamily="66" charset="0"/>
                        </a:rPr>
                        <a:t>Brushing teeth or combing</a:t>
                      </a:r>
                      <a:r>
                        <a:rPr lang="en-GB" sz="1500" baseline="0" dirty="0">
                          <a:latin typeface="Comic Sans MS" panose="030F0702030302020204" pitchFamily="66" charset="0"/>
                        </a:rPr>
                        <a:t> hair without help</a:t>
                      </a:r>
                      <a:endParaRPr lang="en-GB" sz="1500" dirty="0">
                        <a:latin typeface="Comic Sans MS" panose="030F0702030302020204" pitchFamily="66" charset="0"/>
                      </a:endParaRPr>
                    </a:p>
                  </a:txBody>
                  <a:tcPr marL="74295" marR="74295" marT="37148" marB="37148"/>
                </a:tc>
                <a:extLst>
                  <a:ext uri="{0D108BD9-81ED-4DB2-BD59-A6C34878D82A}">
                    <a16:rowId xmlns:a16="http://schemas.microsoft.com/office/drawing/2014/main" val="10002"/>
                  </a:ext>
                </a:extLst>
              </a:tr>
              <a:tr h="297180">
                <a:tc>
                  <a:txBody>
                    <a:bodyPr/>
                    <a:lstStyle/>
                    <a:p>
                      <a:r>
                        <a:rPr lang="en-GB" sz="1500" dirty="0">
                          <a:latin typeface="Comic Sans MS" panose="030F0702030302020204" pitchFamily="66" charset="0"/>
                        </a:rPr>
                        <a:t>8+</a:t>
                      </a:r>
                    </a:p>
                  </a:txBody>
                  <a:tcPr marL="74295" marR="74295" marT="37148" marB="37148"/>
                </a:tc>
                <a:tc>
                  <a:txBody>
                    <a:bodyPr/>
                    <a:lstStyle/>
                    <a:p>
                      <a:r>
                        <a:rPr lang="en-GB" sz="1500" dirty="0">
                          <a:latin typeface="Comic Sans MS" panose="030F0702030302020204" pitchFamily="66" charset="0"/>
                        </a:rPr>
                        <a:t>Puttin</a:t>
                      </a:r>
                      <a:r>
                        <a:rPr lang="en-GB" sz="1500" baseline="0" dirty="0">
                          <a:latin typeface="Comic Sans MS" panose="030F0702030302020204" pitchFamily="66" charset="0"/>
                        </a:rPr>
                        <a:t>g dirty clothes in the washing basket</a:t>
                      </a:r>
                      <a:endParaRPr lang="en-GB" sz="1500" dirty="0">
                        <a:latin typeface="Comic Sans MS" panose="030F0702030302020204" pitchFamily="66" charset="0"/>
                      </a:endParaRPr>
                    </a:p>
                  </a:txBody>
                  <a:tcPr marL="74295" marR="74295" marT="37148" marB="37148"/>
                </a:tc>
                <a:extLst>
                  <a:ext uri="{0D108BD9-81ED-4DB2-BD59-A6C34878D82A}">
                    <a16:rowId xmlns:a16="http://schemas.microsoft.com/office/drawing/2014/main" val="10003"/>
                  </a:ext>
                </a:extLst>
              </a:tr>
              <a:tr h="520065">
                <a:tc>
                  <a:txBody>
                    <a:bodyPr/>
                    <a:lstStyle/>
                    <a:p>
                      <a:r>
                        <a:rPr lang="en-GB" sz="1500" dirty="0">
                          <a:latin typeface="Comic Sans MS" panose="030F0702030302020204" pitchFamily="66" charset="0"/>
                        </a:rPr>
                        <a:t>9+</a:t>
                      </a:r>
                    </a:p>
                  </a:txBody>
                  <a:tcPr marL="74295" marR="74295" marT="37148" marB="37148"/>
                </a:tc>
                <a:tc>
                  <a:txBody>
                    <a:bodyPr/>
                    <a:lstStyle/>
                    <a:p>
                      <a:r>
                        <a:rPr lang="en-GB" sz="1500" dirty="0">
                          <a:latin typeface="Comic Sans MS" panose="030F0702030302020204" pitchFamily="66" charset="0"/>
                        </a:rPr>
                        <a:t>Making breakfast</a:t>
                      </a:r>
                      <a:r>
                        <a:rPr lang="en-GB" sz="1500" baseline="0" dirty="0">
                          <a:latin typeface="Comic Sans MS" panose="030F0702030302020204" pitchFamily="66" charset="0"/>
                        </a:rPr>
                        <a:t> or a packed lunch</a:t>
                      </a:r>
                    </a:p>
                    <a:p>
                      <a:r>
                        <a:rPr lang="en-GB" sz="1500" baseline="0" dirty="0">
                          <a:latin typeface="Comic Sans MS" panose="030F0702030302020204" pitchFamily="66" charset="0"/>
                        </a:rPr>
                        <a:t>Packing bag for school</a:t>
                      </a:r>
                      <a:endParaRPr lang="en-GB" sz="1500" dirty="0">
                        <a:latin typeface="Comic Sans MS" panose="030F0702030302020204" pitchFamily="66" charset="0"/>
                      </a:endParaRPr>
                    </a:p>
                  </a:txBody>
                  <a:tcPr marL="74295" marR="74295" marT="37148" marB="37148"/>
                </a:tc>
                <a:extLst>
                  <a:ext uri="{0D108BD9-81ED-4DB2-BD59-A6C34878D82A}">
                    <a16:rowId xmlns:a16="http://schemas.microsoft.com/office/drawing/2014/main" val="10004"/>
                  </a:ext>
                </a:extLst>
              </a:tr>
              <a:tr h="297180">
                <a:tc>
                  <a:txBody>
                    <a:bodyPr/>
                    <a:lstStyle/>
                    <a:p>
                      <a:r>
                        <a:rPr lang="en-GB" sz="1500" dirty="0">
                          <a:latin typeface="Comic Sans MS" panose="030F0702030302020204" pitchFamily="66" charset="0"/>
                        </a:rPr>
                        <a:t>10+</a:t>
                      </a:r>
                    </a:p>
                  </a:txBody>
                  <a:tcPr marL="74295" marR="74295" marT="37148" marB="37148"/>
                </a:tc>
                <a:tc>
                  <a:txBody>
                    <a:bodyPr/>
                    <a:lstStyle/>
                    <a:p>
                      <a:r>
                        <a:rPr lang="en-GB" sz="1500" dirty="0">
                          <a:latin typeface="Comic Sans MS" panose="030F0702030302020204" pitchFamily="66" charset="0"/>
                        </a:rPr>
                        <a:t>Choosing own haircut/style</a:t>
                      </a:r>
                    </a:p>
                  </a:txBody>
                  <a:tcPr marL="74295" marR="74295" marT="37148" marB="37148"/>
                </a:tc>
                <a:extLst>
                  <a:ext uri="{0D108BD9-81ED-4DB2-BD59-A6C34878D82A}">
                    <a16:rowId xmlns:a16="http://schemas.microsoft.com/office/drawing/2014/main" val="10005"/>
                  </a:ext>
                </a:extLst>
              </a:tr>
              <a:tr h="965835">
                <a:tc>
                  <a:txBody>
                    <a:bodyPr/>
                    <a:lstStyle/>
                    <a:p>
                      <a:r>
                        <a:rPr lang="en-GB" sz="1500" dirty="0">
                          <a:latin typeface="Comic Sans MS" panose="030F0702030302020204" pitchFamily="66" charset="0"/>
                        </a:rPr>
                        <a:t>11+</a:t>
                      </a:r>
                    </a:p>
                  </a:txBody>
                  <a:tcPr marL="74295" marR="74295" marT="37148" marB="37148"/>
                </a:tc>
                <a:tc>
                  <a:txBody>
                    <a:bodyPr/>
                    <a:lstStyle/>
                    <a:p>
                      <a:r>
                        <a:rPr lang="en-GB" sz="1500" dirty="0">
                          <a:latin typeface="Comic Sans MS" panose="030F0702030302020204" pitchFamily="66" charset="0"/>
                        </a:rPr>
                        <a:t>Getting up in the morning without a reminder</a:t>
                      </a:r>
                      <a:r>
                        <a:rPr lang="en-GB" sz="1500" baseline="0" dirty="0">
                          <a:latin typeface="Comic Sans MS" panose="030F0702030302020204" pitchFamily="66" charset="0"/>
                        </a:rPr>
                        <a:t> (using an alarm)</a:t>
                      </a:r>
                    </a:p>
                    <a:p>
                      <a:r>
                        <a:rPr lang="en-GB" sz="1500" baseline="0" dirty="0">
                          <a:latin typeface="Comic Sans MS" panose="030F0702030302020204" pitchFamily="66" charset="0"/>
                        </a:rPr>
                        <a:t>Being responsible for own bedroom (e.g. tidiness, decorations)</a:t>
                      </a:r>
                      <a:endParaRPr lang="en-GB" sz="1500" dirty="0">
                        <a:latin typeface="Comic Sans MS" panose="030F0702030302020204" pitchFamily="66" charset="0"/>
                      </a:endParaRPr>
                    </a:p>
                  </a:txBody>
                  <a:tcPr marL="74295" marR="74295" marT="37148" marB="37148"/>
                </a:tc>
                <a:extLst>
                  <a:ext uri="{0D108BD9-81ED-4DB2-BD59-A6C34878D82A}">
                    <a16:rowId xmlns:a16="http://schemas.microsoft.com/office/drawing/2014/main" val="10006"/>
                  </a:ext>
                </a:extLst>
              </a:tr>
              <a:tr h="297180">
                <a:tc>
                  <a:txBody>
                    <a:bodyPr/>
                    <a:lstStyle/>
                    <a:p>
                      <a:r>
                        <a:rPr lang="en-GB" sz="1500" dirty="0">
                          <a:latin typeface="Comic Sans MS" panose="030F0702030302020204" pitchFamily="66" charset="0"/>
                        </a:rPr>
                        <a:t>12+</a:t>
                      </a:r>
                    </a:p>
                  </a:txBody>
                  <a:tcPr marL="74295" marR="74295" marT="37148" marB="37148"/>
                </a:tc>
                <a:tc>
                  <a:txBody>
                    <a:bodyPr/>
                    <a:lstStyle/>
                    <a:p>
                      <a:r>
                        <a:rPr lang="en-GB" sz="1500" dirty="0">
                          <a:latin typeface="Comic Sans MS" panose="030F0702030302020204" pitchFamily="66" charset="0"/>
                        </a:rPr>
                        <a:t>Arrange</a:t>
                      </a:r>
                      <a:r>
                        <a:rPr lang="en-GB" sz="1500" baseline="0" dirty="0">
                          <a:latin typeface="Comic Sans MS" panose="030F0702030302020204" pitchFamily="66" charset="0"/>
                        </a:rPr>
                        <a:t> own transport e.g. bike, bus</a:t>
                      </a:r>
                      <a:endParaRPr lang="en-GB" sz="1500" dirty="0">
                        <a:latin typeface="Comic Sans MS" panose="030F0702030302020204" pitchFamily="66" charset="0"/>
                      </a:endParaRPr>
                    </a:p>
                  </a:txBody>
                  <a:tcPr marL="74295" marR="74295" marT="37148" marB="37148"/>
                </a:tc>
                <a:extLst>
                  <a:ext uri="{0D108BD9-81ED-4DB2-BD59-A6C34878D82A}">
                    <a16:rowId xmlns:a16="http://schemas.microsoft.com/office/drawing/2014/main" val="10007"/>
                  </a:ext>
                </a:extLst>
              </a:tr>
            </a:tbl>
          </a:graphicData>
        </a:graphic>
      </p:graphicFrame>
      <p:pic>
        <p:nvPicPr>
          <p:cNvPr id="4" name="Picture 3" descr="A close-up of a logo&#10;&#10;Description automatically generated">
            <a:extLst>
              <a:ext uri="{FF2B5EF4-FFF2-40B4-BE49-F238E27FC236}">
                <a16:creationId xmlns:a16="http://schemas.microsoft.com/office/drawing/2014/main" id="{05B017DF-7CA4-144A-70E0-81E6A298B7A3}"/>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14727" t="24446" r="12001" b="20762"/>
          <a:stretch/>
        </p:blipFill>
        <p:spPr bwMode="auto">
          <a:xfrm>
            <a:off x="8698507" y="5451475"/>
            <a:ext cx="1158129" cy="61298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8513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39154" y="867998"/>
            <a:ext cx="7798396" cy="733406"/>
          </a:xfrm>
          <a:prstGeom prst="rect">
            <a:avLst/>
          </a:prstGeom>
        </p:spPr>
        <p:txBody>
          <a:bodyPr wrap="square" lIns="0" tIns="0" rIns="0" bIns="0" rtlCol="0" anchor="t">
            <a:spAutoFit/>
          </a:bodyPr>
          <a:lstStyle/>
          <a:p>
            <a:pPr defTabSz="495330">
              <a:defRPr/>
            </a:pPr>
            <a:r>
              <a:rPr lang="en-GB" sz="2383" spc="34" dirty="0">
                <a:solidFill>
                  <a:srgbClr val="0086B3"/>
                </a:solidFill>
                <a:latin typeface="Proxima Nova Bold"/>
              </a:rPr>
              <a:t>Individual Strategies: Encouraging brave behaviours (graded exposure)</a:t>
            </a:r>
          </a:p>
        </p:txBody>
      </p:sp>
      <p:sp>
        <p:nvSpPr>
          <p:cNvPr id="10" name="Freeform 10">
            <a:extLst>
              <a:ext uri="{FF2B5EF4-FFF2-40B4-BE49-F238E27FC236}">
                <a16:creationId xmlns:a16="http://schemas.microsoft.com/office/drawing/2014/main" id="{E0AA531A-C4DB-4C99-B924-5F4C676DCD2B}"/>
              </a:ext>
            </a:extLst>
          </p:cNvPr>
          <p:cNvSpPr/>
          <p:nvPr/>
        </p:nvSpPr>
        <p:spPr>
          <a:xfrm rot="4201469">
            <a:off x="-836229" y="4886669"/>
            <a:ext cx="2377569" cy="2368924"/>
          </a:xfrm>
          <a:custGeom>
            <a:avLst/>
            <a:gdLst/>
            <a:ahLst/>
            <a:cxnLst/>
            <a:rect l="l" t="t" r="r" b="b"/>
            <a:pathLst>
              <a:path w="4389359" h="4373398">
                <a:moveTo>
                  <a:pt x="0" y="0"/>
                </a:moveTo>
                <a:lnTo>
                  <a:pt x="4389360" y="0"/>
                </a:lnTo>
                <a:lnTo>
                  <a:pt x="4389360" y="4373398"/>
                </a:lnTo>
                <a:lnTo>
                  <a:pt x="0" y="437339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495330">
              <a:defRPr/>
            </a:pPr>
            <a:endParaRPr lang="en-GB" sz="975">
              <a:solidFill>
                <a:prstClr val="black"/>
              </a:solidFill>
              <a:latin typeface="Calibri"/>
            </a:endParaRPr>
          </a:p>
        </p:txBody>
      </p:sp>
      <p:sp>
        <p:nvSpPr>
          <p:cNvPr id="11" name="Freeform 11">
            <a:extLst>
              <a:ext uri="{FF2B5EF4-FFF2-40B4-BE49-F238E27FC236}">
                <a16:creationId xmlns:a16="http://schemas.microsoft.com/office/drawing/2014/main" id="{84BF0D10-7391-6AEC-586A-68C61B7C3101}"/>
              </a:ext>
            </a:extLst>
          </p:cNvPr>
          <p:cNvSpPr/>
          <p:nvPr/>
        </p:nvSpPr>
        <p:spPr>
          <a:xfrm rot="-4089119">
            <a:off x="460774" y="5688252"/>
            <a:ext cx="1887227" cy="1509782"/>
          </a:xfrm>
          <a:custGeom>
            <a:avLst/>
            <a:gdLst/>
            <a:ahLst/>
            <a:cxnLst/>
            <a:rect l="l" t="t" r="r" b="b"/>
            <a:pathLst>
              <a:path w="3484112" h="2787289">
                <a:moveTo>
                  <a:pt x="0" y="0"/>
                </a:moveTo>
                <a:lnTo>
                  <a:pt x="3484112" y="0"/>
                </a:lnTo>
                <a:lnTo>
                  <a:pt x="3484112" y="2787289"/>
                </a:lnTo>
                <a:lnTo>
                  <a:pt x="0" y="278728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495330">
              <a:defRPr/>
            </a:pPr>
            <a:endParaRPr lang="en-GB" sz="975">
              <a:solidFill>
                <a:prstClr val="black"/>
              </a:solidFill>
              <a:latin typeface="Calibri"/>
            </a:endParaRPr>
          </a:p>
        </p:txBody>
      </p:sp>
      <p:sp>
        <p:nvSpPr>
          <p:cNvPr id="12" name="Freeform 12">
            <a:extLst>
              <a:ext uri="{FF2B5EF4-FFF2-40B4-BE49-F238E27FC236}">
                <a16:creationId xmlns:a16="http://schemas.microsoft.com/office/drawing/2014/main" id="{DA2780FC-D784-E2E1-0A25-05772144510E}"/>
              </a:ext>
            </a:extLst>
          </p:cNvPr>
          <p:cNvSpPr/>
          <p:nvPr/>
        </p:nvSpPr>
        <p:spPr>
          <a:xfrm rot="10026593">
            <a:off x="8385872" y="211194"/>
            <a:ext cx="1925828" cy="2277862"/>
          </a:xfrm>
          <a:custGeom>
            <a:avLst/>
            <a:gdLst/>
            <a:ahLst/>
            <a:cxnLst/>
            <a:rect l="l" t="t" r="r" b="b"/>
            <a:pathLst>
              <a:path w="3555375" h="4205283">
                <a:moveTo>
                  <a:pt x="0" y="0"/>
                </a:moveTo>
                <a:lnTo>
                  <a:pt x="3555376" y="0"/>
                </a:lnTo>
                <a:lnTo>
                  <a:pt x="3555376" y="4205282"/>
                </a:lnTo>
                <a:lnTo>
                  <a:pt x="0" y="420528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defTabSz="495330">
              <a:defRPr/>
            </a:pPr>
            <a:endParaRPr lang="en-GB" sz="975">
              <a:solidFill>
                <a:prstClr val="black"/>
              </a:solidFill>
              <a:latin typeface="Calibri"/>
            </a:endParaRPr>
          </a:p>
        </p:txBody>
      </p:sp>
      <p:sp>
        <p:nvSpPr>
          <p:cNvPr id="13" name="Freeform 13">
            <a:extLst>
              <a:ext uri="{FF2B5EF4-FFF2-40B4-BE49-F238E27FC236}">
                <a16:creationId xmlns:a16="http://schemas.microsoft.com/office/drawing/2014/main" id="{CC2FC3C5-C430-768D-4DCD-69339DA0A6B7}"/>
              </a:ext>
            </a:extLst>
          </p:cNvPr>
          <p:cNvSpPr/>
          <p:nvPr/>
        </p:nvSpPr>
        <p:spPr>
          <a:xfrm rot="-2827656" flipH="1" flipV="1">
            <a:off x="8027997" y="-211246"/>
            <a:ext cx="1887227" cy="1509782"/>
          </a:xfrm>
          <a:custGeom>
            <a:avLst/>
            <a:gdLst/>
            <a:ahLst/>
            <a:cxnLst/>
            <a:rect l="l" t="t" r="r" b="b"/>
            <a:pathLst>
              <a:path w="3484112" h="2787289">
                <a:moveTo>
                  <a:pt x="3484112" y="2787289"/>
                </a:moveTo>
                <a:lnTo>
                  <a:pt x="0" y="2787289"/>
                </a:lnTo>
                <a:lnTo>
                  <a:pt x="0" y="0"/>
                </a:lnTo>
                <a:lnTo>
                  <a:pt x="3484112" y="0"/>
                </a:lnTo>
                <a:lnTo>
                  <a:pt x="3484112" y="2787289"/>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defTabSz="495330">
              <a:defRPr/>
            </a:pPr>
            <a:endParaRPr lang="en-GB" sz="975">
              <a:solidFill>
                <a:prstClr val="black"/>
              </a:solidFill>
              <a:latin typeface="Calibri"/>
            </a:endParaRPr>
          </a:p>
        </p:txBody>
      </p:sp>
      <p:sp>
        <p:nvSpPr>
          <p:cNvPr id="14" name="Content Placeholder 2">
            <a:extLst>
              <a:ext uri="{FF2B5EF4-FFF2-40B4-BE49-F238E27FC236}">
                <a16:creationId xmlns:a16="http://schemas.microsoft.com/office/drawing/2014/main" id="{EFBB7C0B-91FC-2915-849E-473CA2551B7A}"/>
              </a:ext>
            </a:extLst>
          </p:cNvPr>
          <p:cNvSpPr txBox="1">
            <a:spLocks/>
          </p:cNvSpPr>
          <p:nvPr/>
        </p:nvSpPr>
        <p:spPr>
          <a:xfrm>
            <a:off x="234352" y="1901825"/>
            <a:ext cx="4443736" cy="187645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517" dirty="0">
                <a:solidFill>
                  <a:schemeClr val="tx2"/>
                </a:solidFill>
                <a:latin typeface="Proxima Nova" panose="020B0604020202020204" charset="0"/>
                <a:cs typeface="Arial" panose="020B0604020202020204" pitchFamily="34" charset="0"/>
              </a:rPr>
              <a:t>Children who are anxious about a particular thing will often use avoidance as a strategy to manage this anxiety. </a:t>
            </a:r>
          </a:p>
          <a:p>
            <a:pPr marL="0" indent="0">
              <a:buNone/>
            </a:pPr>
            <a:endParaRPr lang="en-GB" sz="1517" b="1" dirty="0">
              <a:solidFill>
                <a:schemeClr val="tx2"/>
              </a:solidFill>
              <a:latin typeface="Proxima Nova" panose="020B0604020202020204" charset="0"/>
              <a:cs typeface="Arial" panose="020B0604020202020204" pitchFamily="34" charset="0"/>
            </a:endParaRPr>
          </a:p>
          <a:p>
            <a:pPr marL="0" indent="0">
              <a:buNone/>
            </a:pPr>
            <a:r>
              <a:rPr lang="en-GB" sz="1517" dirty="0">
                <a:solidFill>
                  <a:schemeClr val="tx2"/>
                </a:solidFill>
                <a:latin typeface="Proxima Nova" panose="020B0604020202020204" charset="0"/>
                <a:cs typeface="Arial" panose="020B0604020202020204" pitchFamily="34" charset="0"/>
              </a:rPr>
              <a:t>Some fears can be too overwhelming to have a go at straight away, so they need to face these gradually to build up their confidence get them used to testing out what they are afraid of.</a:t>
            </a:r>
          </a:p>
          <a:p>
            <a:pPr marL="0" indent="0">
              <a:buNone/>
            </a:pPr>
            <a:endParaRPr lang="en-GB" sz="1517" dirty="0">
              <a:solidFill>
                <a:schemeClr val="tx2"/>
              </a:solidFill>
              <a:latin typeface="Proxima Nova" panose="020B0604020202020204" charset="0"/>
              <a:cs typeface="Arial" panose="020B0604020202020204" pitchFamily="34" charset="0"/>
            </a:endParaRPr>
          </a:p>
          <a:p>
            <a:pPr marL="0" indent="0">
              <a:buNone/>
            </a:pPr>
            <a:r>
              <a:rPr lang="en-GB" sz="1517" dirty="0">
                <a:solidFill>
                  <a:schemeClr val="tx2"/>
                </a:solidFill>
                <a:latin typeface="Proxima Nova" panose="020B0604020202020204" charset="0"/>
                <a:cs typeface="Arial" panose="020B0604020202020204" pitchFamily="34" charset="0"/>
              </a:rPr>
              <a:t>By </a:t>
            </a:r>
            <a:r>
              <a:rPr lang="en-GB" sz="1517" b="1" dirty="0">
                <a:solidFill>
                  <a:schemeClr val="tx2"/>
                </a:solidFill>
                <a:latin typeface="Proxima Nova" panose="020B0604020202020204" charset="0"/>
                <a:cs typeface="Arial" panose="020B0604020202020204" pitchFamily="34" charset="0"/>
              </a:rPr>
              <a:t>breaking down the goal behaviour into smaller, achievable steps </a:t>
            </a:r>
            <a:r>
              <a:rPr lang="en-GB" sz="1517" dirty="0">
                <a:solidFill>
                  <a:schemeClr val="tx2"/>
                </a:solidFill>
                <a:latin typeface="Proxima Nova" panose="020B0604020202020204" charset="0"/>
                <a:cs typeface="Arial" panose="020B0604020202020204" pitchFamily="34" charset="0"/>
              </a:rPr>
              <a:t>we are </a:t>
            </a:r>
            <a:r>
              <a:rPr lang="en-GB" sz="1517" b="1" dirty="0">
                <a:solidFill>
                  <a:schemeClr val="tx2"/>
                </a:solidFill>
                <a:latin typeface="Proxima Nova" panose="020B0604020202020204" charset="0"/>
                <a:cs typeface="Arial" panose="020B0604020202020204" pitchFamily="34" charset="0"/>
              </a:rPr>
              <a:t>more likely </a:t>
            </a:r>
            <a:r>
              <a:rPr lang="en-GB" sz="1517" dirty="0">
                <a:solidFill>
                  <a:schemeClr val="tx2"/>
                </a:solidFill>
                <a:latin typeface="Proxima Nova" panose="020B0604020202020204" charset="0"/>
                <a:cs typeface="Arial" panose="020B0604020202020204" pitchFamily="34" charset="0"/>
              </a:rPr>
              <a:t>to be able to get the child to do this. </a:t>
            </a:r>
          </a:p>
          <a:p>
            <a:endParaRPr lang="en-GB" sz="1517" dirty="0">
              <a:solidFill>
                <a:schemeClr val="tx2"/>
              </a:solidFill>
              <a:latin typeface="Proxima Nova" panose="020B0604020202020204" charset="0"/>
              <a:cs typeface="Arial" panose="020B0604020202020204" pitchFamily="34" charset="0"/>
            </a:endParaRPr>
          </a:p>
        </p:txBody>
      </p:sp>
      <p:sp>
        <p:nvSpPr>
          <p:cNvPr id="5" name="Content Placeholder 2">
            <a:extLst>
              <a:ext uri="{FF2B5EF4-FFF2-40B4-BE49-F238E27FC236}">
                <a16:creationId xmlns:a16="http://schemas.microsoft.com/office/drawing/2014/main" id="{EE39A62C-86D3-B370-41BB-F284EB2AC8D2}"/>
              </a:ext>
            </a:extLst>
          </p:cNvPr>
          <p:cNvSpPr txBox="1">
            <a:spLocks/>
          </p:cNvSpPr>
          <p:nvPr/>
        </p:nvSpPr>
        <p:spPr>
          <a:xfrm>
            <a:off x="4852927" y="2256382"/>
            <a:ext cx="4443736" cy="3043801"/>
          </a:xfrm>
          <a:prstGeom prst="rect">
            <a:avLst/>
          </a:prstGeom>
          <a:solidFill>
            <a:schemeClr val="tx2">
              <a:lumMod val="20000"/>
              <a:lumOff val="80000"/>
            </a:schemeClr>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517" b="1" dirty="0">
                <a:solidFill>
                  <a:schemeClr val="tx2"/>
                </a:solidFill>
                <a:latin typeface="Proxima Nova" panose="020B0604020202020204" charset="0"/>
                <a:cs typeface="Arial" panose="020B0604020202020204" pitchFamily="34" charset="0"/>
              </a:rPr>
              <a:t>How to create a step-by-step plan</a:t>
            </a:r>
          </a:p>
          <a:p>
            <a:pPr marL="0" indent="0" algn="ctr">
              <a:buNone/>
            </a:pPr>
            <a:endParaRPr lang="en-GB" sz="1517" b="1" dirty="0">
              <a:solidFill>
                <a:schemeClr val="tx2"/>
              </a:solidFill>
              <a:latin typeface="Proxima Nova" panose="020B0604020202020204" charset="0"/>
              <a:cs typeface="Arial" panose="020B0604020202020204" pitchFamily="34" charset="0"/>
            </a:endParaRPr>
          </a:p>
          <a:p>
            <a:r>
              <a:rPr lang="en-GB" sz="1517" dirty="0">
                <a:solidFill>
                  <a:schemeClr val="tx2"/>
                </a:solidFill>
                <a:latin typeface="Proxima Nova" panose="020B0604020202020204" charset="0"/>
                <a:cs typeface="Arial" panose="020B0604020202020204" pitchFamily="34" charset="0"/>
              </a:rPr>
              <a:t>Decide on which fear to face first (come back to what we discussed earlier – what is it that they need to learn?)</a:t>
            </a:r>
          </a:p>
          <a:p>
            <a:r>
              <a:rPr lang="en-GB" sz="1517" dirty="0">
                <a:solidFill>
                  <a:schemeClr val="tx2"/>
                </a:solidFill>
                <a:latin typeface="Proxima Nova" panose="020B0604020202020204" charset="0"/>
                <a:cs typeface="Arial" panose="020B0604020202020204" pitchFamily="34" charset="0"/>
              </a:rPr>
              <a:t>Think about an ultimate goal </a:t>
            </a:r>
          </a:p>
          <a:p>
            <a:r>
              <a:rPr lang="en-GB" sz="1517" dirty="0">
                <a:solidFill>
                  <a:schemeClr val="tx2"/>
                </a:solidFill>
                <a:latin typeface="Proxima Nova" panose="020B0604020202020204" charset="0"/>
                <a:cs typeface="Arial" panose="020B0604020202020204" pitchFamily="34" charset="0"/>
              </a:rPr>
              <a:t>Break this goal down into 6—10 steps</a:t>
            </a:r>
          </a:p>
          <a:p>
            <a:r>
              <a:rPr lang="en-GB" sz="1517" dirty="0">
                <a:solidFill>
                  <a:schemeClr val="tx2"/>
                </a:solidFill>
                <a:latin typeface="Proxima Nova" panose="020B0604020202020204" charset="0"/>
                <a:cs typeface="Arial" panose="020B0604020202020204" pitchFamily="34" charset="0"/>
              </a:rPr>
              <a:t>Put the steps in order from least difficult to most difficult </a:t>
            </a:r>
          </a:p>
          <a:p>
            <a:r>
              <a:rPr lang="en-GB" sz="1517" dirty="0">
                <a:solidFill>
                  <a:schemeClr val="tx2"/>
                </a:solidFill>
                <a:latin typeface="Proxima Nova" panose="020B0604020202020204" charset="0"/>
                <a:cs typeface="Arial" panose="020B0604020202020204" pitchFamily="34" charset="0"/>
              </a:rPr>
              <a:t>Think about implementing rewards for each step that will make taking these steps a little easier!</a:t>
            </a:r>
          </a:p>
        </p:txBody>
      </p:sp>
      <p:pic>
        <p:nvPicPr>
          <p:cNvPr id="3" name="Picture 2" descr="A close-up of a logo&#10;&#10;Description automatically generated">
            <a:extLst>
              <a:ext uri="{FF2B5EF4-FFF2-40B4-BE49-F238E27FC236}">
                <a16:creationId xmlns:a16="http://schemas.microsoft.com/office/drawing/2014/main" id="{273EE00C-D822-4A36-E36D-D920502B7E6B}"/>
              </a:ext>
            </a:extLst>
          </p:cNvPr>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14727" t="24446" r="12001" b="20762"/>
          <a:stretch/>
        </p:blipFill>
        <p:spPr bwMode="auto">
          <a:xfrm>
            <a:off x="8698507" y="5451475"/>
            <a:ext cx="1158129" cy="612983"/>
          </a:xfrm>
          <a:prstGeom prst="rect">
            <a:avLst/>
          </a:prstGeom>
          <a:noFill/>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3832520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2">
            <a:extLst>
              <a:ext uri="{FF2B5EF4-FFF2-40B4-BE49-F238E27FC236}">
                <a16:creationId xmlns:a16="http://schemas.microsoft.com/office/drawing/2014/main" id="{76DB290D-3035-9CD6-DEBF-7DBEF8BB4630}"/>
              </a:ext>
            </a:extLst>
          </p:cNvPr>
          <p:cNvSpPr/>
          <p:nvPr/>
        </p:nvSpPr>
        <p:spPr>
          <a:xfrm rot="10123381">
            <a:off x="8899643" y="85695"/>
            <a:ext cx="2155906" cy="2228850"/>
          </a:xfrm>
          <a:custGeom>
            <a:avLst/>
            <a:gdLst/>
            <a:ahLst/>
            <a:cxnLst/>
            <a:rect l="l" t="t" r="r" b="b"/>
            <a:pathLst>
              <a:path w="3980134" h="4114800">
                <a:moveTo>
                  <a:pt x="0" y="0"/>
                </a:moveTo>
                <a:lnTo>
                  <a:pt x="3980134" y="0"/>
                </a:lnTo>
                <a:lnTo>
                  <a:pt x="3980134"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495330">
              <a:defRPr/>
            </a:pPr>
            <a:endParaRPr lang="en-GB" sz="975">
              <a:solidFill>
                <a:prstClr val="black"/>
              </a:solidFill>
              <a:latin typeface="Calibri"/>
            </a:endParaRPr>
          </a:p>
        </p:txBody>
      </p:sp>
      <p:sp>
        <p:nvSpPr>
          <p:cNvPr id="9" name="Freeform 13">
            <a:extLst>
              <a:ext uri="{FF2B5EF4-FFF2-40B4-BE49-F238E27FC236}">
                <a16:creationId xmlns:a16="http://schemas.microsoft.com/office/drawing/2014/main" id="{B89E1747-E176-D4A3-145A-D13F66C2EE1A}"/>
              </a:ext>
            </a:extLst>
          </p:cNvPr>
          <p:cNvSpPr/>
          <p:nvPr/>
        </p:nvSpPr>
        <p:spPr>
          <a:xfrm rot="-1395011">
            <a:off x="7964427" y="-218390"/>
            <a:ext cx="1476198" cy="1961132"/>
          </a:xfrm>
          <a:custGeom>
            <a:avLst/>
            <a:gdLst/>
            <a:ahLst/>
            <a:cxnLst/>
            <a:rect l="l" t="t" r="r" b="b"/>
            <a:pathLst>
              <a:path w="2725288" h="3620552">
                <a:moveTo>
                  <a:pt x="0" y="0"/>
                </a:moveTo>
                <a:lnTo>
                  <a:pt x="2725289" y="0"/>
                </a:lnTo>
                <a:lnTo>
                  <a:pt x="2725289" y="3620552"/>
                </a:lnTo>
                <a:lnTo>
                  <a:pt x="0" y="362055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495330">
              <a:defRPr/>
            </a:pPr>
            <a:endParaRPr lang="en-GB" sz="975">
              <a:solidFill>
                <a:prstClr val="black"/>
              </a:solidFill>
              <a:latin typeface="Calibri"/>
            </a:endParaRPr>
          </a:p>
        </p:txBody>
      </p:sp>
      <p:sp>
        <p:nvSpPr>
          <p:cNvPr id="11" name="TextBox 2">
            <a:extLst>
              <a:ext uri="{FF2B5EF4-FFF2-40B4-BE49-F238E27FC236}">
                <a16:creationId xmlns:a16="http://schemas.microsoft.com/office/drawing/2014/main" id="{A25C389B-AA78-D022-21AF-D1B08C2283BE}"/>
              </a:ext>
            </a:extLst>
          </p:cNvPr>
          <p:cNvSpPr txBox="1"/>
          <p:nvPr/>
        </p:nvSpPr>
        <p:spPr>
          <a:xfrm>
            <a:off x="317097" y="812972"/>
            <a:ext cx="8244682" cy="411010"/>
          </a:xfrm>
          <a:prstGeom prst="rect">
            <a:avLst/>
          </a:prstGeom>
        </p:spPr>
        <p:txBody>
          <a:bodyPr wrap="square" lIns="0" tIns="0" rIns="0" bIns="0" rtlCol="0" anchor="t">
            <a:spAutoFit/>
          </a:bodyPr>
          <a:lstStyle/>
          <a:p>
            <a:pPr defTabSz="495330">
              <a:lnSpc>
                <a:spcPts val="3466"/>
              </a:lnSpc>
              <a:defRPr/>
            </a:pPr>
            <a:r>
              <a:rPr lang="en-GB" sz="2600" spc="34" dirty="0">
                <a:solidFill>
                  <a:srgbClr val="0086B3"/>
                </a:solidFill>
                <a:latin typeface="Proxima Nova Bold"/>
              </a:rPr>
              <a:t>Step-by-step plan example</a:t>
            </a:r>
          </a:p>
        </p:txBody>
      </p:sp>
      <p:pic>
        <p:nvPicPr>
          <p:cNvPr id="5" name="Picture 2" descr="Helping Your Child with Fears and Worries 2nd Edition: A self-help ...">
            <a:extLst>
              <a:ext uri="{FF2B5EF4-FFF2-40B4-BE49-F238E27FC236}">
                <a16:creationId xmlns:a16="http://schemas.microsoft.com/office/drawing/2014/main" id="{F3B2E19E-989B-54EC-31E5-721D2D309444}"/>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4293"/>
          <a:stretch/>
        </p:blipFill>
        <p:spPr bwMode="auto">
          <a:xfrm rot="601665">
            <a:off x="7842551" y="2409493"/>
            <a:ext cx="1695673" cy="25063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nnouncing New Audible Scholarship | Identity School of Acting">
            <a:extLst>
              <a:ext uri="{FF2B5EF4-FFF2-40B4-BE49-F238E27FC236}">
                <a16:creationId xmlns:a16="http://schemas.microsoft.com/office/drawing/2014/main" id="{D0789F00-310D-DB46-B243-35820BD8CCD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51066">
            <a:off x="7728175" y="5037715"/>
            <a:ext cx="1031067" cy="4616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potify Premium Gift Card">
            <a:extLst>
              <a:ext uri="{FF2B5EF4-FFF2-40B4-BE49-F238E27FC236}">
                <a16:creationId xmlns:a16="http://schemas.microsoft.com/office/drawing/2014/main" id="{5907C8AA-C660-0635-E904-8DF526CBACC1}"/>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787" t="26296" r="10380" b="26910"/>
          <a:stretch/>
        </p:blipFill>
        <p:spPr bwMode="auto">
          <a:xfrm>
            <a:off x="8421031" y="1691365"/>
            <a:ext cx="1162780" cy="4398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screenshot of a computer&#10;&#10;Description automatically generated">
            <a:extLst>
              <a:ext uri="{FF2B5EF4-FFF2-40B4-BE49-F238E27FC236}">
                <a16:creationId xmlns:a16="http://schemas.microsoft.com/office/drawing/2014/main" id="{CB2254AE-FCB4-9352-38D0-013F82E58D19}"/>
              </a:ext>
            </a:extLst>
          </p:cNvPr>
          <p:cNvPicPr>
            <a:picLocks noChangeAspect="1"/>
          </p:cNvPicPr>
          <p:nvPr/>
        </p:nvPicPr>
        <p:blipFill rotWithShape="1">
          <a:blip r:embed="rId10"/>
          <a:srcRect l="27255" t="26985" r="46266" b="19244"/>
          <a:stretch/>
        </p:blipFill>
        <p:spPr bwMode="auto">
          <a:xfrm>
            <a:off x="2899336" y="1353392"/>
            <a:ext cx="4107329" cy="4691636"/>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071D659D-47C6-8E82-8237-30DE968D5639}"/>
              </a:ext>
            </a:extLst>
          </p:cNvPr>
          <p:cNvSpPr txBox="1"/>
          <p:nvPr/>
        </p:nvSpPr>
        <p:spPr>
          <a:xfrm>
            <a:off x="176123" y="1561193"/>
            <a:ext cx="2428061" cy="392415"/>
          </a:xfrm>
          <a:prstGeom prst="rect">
            <a:avLst/>
          </a:prstGeom>
          <a:solidFill>
            <a:schemeClr val="tx2">
              <a:lumMod val="20000"/>
              <a:lumOff val="80000"/>
            </a:schemeClr>
          </a:solidFill>
        </p:spPr>
        <p:txBody>
          <a:bodyPr wrap="square">
            <a:spAutoFit/>
          </a:bodyPr>
          <a:lstStyle/>
          <a:p>
            <a:pPr algn="ctr"/>
            <a:r>
              <a:rPr lang="en-GB" sz="975" b="1" dirty="0">
                <a:solidFill>
                  <a:sysClr val="windowText" lastClr="000000"/>
                </a:solidFill>
              </a:rPr>
              <a:t>Isla’s anxious </a:t>
            </a:r>
            <a:r>
              <a:rPr lang="en-GB" sz="572" b="1" dirty="0">
                <a:solidFill>
                  <a:sysClr val="windowText" lastClr="000000"/>
                </a:solidFill>
              </a:rPr>
              <a:t>thoughts:</a:t>
            </a:r>
          </a:p>
          <a:p>
            <a:pPr algn="ctr"/>
            <a:r>
              <a:rPr lang="en-GB" sz="975" dirty="0">
                <a:solidFill>
                  <a:sysClr val="windowText" lastClr="000000"/>
                </a:solidFill>
              </a:rPr>
              <a:t>I am only safe if someone is with me.</a:t>
            </a:r>
          </a:p>
        </p:txBody>
      </p:sp>
      <p:sp>
        <p:nvSpPr>
          <p:cNvPr id="14" name="TextBox 13">
            <a:extLst>
              <a:ext uri="{FF2B5EF4-FFF2-40B4-BE49-F238E27FC236}">
                <a16:creationId xmlns:a16="http://schemas.microsoft.com/office/drawing/2014/main" id="{C6C277BE-2978-AA47-EA3C-00DF2AEDEF89}"/>
              </a:ext>
            </a:extLst>
          </p:cNvPr>
          <p:cNvSpPr txBox="1"/>
          <p:nvPr/>
        </p:nvSpPr>
        <p:spPr>
          <a:xfrm>
            <a:off x="176123" y="2030939"/>
            <a:ext cx="2428061" cy="480453"/>
          </a:xfrm>
          <a:prstGeom prst="rect">
            <a:avLst/>
          </a:prstGeom>
          <a:solidFill>
            <a:schemeClr val="tx2">
              <a:lumMod val="20000"/>
              <a:lumOff val="80000"/>
            </a:schemeClr>
          </a:solidFill>
        </p:spPr>
        <p:txBody>
          <a:bodyPr wrap="square">
            <a:spAutoFit/>
          </a:bodyPr>
          <a:lstStyle/>
          <a:p>
            <a:pPr algn="ctr"/>
            <a:r>
              <a:rPr lang="en-GB" sz="572" b="1" dirty="0">
                <a:solidFill>
                  <a:sysClr val="windowText" lastClr="000000"/>
                </a:solidFill>
              </a:rPr>
              <a:t>Isla needs to learn:</a:t>
            </a:r>
          </a:p>
          <a:p>
            <a:pPr algn="ctr"/>
            <a:r>
              <a:rPr lang="en-GB" sz="975" dirty="0">
                <a:solidFill>
                  <a:sysClr val="windowText" lastClr="000000"/>
                </a:solidFill>
              </a:rPr>
              <a:t>She can cope on her own, she will be safe and there is no monster. </a:t>
            </a:r>
          </a:p>
        </p:txBody>
      </p:sp>
      <p:sp>
        <p:nvSpPr>
          <p:cNvPr id="16" name="TextBox 15">
            <a:extLst>
              <a:ext uri="{FF2B5EF4-FFF2-40B4-BE49-F238E27FC236}">
                <a16:creationId xmlns:a16="http://schemas.microsoft.com/office/drawing/2014/main" id="{124D7399-7A7E-AEC8-C794-880EDD1A5D1B}"/>
              </a:ext>
            </a:extLst>
          </p:cNvPr>
          <p:cNvSpPr txBox="1"/>
          <p:nvPr/>
        </p:nvSpPr>
        <p:spPr>
          <a:xfrm>
            <a:off x="4210050" y="1447800"/>
            <a:ext cx="1527175" cy="180370"/>
          </a:xfrm>
          <a:prstGeom prst="rect">
            <a:avLst/>
          </a:prstGeom>
          <a:solidFill>
            <a:srgbClr val="FFFF00"/>
          </a:solidFill>
        </p:spPr>
        <p:txBody>
          <a:bodyPr wrap="square" rtlCol="0">
            <a:spAutoFit/>
          </a:bodyPr>
          <a:lstStyle/>
          <a:p>
            <a:pPr algn="ctr"/>
            <a:r>
              <a:rPr lang="en-GB" sz="572" dirty="0"/>
              <a:t>Ultimate Goal: To go upstairs on her own</a:t>
            </a:r>
          </a:p>
        </p:txBody>
      </p:sp>
      <p:sp>
        <p:nvSpPr>
          <p:cNvPr id="17" name="Star: 5 Points 16">
            <a:extLst>
              <a:ext uri="{FF2B5EF4-FFF2-40B4-BE49-F238E27FC236}">
                <a16:creationId xmlns:a16="http://schemas.microsoft.com/office/drawing/2014/main" id="{BD4605FE-10B0-0F2F-D4D5-0EFEEF67A660}"/>
              </a:ext>
            </a:extLst>
          </p:cNvPr>
          <p:cNvSpPr/>
          <p:nvPr/>
        </p:nvSpPr>
        <p:spPr>
          <a:xfrm rot="20896532">
            <a:off x="4227330" y="1526265"/>
            <a:ext cx="192430" cy="165100"/>
          </a:xfrm>
          <a:prstGeom prst="star5">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72"/>
          </a:p>
        </p:txBody>
      </p:sp>
      <p:sp>
        <p:nvSpPr>
          <p:cNvPr id="19" name="Star: 5 Points 18">
            <a:extLst>
              <a:ext uri="{FF2B5EF4-FFF2-40B4-BE49-F238E27FC236}">
                <a16:creationId xmlns:a16="http://schemas.microsoft.com/office/drawing/2014/main" id="{6EE2A010-EF9A-B8F9-177C-6E0395DAE59F}"/>
              </a:ext>
            </a:extLst>
          </p:cNvPr>
          <p:cNvSpPr/>
          <p:nvPr/>
        </p:nvSpPr>
        <p:spPr>
          <a:xfrm rot="770099">
            <a:off x="5530851" y="1406525"/>
            <a:ext cx="192430" cy="165100"/>
          </a:xfrm>
          <a:prstGeom prst="star5">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72"/>
          </a:p>
        </p:txBody>
      </p:sp>
      <p:sp>
        <p:nvSpPr>
          <p:cNvPr id="20" name="Star: 5 Points 19">
            <a:extLst>
              <a:ext uri="{FF2B5EF4-FFF2-40B4-BE49-F238E27FC236}">
                <a16:creationId xmlns:a16="http://schemas.microsoft.com/office/drawing/2014/main" id="{31E79BE6-7380-8DBB-E2C5-F087AB7EF07C}"/>
              </a:ext>
            </a:extLst>
          </p:cNvPr>
          <p:cNvSpPr/>
          <p:nvPr/>
        </p:nvSpPr>
        <p:spPr>
          <a:xfrm>
            <a:off x="5526648" y="1651523"/>
            <a:ext cx="192430" cy="165100"/>
          </a:xfrm>
          <a:prstGeom prst="star5">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72"/>
          </a:p>
        </p:txBody>
      </p:sp>
      <p:sp>
        <p:nvSpPr>
          <p:cNvPr id="21" name="TextBox 20">
            <a:extLst>
              <a:ext uri="{FF2B5EF4-FFF2-40B4-BE49-F238E27FC236}">
                <a16:creationId xmlns:a16="http://schemas.microsoft.com/office/drawing/2014/main" id="{72EDEDC0-D273-22E9-DBBC-44826FDDDC0D}"/>
              </a:ext>
            </a:extLst>
          </p:cNvPr>
          <p:cNvSpPr txBox="1"/>
          <p:nvPr/>
        </p:nvSpPr>
        <p:spPr>
          <a:xfrm>
            <a:off x="148465" y="4326925"/>
            <a:ext cx="2428061" cy="180370"/>
          </a:xfrm>
          <a:prstGeom prst="rect">
            <a:avLst/>
          </a:prstGeom>
          <a:noFill/>
        </p:spPr>
        <p:txBody>
          <a:bodyPr wrap="square">
            <a:spAutoFit/>
          </a:bodyPr>
          <a:lstStyle/>
          <a:p>
            <a:pPr algn="ctr"/>
            <a:r>
              <a:rPr lang="en-GB" sz="572" b="1" dirty="0">
                <a:solidFill>
                  <a:sysClr val="windowText" lastClr="000000"/>
                </a:solidFill>
              </a:rPr>
              <a:t>Least feared</a:t>
            </a:r>
            <a:endParaRPr lang="en-GB" sz="975" dirty="0">
              <a:solidFill>
                <a:sysClr val="windowText" lastClr="000000"/>
              </a:solidFill>
            </a:endParaRPr>
          </a:p>
        </p:txBody>
      </p:sp>
      <p:sp>
        <p:nvSpPr>
          <p:cNvPr id="22" name="TextBox 21">
            <a:extLst>
              <a:ext uri="{FF2B5EF4-FFF2-40B4-BE49-F238E27FC236}">
                <a16:creationId xmlns:a16="http://schemas.microsoft.com/office/drawing/2014/main" id="{1496F8B4-CE29-7222-3DF2-456137593BDF}"/>
              </a:ext>
            </a:extLst>
          </p:cNvPr>
          <p:cNvSpPr txBox="1"/>
          <p:nvPr/>
        </p:nvSpPr>
        <p:spPr>
          <a:xfrm>
            <a:off x="155961" y="3415883"/>
            <a:ext cx="2428061" cy="180370"/>
          </a:xfrm>
          <a:prstGeom prst="rect">
            <a:avLst/>
          </a:prstGeom>
          <a:noFill/>
        </p:spPr>
        <p:txBody>
          <a:bodyPr wrap="square">
            <a:spAutoFit/>
          </a:bodyPr>
          <a:lstStyle/>
          <a:p>
            <a:pPr algn="ctr"/>
            <a:r>
              <a:rPr lang="en-GB" sz="572" b="1" dirty="0">
                <a:solidFill>
                  <a:sysClr val="windowText" lastClr="000000"/>
                </a:solidFill>
              </a:rPr>
              <a:t>Most Feared</a:t>
            </a:r>
            <a:endParaRPr lang="en-GB" sz="975" dirty="0">
              <a:solidFill>
                <a:sysClr val="windowText" lastClr="000000"/>
              </a:solidFill>
            </a:endParaRPr>
          </a:p>
        </p:txBody>
      </p:sp>
      <p:cxnSp>
        <p:nvCxnSpPr>
          <p:cNvPr id="24" name="Straight Arrow Connector 23">
            <a:extLst>
              <a:ext uri="{FF2B5EF4-FFF2-40B4-BE49-F238E27FC236}">
                <a16:creationId xmlns:a16="http://schemas.microsoft.com/office/drawing/2014/main" id="{311E859B-F7FE-0D48-7907-9840019ACC8E}"/>
              </a:ext>
            </a:extLst>
          </p:cNvPr>
          <p:cNvCxnSpPr>
            <a:stCxn id="21" idx="0"/>
            <a:endCxn id="22" idx="2"/>
          </p:cNvCxnSpPr>
          <p:nvPr/>
        </p:nvCxnSpPr>
        <p:spPr>
          <a:xfrm flipV="1">
            <a:off x="1362496" y="3596253"/>
            <a:ext cx="7496" cy="73067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048ADEA-BE65-EF1A-3710-AE9D0AB76806}"/>
              </a:ext>
            </a:extLst>
          </p:cNvPr>
          <p:cNvSpPr txBox="1"/>
          <p:nvPr/>
        </p:nvSpPr>
        <p:spPr>
          <a:xfrm rot="20489072">
            <a:off x="190834" y="4986328"/>
            <a:ext cx="2428061" cy="268407"/>
          </a:xfrm>
          <a:prstGeom prst="rect">
            <a:avLst/>
          </a:prstGeom>
          <a:noFill/>
        </p:spPr>
        <p:txBody>
          <a:bodyPr wrap="square">
            <a:spAutoFit/>
          </a:bodyPr>
          <a:lstStyle/>
          <a:p>
            <a:pPr algn="ctr"/>
            <a:r>
              <a:rPr lang="en-GB" sz="572" b="1" dirty="0">
                <a:solidFill>
                  <a:srgbClr val="FF0000"/>
                </a:solidFill>
              </a:rPr>
              <a:t>Don’t forget the rewards! These do not need to be monetary, start with quality time. Involve your child – what rewards would they like? </a:t>
            </a:r>
            <a:endParaRPr lang="en-GB" sz="975" dirty="0">
              <a:solidFill>
                <a:srgbClr val="FF0000"/>
              </a:solidFill>
            </a:endParaRPr>
          </a:p>
        </p:txBody>
      </p:sp>
      <p:sp>
        <p:nvSpPr>
          <p:cNvPr id="27" name="TextBox 26">
            <a:extLst>
              <a:ext uri="{FF2B5EF4-FFF2-40B4-BE49-F238E27FC236}">
                <a16:creationId xmlns:a16="http://schemas.microsoft.com/office/drawing/2014/main" id="{C9BA612E-8C96-FE0A-EF5E-4BECC5ED577E}"/>
              </a:ext>
            </a:extLst>
          </p:cNvPr>
          <p:cNvSpPr txBox="1"/>
          <p:nvPr/>
        </p:nvSpPr>
        <p:spPr>
          <a:xfrm>
            <a:off x="4210050" y="5492750"/>
            <a:ext cx="1527175" cy="180370"/>
          </a:xfrm>
          <a:prstGeom prst="rect">
            <a:avLst/>
          </a:prstGeom>
          <a:solidFill>
            <a:schemeClr val="bg1"/>
          </a:solidFill>
        </p:spPr>
        <p:txBody>
          <a:bodyPr wrap="square" rtlCol="0">
            <a:spAutoFit/>
          </a:bodyPr>
          <a:lstStyle/>
          <a:p>
            <a:endParaRPr lang="en-GB" sz="572" dirty="0"/>
          </a:p>
        </p:txBody>
      </p:sp>
      <p:sp>
        <p:nvSpPr>
          <p:cNvPr id="28" name="TextBox 27">
            <a:extLst>
              <a:ext uri="{FF2B5EF4-FFF2-40B4-BE49-F238E27FC236}">
                <a16:creationId xmlns:a16="http://schemas.microsoft.com/office/drawing/2014/main" id="{A19C967D-C004-F6A8-0315-A1BC8BDAC180}"/>
              </a:ext>
            </a:extLst>
          </p:cNvPr>
          <p:cNvSpPr txBox="1"/>
          <p:nvPr/>
        </p:nvSpPr>
        <p:spPr>
          <a:xfrm>
            <a:off x="4259068" y="4970650"/>
            <a:ext cx="1527175" cy="268407"/>
          </a:xfrm>
          <a:prstGeom prst="rect">
            <a:avLst/>
          </a:prstGeom>
          <a:solidFill>
            <a:schemeClr val="bg1"/>
          </a:solidFill>
        </p:spPr>
        <p:txBody>
          <a:bodyPr wrap="square" rtlCol="0">
            <a:spAutoFit/>
          </a:bodyPr>
          <a:lstStyle/>
          <a:p>
            <a:pPr algn="ctr"/>
            <a:r>
              <a:rPr lang="en-GB" sz="572" dirty="0"/>
              <a:t>Go upstairs with Mum to get my school bag, mum to wait on landing</a:t>
            </a:r>
          </a:p>
        </p:txBody>
      </p:sp>
      <p:sp>
        <p:nvSpPr>
          <p:cNvPr id="29" name="TextBox 28">
            <a:extLst>
              <a:ext uri="{FF2B5EF4-FFF2-40B4-BE49-F238E27FC236}">
                <a16:creationId xmlns:a16="http://schemas.microsoft.com/office/drawing/2014/main" id="{38FF5E6F-8888-5ACD-B42D-5CD50AD2936C}"/>
              </a:ext>
            </a:extLst>
          </p:cNvPr>
          <p:cNvSpPr txBox="1"/>
          <p:nvPr/>
        </p:nvSpPr>
        <p:spPr>
          <a:xfrm>
            <a:off x="4239266" y="4309828"/>
            <a:ext cx="1527175" cy="268407"/>
          </a:xfrm>
          <a:prstGeom prst="rect">
            <a:avLst/>
          </a:prstGeom>
          <a:solidFill>
            <a:schemeClr val="bg1"/>
          </a:solidFill>
        </p:spPr>
        <p:txBody>
          <a:bodyPr wrap="square" rtlCol="0">
            <a:spAutoFit/>
          </a:bodyPr>
          <a:lstStyle/>
          <a:p>
            <a:pPr algn="ctr"/>
            <a:r>
              <a:rPr lang="en-GB" sz="572" dirty="0"/>
              <a:t>Go upstairs with Mum to get my school bag, Mum to wait mid-way on the stairs</a:t>
            </a:r>
          </a:p>
        </p:txBody>
      </p:sp>
      <p:sp>
        <p:nvSpPr>
          <p:cNvPr id="30" name="TextBox 29">
            <a:extLst>
              <a:ext uri="{FF2B5EF4-FFF2-40B4-BE49-F238E27FC236}">
                <a16:creationId xmlns:a16="http://schemas.microsoft.com/office/drawing/2014/main" id="{A6B735A2-55B8-23E8-7678-9FB6A016D971}"/>
              </a:ext>
            </a:extLst>
          </p:cNvPr>
          <p:cNvSpPr txBox="1"/>
          <p:nvPr/>
        </p:nvSpPr>
        <p:spPr>
          <a:xfrm>
            <a:off x="4239266" y="3732689"/>
            <a:ext cx="1527175" cy="268407"/>
          </a:xfrm>
          <a:prstGeom prst="rect">
            <a:avLst/>
          </a:prstGeom>
          <a:solidFill>
            <a:schemeClr val="bg1"/>
          </a:solidFill>
        </p:spPr>
        <p:txBody>
          <a:bodyPr wrap="square" rtlCol="0">
            <a:spAutoFit/>
          </a:bodyPr>
          <a:lstStyle/>
          <a:p>
            <a:pPr algn="ctr"/>
            <a:r>
              <a:rPr lang="en-GB" sz="572" dirty="0"/>
              <a:t>Go upstairs to get my school bag, Mum to wait at the bottom of the stairs</a:t>
            </a:r>
          </a:p>
        </p:txBody>
      </p:sp>
      <p:sp>
        <p:nvSpPr>
          <p:cNvPr id="31" name="TextBox 30">
            <a:extLst>
              <a:ext uri="{FF2B5EF4-FFF2-40B4-BE49-F238E27FC236}">
                <a16:creationId xmlns:a16="http://schemas.microsoft.com/office/drawing/2014/main" id="{217D8438-B789-5CC1-679C-B547743C2552}"/>
              </a:ext>
            </a:extLst>
          </p:cNvPr>
          <p:cNvSpPr txBox="1"/>
          <p:nvPr/>
        </p:nvSpPr>
        <p:spPr>
          <a:xfrm>
            <a:off x="4323545" y="3115800"/>
            <a:ext cx="1527175" cy="268407"/>
          </a:xfrm>
          <a:prstGeom prst="rect">
            <a:avLst/>
          </a:prstGeom>
          <a:solidFill>
            <a:schemeClr val="bg1"/>
          </a:solidFill>
        </p:spPr>
        <p:txBody>
          <a:bodyPr wrap="square" rtlCol="0">
            <a:spAutoFit/>
          </a:bodyPr>
          <a:lstStyle/>
          <a:p>
            <a:pPr algn="ctr"/>
            <a:r>
              <a:rPr lang="en-GB" sz="572" dirty="0"/>
              <a:t>Go upstairs to get my school bag, Mum to wait in the living room</a:t>
            </a:r>
          </a:p>
        </p:txBody>
      </p:sp>
      <p:sp>
        <p:nvSpPr>
          <p:cNvPr id="32" name="TextBox 31">
            <a:extLst>
              <a:ext uri="{FF2B5EF4-FFF2-40B4-BE49-F238E27FC236}">
                <a16:creationId xmlns:a16="http://schemas.microsoft.com/office/drawing/2014/main" id="{D2DE357B-0515-9081-CC99-A83D17E0FBAA}"/>
              </a:ext>
            </a:extLst>
          </p:cNvPr>
          <p:cNvSpPr txBox="1"/>
          <p:nvPr/>
        </p:nvSpPr>
        <p:spPr>
          <a:xfrm>
            <a:off x="4143731" y="2491437"/>
            <a:ext cx="1757849" cy="268407"/>
          </a:xfrm>
          <a:prstGeom prst="rect">
            <a:avLst/>
          </a:prstGeom>
          <a:solidFill>
            <a:schemeClr val="bg1"/>
          </a:solidFill>
        </p:spPr>
        <p:txBody>
          <a:bodyPr wrap="square" rtlCol="0">
            <a:spAutoFit/>
          </a:bodyPr>
          <a:lstStyle/>
          <a:p>
            <a:pPr algn="ctr"/>
            <a:r>
              <a:rPr lang="en-GB" sz="572" dirty="0"/>
              <a:t>Go upstairs to my room, stay there for 10 minutes on my own. Mum stays downstairs.</a:t>
            </a:r>
          </a:p>
        </p:txBody>
      </p:sp>
      <p:sp>
        <p:nvSpPr>
          <p:cNvPr id="33" name="TextBox 32">
            <a:extLst>
              <a:ext uri="{FF2B5EF4-FFF2-40B4-BE49-F238E27FC236}">
                <a16:creationId xmlns:a16="http://schemas.microsoft.com/office/drawing/2014/main" id="{DC26E985-1748-31EF-D6A5-113BC92F9ED0}"/>
              </a:ext>
            </a:extLst>
          </p:cNvPr>
          <p:cNvSpPr txBox="1"/>
          <p:nvPr/>
        </p:nvSpPr>
        <p:spPr>
          <a:xfrm>
            <a:off x="4242706" y="1924491"/>
            <a:ext cx="1527175" cy="268407"/>
          </a:xfrm>
          <a:prstGeom prst="rect">
            <a:avLst/>
          </a:prstGeom>
          <a:solidFill>
            <a:schemeClr val="bg1"/>
          </a:solidFill>
        </p:spPr>
        <p:txBody>
          <a:bodyPr wrap="square" rtlCol="0">
            <a:spAutoFit/>
          </a:bodyPr>
          <a:lstStyle/>
          <a:p>
            <a:pPr algn="ctr"/>
            <a:r>
              <a:rPr lang="en-GB" sz="572" dirty="0"/>
              <a:t>Go upstairs to my room, stay there for 20 minutes. Mum stays downstairs</a:t>
            </a:r>
          </a:p>
        </p:txBody>
      </p:sp>
      <p:sp>
        <p:nvSpPr>
          <p:cNvPr id="34" name="TextBox 33">
            <a:extLst>
              <a:ext uri="{FF2B5EF4-FFF2-40B4-BE49-F238E27FC236}">
                <a16:creationId xmlns:a16="http://schemas.microsoft.com/office/drawing/2014/main" id="{A3F1F1D2-88EB-0CFE-6548-F6B3F39ECC6A}"/>
              </a:ext>
            </a:extLst>
          </p:cNvPr>
          <p:cNvSpPr txBox="1"/>
          <p:nvPr/>
        </p:nvSpPr>
        <p:spPr>
          <a:xfrm>
            <a:off x="6121819" y="1578971"/>
            <a:ext cx="1771683" cy="268407"/>
          </a:xfrm>
          <a:prstGeom prst="rect">
            <a:avLst/>
          </a:prstGeom>
          <a:noFill/>
        </p:spPr>
        <p:txBody>
          <a:bodyPr wrap="square">
            <a:spAutoFit/>
          </a:bodyPr>
          <a:lstStyle/>
          <a:p>
            <a:pPr algn="ctr"/>
            <a:r>
              <a:rPr lang="en-GB" sz="572" dirty="0"/>
              <a:t>As you go up the ladder plan, the space and time that Isla and Mum are apart gradually increases. </a:t>
            </a:r>
            <a:endParaRPr lang="en-GB" sz="975" dirty="0"/>
          </a:p>
        </p:txBody>
      </p:sp>
      <p:pic>
        <p:nvPicPr>
          <p:cNvPr id="2" name="Picture 1" descr="A close-up of a logo&#10;&#10;Description automatically generated">
            <a:extLst>
              <a:ext uri="{FF2B5EF4-FFF2-40B4-BE49-F238E27FC236}">
                <a16:creationId xmlns:a16="http://schemas.microsoft.com/office/drawing/2014/main" id="{8EE83772-1137-C0B3-66DA-2C2768C2143F}"/>
              </a:ext>
            </a:extLst>
          </p:cNvPr>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14727" t="24446" r="12001" b="20762"/>
          <a:stretch/>
        </p:blipFill>
        <p:spPr bwMode="auto">
          <a:xfrm>
            <a:off x="8698507" y="5451475"/>
            <a:ext cx="1158129" cy="61298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5621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1"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5" grpId="0"/>
      <p:bldP spid="28" grpId="0" animBg="1"/>
      <p:bldP spid="29" grpId="0" animBg="1"/>
      <p:bldP spid="30" grpId="0" animBg="1"/>
      <p:bldP spid="31" grpId="0" animBg="1"/>
      <p:bldP spid="32" grpId="0" animBg="1"/>
      <p:bldP spid="33" grpId="0" animBg="1"/>
      <p:bldP spid="34" grpId="0"/>
      <p:bldP spid="34"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8B81F22A-4E3E-06EB-A991-EDCC4ED3BBD8}"/>
              </a:ext>
            </a:extLst>
          </p:cNvPr>
          <p:cNvPicPr>
            <a:picLocks noChangeAspect="1"/>
          </p:cNvPicPr>
          <p:nvPr/>
        </p:nvPicPr>
        <p:blipFill rotWithShape="1">
          <a:blip r:embed="rId2"/>
          <a:srcRect l="27255" t="26985" r="46266" b="19244"/>
          <a:stretch/>
        </p:blipFill>
        <p:spPr bwMode="auto">
          <a:xfrm>
            <a:off x="2899336" y="1353392"/>
            <a:ext cx="4107329" cy="4691636"/>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DEF8F617-D54C-B86C-EEF6-3ABD3783EB2C}"/>
              </a:ext>
            </a:extLst>
          </p:cNvPr>
          <p:cNvSpPr txBox="1"/>
          <p:nvPr/>
        </p:nvSpPr>
        <p:spPr>
          <a:xfrm>
            <a:off x="4210050" y="1447800"/>
            <a:ext cx="1527175" cy="180370"/>
          </a:xfrm>
          <a:prstGeom prst="rect">
            <a:avLst/>
          </a:prstGeom>
          <a:solidFill>
            <a:srgbClr val="FFFF00"/>
          </a:solidFill>
        </p:spPr>
        <p:txBody>
          <a:bodyPr wrap="square" rtlCol="0">
            <a:spAutoFit/>
          </a:bodyPr>
          <a:lstStyle/>
          <a:p>
            <a:pPr algn="ctr"/>
            <a:r>
              <a:rPr lang="en-GB" sz="572" dirty="0"/>
              <a:t>Ultimate Goal: To tolerate uncertainty</a:t>
            </a:r>
          </a:p>
        </p:txBody>
      </p:sp>
      <p:sp>
        <p:nvSpPr>
          <p:cNvPr id="6" name="Star: 5 Points 5">
            <a:extLst>
              <a:ext uri="{FF2B5EF4-FFF2-40B4-BE49-F238E27FC236}">
                <a16:creationId xmlns:a16="http://schemas.microsoft.com/office/drawing/2014/main" id="{AA4BE474-4DBC-1426-C09E-F3F41A50F088}"/>
              </a:ext>
            </a:extLst>
          </p:cNvPr>
          <p:cNvSpPr/>
          <p:nvPr/>
        </p:nvSpPr>
        <p:spPr>
          <a:xfrm rot="20896532">
            <a:off x="4375887" y="1623004"/>
            <a:ext cx="192430" cy="165100"/>
          </a:xfrm>
          <a:prstGeom prst="star5">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72"/>
          </a:p>
        </p:txBody>
      </p:sp>
      <p:sp>
        <p:nvSpPr>
          <p:cNvPr id="7" name="Star: 5 Points 6">
            <a:extLst>
              <a:ext uri="{FF2B5EF4-FFF2-40B4-BE49-F238E27FC236}">
                <a16:creationId xmlns:a16="http://schemas.microsoft.com/office/drawing/2014/main" id="{79EFE6B0-4192-7B3F-4A45-D1FBBB629DC0}"/>
              </a:ext>
            </a:extLst>
          </p:cNvPr>
          <p:cNvSpPr/>
          <p:nvPr/>
        </p:nvSpPr>
        <p:spPr>
          <a:xfrm rot="770099">
            <a:off x="5642357" y="1386770"/>
            <a:ext cx="192430" cy="165100"/>
          </a:xfrm>
          <a:prstGeom prst="star5">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72"/>
          </a:p>
        </p:txBody>
      </p:sp>
      <p:sp>
        <p:nvSpPr>
          <p:cNvPr id="8" name="Star: 5 Points 7">
            <a:extLst>
              <a:ext uri="{FF2B5EF4-FFF2-40B4-BE49-F238E27FC236}">
                <a16:creationId xmlns:a16="http://schemas.microsoft.com/office/drawing/2014/main" id="{97C10306-4F43-479F-687A-6EBD52110296}"/>
              </a:ext>
            </a:extLst>
          </p:cNvPr>
          <p:cNvSpPr/>
          <p:nvPr/>
        </p:nvSpPr>
        <p:spPr>
          <a:xfrm>
            <a:off x="5526648" y="1651523"/>
            <a:ext cx="192430" cy="165100"/>
          </a:xfrm>
          <a:prstGeom prst="star5">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72"/>
          </a:p>
        </p:txBody>
      </p:sp>
      <p:sp>
        <p:nvSpPr>
          <p:cNvPr id="9" name="TextBox 8">
            <a:extLst>
              <a:ext uri="{FF2B5EF4-FFF2-40B4-BE49-F238E27FC236}">
                <a16:creationId xmlns:a16="http://schemas.microsoft.com/office/drawing/2014/main" id="{6F7F6A69-9790-D13D-13B4-383794880C17}"/>
              </a:ext>
            </a:extLst>
          </p:cNvPr>
          <p:cNvSpPr txBox="1"/>
          <p:nvPr/>
        </p:nvSpPr>
        <p:spPr>
          <a:xfrm>
            <a:off x="4259068" y="4970650"/>
            <a:ext cx="1527175" cy="180370"/>
          </a:xfrm>
          <a:prstGeom prst="rect">
            <a:avLst/>
          </a:prstGeom>
          <a:solidFill>
            <a:schemeClr val="bg1"/>
          </a:solidFill>
        </p:spPr>
        <p:txBody>
          <a:bodyPr wrap="square" rtlCol="0">
            <a:spAutoFit/>
          </a:bodyPr>
          <a:lstStyle/>
          <a:p>
            <a:pPr algn="ctr"/>
            <a:r>
              <a:rPr lang="en-GB" sz="572" dirty="0"/>
              <a:t>Order something different at McDonalds</a:t>
            </a:r>
          </a:p>
        </p:txBody>
      </p:sp>
      <p:sp>
        <p:nvSpPr>
          <p:cNvPr id="10" name="TextBox 9">
            <a:extLst>
              <a:ext uri="{FF2B5EF4-FFF2-40B4-BE49-F238E27FC236}">
                <a16:creationId xmlns:a16="http://schemas.microsoft.com/office/drawing/2014/main" id="{A2E53F3E-0F10-963C-3EA5-DB48AA3D69B0}"/>
              </a:ext>
            </a:extLst>
          </p:cNvPr>
          <p:cNvSpPr txBox="1"/>
          <p:nvPr/>
        </p:nvSpPr>
        <p:spPr>
          <a:xfrm>
            <a:off x="4308047" y="3804464"/>
            <a:ext cx="1527175" cy="268407"/>
          </a:xfrm>
          <a:prstGeom prst="rect">
            <a:avLst/>
          </a:prstGeom>
          <a:solidFill>
            <a:schemeClr val="bg1"/>
          </a:solidFill>
        </p:spPr>
        <p:txBody>
          <a:bodyPr wrap="square" rtlCol="0">
            <a:spAutoFit/>
          </a:bodyPr>
          <a:lstStyle/>
          <a:p>
            <a:pPr algn="ctr"/>
            <a:r>
              <a:rPr lang="en-GB" sz="572" dirty="0"/>
              <a:t>Only pack the schoolbooks that I need that day</a:t>
            </a:r>
          </a:p>
        </p:txBody>
      </p:sp>
      <p:sp>
        <p:nvSpPr>
          <p:cNvPr id="11" name="TextBox 10">
            <a:extLst>
              <a:ext uri="{FF2B5EF4-FFF2-40B4-BE49-F238E27FC236}">
                <a16:creationId xmlns:a16="http://schemas.microsoft.com/office/drawing/2014/main" id="{41ECF0A4-BB3E-DCB6-9AE1-9673D0EA7C18}"/>
              </a:ext>
            </a:extLst>
          </p:cNvPr>
          <p:cNvSpPr txBox="1"/>
          <p:nvPr/>
        </p:nvSpPr>
        <p:spPr>
          <a:xfrm>
            <a:off x="4308047" y="3142163"/>
            <a:ext cx="1527175" cy="268407"/>
          </a:xfrm>
          <a:prstGeom prst="rect">
            <a:avLst/>
          </a:prstGeom>
          <a:solidFill>
            <a:schemeClr val="bg1"/>
          </a:solidFill>
        </p:spPr>
        <p:txBody>
          <a:bodyPr wrap="square" rtlCol="0">
            <a:spAutoFit/>
          </a:bodyPr>
          <a:lstStyle/>
          <a:p>
            <a:pPr algn="ctr"/>
            <a:r>
              <a:rPr lang="en-GB" sz="572" dirty="0"/>
              <a:t>Put my hand up in maths class to answer a question</a:t>
            </a:r>
          </a:p>
        </p:txBody>
      </p:sp>
      <p:sp>
        <p:nvSpPr>
          <p:cNvPr id="12" name="TextBox 11">
            <a:extLst>
              <a:ext uri="{FF2B5EF4-FFF2-40B4-BE49-F238E27FC236}">
                <a16:creationId xmlns:a16="http://schemas.microsoft.com/office/drawing/2014/main" id="{9E535BEE-2352-F753-798B-07529049E280}"/>
              </a:ext>
            </a:extLst>
          </p:cNvPr>
          <p:cNvSpPr txBox="1"/>
          <p:nvPr/>
        </p:nvSpPr>
        <p:spPr>
          <a:xfrm>
            <a:off x="4308047" y="4373001"/>
            <a:ext cx="1527175" cy="268407"/>
          </a:xfrm>
          <a:prstGeom prst="rect">
            <a:avLst/>
          </a:prstGeom>
          <a:solidFill>
            <a:schemeClr val="bg1"/>
          </a:solidFill>
        </p:spPr>
        <p:txBody>
          <a:bodyPr wrap="square" rtlCol="0">
            <a:spAutoFit/>
          </a:bodyPr>
          <a:lstStyle/>
          <a:p>
            <a:pPr algn="ctr"/>
            <a:r>
              <a:rPr lang="en-GB" sz="572" dirty="0"/>
              <a:t>Leave the house without checking the weather</a:t>
            </a:r>
          </a:p>
        </p:txBody>
      </p:sp>
      <p:sp>
        <p:nvSpPr>
          <p:cNvPr id="13" name="TextBox 12">
            <a:extLst>
              <a:ext uri="{FF2B5EF4-FFF2-40B4-BE49-F238E27FC236}">
                <a16:creationId xmlns:a16="http://schemas.microsoft.com/office/drawing/2014/main" id="{03ACC021-63D8-B6F5-3F69-9144CF1A011C}"/>
              </a:ext>
            </a:extLst>
          </p:cNvPr>
          <p:cNvSpPr txBox="1"/>
          <p:nvPr/>
        </p:nvSpPr>
        <p:spPr>
          <a:xfrm>
            <a:off x="4143731" y="2520743"/>
            <a:ext cx="1757849" cy="268407"/>
          </a:xfrm>
          <a:prstGeom prst="rect">
            <a:avLst/>
          </a:prstGeom>
          <a:solidFill>
            <a:schemeClr val="bg1"/>
          </a:solidFill>
        </p:spPr>
        <p:txBody>
          <a:bodyPr wrap="square" rtlCol="0">
            <a:spAutoFit/>
          </a:bodyPr>
          <a:lstStyle/>
          <a:p>
            <a:pPr algn="ctr"/>
            <a:r>
              <a:rPr lang="en-GB" sz="572" dirty="0"/>
              <a:t>Talk to someone in school that I haven’t spoken to before</a:t>
            </a:r>
          </a:p>
        </p:txBody>
      </p:sp>
      <p:sp>
        <p:nvSpPr>
          <p:cNvPr id="14" name="TextBox 13">
            <a:extLst>
              <a:ext uri="{FF2B5EF4-FFF2-40B4-BE49-F238E27FC236}">
                <a16:creationId xmlns:a16="http://schemas.microsoft.com/office/drawing/2014/main" id="{CBF489ED-24B4-18F4-C95A-67182B875493}"/>
              </a:ext>
            </a:extLst>
          </p:cNvPr>
          <p:cNvSpPr txBox="1"/>
          <p:nvPr/>
        </p:nvSpPr>
        <p:spPr>
          <a:xfrm>
            <a:off x="4210050" y="1919699"/>
            <a:ext cx="1592516" cy="492635"/>
          </a:xfrm>
          <a:prstGeom prst="rect">
            <a:avLst/>
          </a:prstGeom>
          <a:solidFill>
            <a:schemeClr val="bg1"/>
          </a:solidFill>
        </p:spPr>
        <p:txBody>
          <a:bodyPr wrap="square" rtlCol="0">
            <a:spAutoFit/>
          </a:bodyPr>
          <a:lstStyle/>
          <a:p>
            <a:pPr algn="ctr"/>
            <a:r>
              <a:rPr lang="en-GB" sz="867" dirty="0"/>
              <a:t>Go to a new place that I haven’t been before, without asking where we are going</a:t>
            </a:r>
          </a:p>
        </p:txBody>
      </p:sp>
      <p:sp>
        <p:nvSpPr>
          <p:cNvPr id="15" name="TextBox 14">
            <a:extLst>
              <a:ext uri="{FF2B5EF4-FFF2-40B4-BE49-F238E27FC236}">
                <a16:creationId xmlns:a16="http://schemas.microsoft.com/office/drawing/2014/main" id="{A3069A4C-B4F0-A061-5CBA-B3C5C584170B}"/>
              </a:ext>
            </a:extLst>
          </p:cNvPr>
          <p:cNvSpPr txBox="1"/>
          <p:nvPr/>
        </p:nvSpPr>
        <p:spPr>
          <a:xfrm>
            <a:off x="475219" y="1558229"/>
            <a:ext cx="1771683" cy="682559"/>
          </a:xfrm>
          <a:prstGeom prst="rect">
            <a:avLst/>
          </a:prstGeom>
          <a:noFill/>
        </p:spPr>
        <p:txBody>
          <a:bodyPr wrap="square">
            <a:spAutoFit/>
          </a:bodyPr>
          <a:lstStyle/>
          <a:p>
            <a:pPr algn="ctr"/>
            <a:r>
              <a:rPr lang="en-GB" sz="572" dirty="0"/>
              <a:t>This concept can be applied to any anxiety, not just separation anxiety.</a:t>
            </a:r>
          </a:p>
          <a:p>
            <a:pPr algn="ctr"/>
            <a:endParaRPr lang="en-GB" sz="975" dirty="0"/>
          </a:p>
          <a:p>
            <a:pPr algn="ctr"/>
            <a:r>
              <a:rPr lang="en-GB" sz="572" dirty="0"/>
              <a:t>For example, if your child is generally anxious/dislikes uncertainty, their ladder might look like this…</a:t>
            </a:r>
            <a:endParaRPr lang="en-GB" sz="975" dirty="0"/>
          </a:p>
        </p:txBody>
      </p:sp>
      <p:sp>
        <p:nvSpPr>
          <p:cNvPr id="16" name="Freeform 10">
            <a:extLst>
              <a:ext uri="{FF2B5EF4-FFF2-40B4-BE49-F238E27FC236}">
                <a16:creationId xmlns:a16="http://schemas.microsoft.com/office/drawing/2014/main" id="{87524918-0148-91FC-AE14-B1A9727232E4}"/>
              </a:ext>
            </a:extLst>
          </p:cNvPr>
          <p:cNvSpPr/>
          <p:nvPr/>
        </p:nvSpPr>
        <p:spPr>
          <a:xfrm rot="4201469">
            <a:off x="-836229" y="4886669"/>
            <a:ext cx="2377569" cy="2368924"/>
          </a:xfrm>
          <a:custGeom>
            <a:avLst/>
            <a:gdLst/>
            <a:ahLst/>
            <a:cxnLst/>
            <a:rect l="l" t="t" r="r" b="b"/>
            <a:pathLst>
              <a:path w="4389359" h="4373398">
                <a:moveTo>
                  <a:pt x="0" y="0"/>
                </a:moveTo>
                <a:lnTo>
                  <a:pt x="4389360" y="0"/>
                </a:lnTo>
                <a:lnTo>
                  <a:pt x="4389360" y="4373398"/>
                </a:lnTo>
                <a:lnTo>
                  <a:pt x="0" y="437339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495330">
              <a:defRPr/>
            </a:pPr>
            <a:endParaRPr lang="en-GB" sz="975">
              <a:solidFill>
                <a:prstClr val="black"/>
              </a:solidFill>
              <a:latin typeface="Calibri"/>
            </a:endParaRPr>
          </a:p>
        </p:txBody>
      </p:sp>
      <p:sp>
        <p:nvSpPr>
          <p:cNvPr id="17" name="Freeform 11">
            <a:extLst>
              <a:ext uri="{FF2B5EF4-FFF2-40B4-BE49-F238E27FC236}">
                <a16:creationId xmlns:a16="http://schemas.microsoft.com/office/drawing/2014/main" id="{E634A763-B195-4AB3-C7D7-31AA57A42162}"/>
              </a:ext>
            </a:extLst>
          </p:cNvPr>
          <p:cNvSpPr/>
          <p:nvPr/>
        </p:nvSpPr>
        <p:spPr>
          <a:xfrm rot="-4089119">
            <a:off x="460774" y="5688252"/>
            <a:ext cx="1887227" cy="1509782"/>
          </a:xfrm>
          <a:custGeom>
            <a:avLst/>
            <a:gdLst/>
            <a:ahLst/>
            <a:cxnLst/>
            <a:rect l="l" t="t" r="r" b="b"/>
            <a:pathLst>
              <a:path w="3484112" h="2787289">
                <a:moveTo>
                  <a:pt x="0" y="0"/>
                </a:moveTo>
                <a:lnTo>
                  <a:pt x="3484112" y="0"/>
                </a:lnTo>
                <a:lnTo>
                  <a:pt x="3484112" y="2787289"/>
                </a:lnTo>
                <a:lnTo>
                  <a:pt x="0" y="278728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495330">
              <a:defRPr/>
            </a:pPr>
            <a:endParaRPr lang="en-GB" sz="975">
              <a:solidFill>
                <a:prstClr val="black"/>
              </a:solidFill>
              <a:latin typeface="Calibri"/>
            </a:endParaRPr>
          </a:p>
        </p:txBody>
      </p:sp>
      <p:sp>
        <p:nvSpPr>
          <p:cNvPr id="18" name="Freeform 12">
            <a:extLst>
              <a:ext uri="{FF2B5EF4-FFF2-40B4-BE49-F238E27FC236}">
                <a16:creationId xmlns:a16="http://schemas.microsoft.com/office/drawing/2014/main" id="{538E07AB-B5EA-476D-E084-F0020778188C}"/>
              </a:ext>
            </a:extLst>
          </p:cNvPr>
          <p:cNvSpPr/>
          <p:nvPr/>
        </p:nvSpPr>
        <p:spPr>
          <a:xfrm rot="10026593">
            <a:off x="8385872" y="211194"/>
            <a:ext cx="1925828" cy="2277862"/>
          </a:xfrm>
          <a:custGeom>
            <a:avLst/>
            <a:gdLst/>
            <a:ahLst/>
            <a:cxnLst/>
            <a:rect l="l" t="t" r="r" b="b"/>
            <a:pathLst>
              <a:path w="3555375" h="4205283">
                <a:moveTo>
                  <a:pt x="0" y="0"/>
                </a:moveTo>
                <a:lnTo>
                  <a:pt x="3555376" y="0"/>
                </a:lnTo>
                <a:lnTo>
                  <a:pt x="3555376" y="4205282"/>
                </a:lnTo>
                <a:lnTo>
                  <a:pt x="0" y="420528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defTabSz="495330">
              <a:defRPr/>
            </a:pPr>
            <a:endParaRPr lang="en-GB" sz="975">
              <a:solidFill>
                <a:prstClr val="black"/>
              </a:solidFill>
              <a:latin typeface="Calibri"/>
            </a:endParaRPr>
          </a:p>
        </p:txBody>
      </p:sp>
      <p:sp>
        <p:nvSpPr>
          <p:cNvPr id="19" name="Freeform 13">
            <a:extLst>
              <a:ext uri="{FF2B5EF4-FFF2-40B4-BE49-F238E27FC236}">
                <a16:creationId xmlns:a16="http://schemas.microsoft.com/office/drawing/2014/main" id="{2240B68E-BD20-EACD-27BB-0CC153317514}"/>
              </a:ext>
            </a:extLst>
          </p:cNvPr>
          <p:cNvSpPr/>
          <p:nvPr/>
        </p:nvSpPr>
        <p:spPr>
          <a:xfrm rot="-2827656" flipH="1" flipV="1">
            <a:off x="8027997" y="-211246"/>
            <a:ext cx="1887227" cy="1509782"/>
          </a:xfrm>
          <a:custGeom>
            <a:avLst/>
            <a:gdLst/>
            <a:ahLst/>
            <a:cxnLst/>
            <a:rect l="l" t="t" r="r" b="b"/>
            <a:pathLst>
              <a:path w="3484112" h="2787289">
                <a:moveTo>
                  <a:pt x="3484112" y="2787289"/>
                </a:moveTo>
                <a:lnTo>
                  <a:pt x="0" y="2787289"/>
                </a:lnTo>
                <a:lnTo>
                  <a:pt x="0" y="0"/>
                </a:lnTo>
                <a:lnTo>
                  <a:pt x="3484112" y="0"/>
                </a:lnTo>
                <a:lnTo>
                  <a:pt x="3484112" y="2787289"/>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defTabSz="495330">
              <a:defRPr/>
            </a:pPr>
            <a:endParaRPr lang="en-GB" sz="975">
              <a:solidFill>
                <a:prstClr val="black"/>
              </a:solidFill>
              <a:latin typeface="Calibri"/>
            </a:endParaRPr>
          </a:p>
        </p:txBody>
      </p:sp>
      <p:pic>
        <p:nvPicPr>
          <p:cNvPr id="20" name="Picture 2" descr="Helping Your Child with Fears and Worries 2nd Edition: A self-help ...">
            <a:extLst>
              <a:ext uri="{FF2B5EF4-FFF2-40B4-BE49-F238E27FC236}">
                <a16:creationId xmlns:a16="http://schemas.microsoft.com/office/drawing/2014/main" id="{6CD67A0B-C7C1-89E4-9F97-435C5D4A5231}"/>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4293"/>
          <a:stretch/>
        </p:blipFill>
        <p:spPr bwMode="auto">
          <a:xfrm rot="601665">
            <a:off x="7842551" y="2409493"/>
            <a:ext cx="1695673" cy="250637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Announcing New Audible Scholarship | Identity School of Acting">
            <a:extLst>
              <a:ext uri="{FF2B5EF4-FFF2-40B4-BE49-F238E27FC236}">
                <a16:creationId xmlns:a16="http://schemas.microsoft.com/office/drawing/2014/main" id="{DC31D1B7-5E76-E6CB-3F98-58F071169EC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1051066">
            <a:off x="7728175" y="5037715"/>
            <a:ext cx="1031067" cy="46167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Spotify Premium Gift Card">
            <a:extLst>
              <a:ext uri="{FF2B5EF4-FFF2-40B4-BE49-F238E27FC236}">
                <a16:creationId xmlns:a16="http://schemas.microsoft.com/office/drawing/2014/main" id="{E34529C8-8DA9-23AF-81F3-F54C3A3996DA}"/>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1787" t="26296" r="10380" b="26910"/>
          <a:stretch/>
        </p:blipFill>
        <p:spPr bwMode="auto">
          <a:xfrm>
            <a:off x="8421031" y="1691365"/>
            <a:ext cx="1162780" cy="43984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F12D7EFD-9F02-0CBC-6923-E413F3337B5B}"/>
              </a:ext>
            </a:extLst>
          </p:cNvPr>
          <p:cNvSpPr txBox="1"/>
          <p:nvPr/>
        </p:nvSpPr>
        <p:spPr>
          <a:xfrm>
            <a:off x="613920" y="3416083"/>
            <a:ext cx="1771683" cy="770596"/>
          </a:xfrm>
          <a:prstGeom prst="rect">
            <a:avLst/>
          </a:prstGeom>
          <a:noFill/>
        </p:spPr>
        <p:txBody>
          <a:bodyPr wrap="square">
            <a:spAutoFit/>
          </a:bodyPr>
          <a:lstStyle/>
          <a:p>
            <a:pPr algn="ctr"/>
            <a:r>
              <a:rPr lang="en-GB" sz="572" dirty="0"/>
              <a:t>Some steps might need to be repeated a few times before moving up.</a:t>
            </a:r>
          </a:p>
          <a:p>
            <a:pPr algn="ctr"/>
            <a:endParaRPr lang="en-GB" sz="975" dirty="0"/>
          </a:p>
          <a:p>
            <a:pPr algn="ctr"/>
            <a:r>
              <a:rPr lang="en-GB" sz="572" dirty="0"/>
              <a:t>If your child gives the next step a go and it’s too much for them, it’s ok to add in extra step!</a:t>
            </a:r>
          </a:p>
          <a:p>
            <a:pPr algn="ctr"/>
            <a:endParaRPr lang="en-GB" sz="572" dirty="0"/>
          </a:p>
          <a:p>
            <a:pPr algn="ctr"/>
            <a:r>
              <a:rPr lang="en-GB" sz="572" dirty="0"/>
              <a:t>Not sure where to start? Get some post-it notes. </a:t>
            </a:r>
            <a:endParaRPr lang="en-GB" sz="975" dirty="0"/>
          </a:p>
        </p:txBody>
      </p:sp>
      <p:pic>
        <p:nvPicPr>
          <p:cNvPr id="2" name="Picture 1" descr="A close-up of a logo&#10;&#10;Description automatically generated">
            <a:extLst>
              <a:ext uri="{FF2B5EF4-FFF2-40B4-BE49-F238E27FC236}">
                <a16:creationId xmlns:a16="http://schemas.microsoft.com/office/drawing/2014/main" id="{9DCC3DE9-6C5A-0FFE-9552-46B907BC8B32}"/>
              </a:ext>
            </a:extLst>
          </p:cNvPr>
          <p:cNvPicPr>
            <a:picLocks noChangeAspect="1"/>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14727" t="24446" r="12001" b="20762"/>
          <a:stretch/>
        </p:blipFill>
        <p:spPr bwMode="auto">
          <a:xfrm>
            <a:off x="8698507" y="5451475"/>
            <a:ext cx="1158129" cy="61298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5179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0">
            <a:extLst>
              <a:ext uri="{FF2B5EF4-FFF2-40B4-BE49-F238E27FC236}">
                <a16:creationId xmlns:a16="http://schemas.microsoft.com/office/drawing/2014/main" id="{FA57C5E0-B866-4F2D-9FED-4CBC776669C3}"/>
              </a:ext>
            </a:extLst>
          </p:cNvPr>
          <p:cNvSpPr/>
          <p:nvPr/>
        </p:nvSpPr>
        <p:spPr>
          <a:xfrm rot="4201469">
            <a:off x="-631572" y="4667452"/>
            <a:ext cx="2377569" cy="2368924"/>
          </a:xfrm>
          <a:custGeom>
            <a:avLst/>
            <a:gdLst/>
            <a:ahLst/>
            <a:cxnLst/>
            <a:rect l="l" t="t" r="r" b="b"/>
            <a:pathLst>
              <a:path w="4389359" h="4373398">
                <a:moveTo>
                  <a:pt x="0" y="0"/>
                </a:moveTo>
                <a:lnTo>
                  <a:pt x="4389360" y="0"/>
                </a:lnTo>
                <a:lnTo>
                  <a:pt x="4389360" y="4373398"/>
                </a:lnTo>
                <a:lnTo>
                  <a:pt x="0" y="437339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sz="572"/>
          </a:p>
        </p:txBody>
      </p:sp>
      <p:sp>
        <p:nvSpPr>
          <p:cNvPr id="17" name="Freeform 11">
            <a:extLst>
              <a:ext uri="{FF2B5EF4-FFF2-40B4-BE49-F238E27FC236}">
                <a16:creationId xmlns:a16="http://schemas.microsoft.com/office/drawing/2014/main" id="{9DE78BD9-2717-F402-A2B2-D9D1F1C83BD5}"/>
              </a:ext>
            </a:extLst>
          </p:cNvPr>
          <p:cNvSpPr/>
          <p:nvPr/>
        </p:nvSpPr>
        <p:spPr>
          <a:xfrm rot="-4089119">
            <a:off x="537159" y="5592957"/>
            <a:ext cx="1887227" cy="1509782"/>
          </a:xfrm>
          <a:custGeom>
            <a:avLst/>
            <a:gdLst/>
            <a:ahLst/>
            <a:cxnLst/>
            <a:rect l="l" t="t" r="r" b="b"/>
            <a:pathLst>
              <a:path w="3484112" h="2787289">
                <a:moveTo>
                  <a:pt x="0" y="0"/>
                </a:moveTo>
                <a:lnTo>
                  <a:pt x="3484112" y="0"/>
                </a:lnTo>
                <a:lnTo>
                  <a:pt x="3484112" y="2787289"/>
                </a:lnTo>
                <a:lnTo>
                  <a:pt x="0" y="278728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sz="572"/>
          </a:p>
        </p:txBody>
      </p:sp>
      <p:sp>
        <p:nvSpPr>
          <p:cNvPr id="18" name="Freeform 12">
            <a:extLst>
              <a:ext uri="{FF2B5EF4-FFF2-40B4-BE49-F238E27FC236}">
                <a16:creationId xmlns:a16="http://schemas.microsoft.com/office/drawing/2014/main" id="{E2AC3D3B-EA3B-F364-1447-E8EF67396FD2}"/>
              </a:ext>
            </a:extLst>
          </p:cNvPr>
          <p:cNvSpPr/>
          <p:nvPr/>
        </p:nvSpPr>
        <p:spPr>
          <a:xfrm rot="10026593">
            <a:off x="8385874" y="360537"/>
            <a:ext cx="1925828" cy="2277862"/>
          </a:xfrm>
          <a:custGeom>
            <a:avLst/>
            <a:gdLst/>
            <a:ahLst/>
            <a:cxnLst/>
            <a:rect l="l" t="t" r="r" b="b"/>
            <a:pathLst>
              <a:path w="3555375" h="4205283">
                <a:moveTo>
                  <a:pt x="0" y="0"/>
                </a:moveTo>
                <a:lnTo>
                  <a:pt x="3555376" y="0"/>
                </a:lnTo>
                <a:lnTo>
                  <a:pt x="3555376" y="4205282"/>
                </a:lnTo>
                <a:lnTo>
                  <a:pt x="0" y="420528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sz="572"/>
          </a:p>
        </p:txBody>
      </p:sp>
      <p:sp>
        <p:nvSpPr>
          <p:cNvPr id="19" name="Freeform 13">
            <a:extLst>
              <a:ext uri="{FF2B5EF4-FFF2-40B4-BE49-F238E27FC236}">
                <a16:creationId xmlns:a16="http://schemas.microsoft.com/office/drawing/2014/main" id="{E5AA939C-2F8B-A4C3-E1D0-524863ACEB8B}"/>
              </a:ext>
            </a:extLst>
          </p:cNvPr>
          <p:cNvSpPr/>
          <p:nvPr/>
        </p:nvSpPr>
        <p:spPr>
          <a:xfrm rot="-2827656" flipH="1" flipV="1">
            <a:off x="8243056" y="-95732"/>
            <a:ext cx="1887227" cy="1509782"/>
          </a:xfrm>
          <a:custGeom>
            <a:avLst/>
            <a:gdLst/>
            <a:ahLst/>
            <a:cxnLst/>
            <a:rect l="l" t="t" r="r" b="b"/>
            <a:pathLst>
              <a:path w="3484112" h="2787289">
                <a:moveTo>
                  <a:pt x="3484112" y="2787289"/>
                </a:moveTo>
                <a:lnTo>
                  <a:pt x="0" y="2787289"/>
                </a:lnTo>
                <a:lnTo>
                  <a:pt x="0" y="0"/>
                </a:lnTo>
                <a:lnTo>
                  <a:pt x="3484112" y="0"/>
                </a:lnTo>
                <a:lnTo>
                  <a:pt x="3484112" y="2787289"/>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sz="572"/>
          </a:p>
        </p:txBody>
      </p:sp>
      <p:pic>
        <p:nvPicPr>
          <p:cNvPr id="11" name="Picture 10" descr="A picture containing icon&#10;&#10;Description automatically generated">
            <a:extLst>
              <a:ext uri="{FF2B5EF4-FFF2-40B4-BE49-F238E27FC236}">
                <a16:creationId xmlns:a16="http://schemas.microsoft.com/office/drawing/2014/main" id="{AD5A2315-7E3B-898D-DE70-F1A29427692F}"/>
              </a:ext>
            </a:extLst>
          </p:cNvPr>
          <p:cNvPicPr>
            <a:picLocks noChangeAspect="1"/>
          </p:cNvPicPr>
          <p:nvPr/>
        </p:nvPicPr>
        <p:blipFill rotWithShape="1">
          <a:blip r:embed="rId10"/>
          <a:srcRect r="13953"/>
          <a:stretch/>
        </p:blipFill>
        <p:spPr>
          <a:xfrm>
            <a:off x="6544245" y="1717697"/>
            <a:ext cx="1704864" cy="1827229"/>
          </a:xfrm>
          <a:prstGeom prst="rect">
            <a:avLst/>
          </a:prstGeom>
          <a:ln w="19050">
            <a:solidFill>
              <a:schemeClr val="tx1"/>
            </a:solidFill>
          </a:ln>
        </p:spPr>
      </p:pic>
      <p:pic>
        <p:nvPicPr>
          <p:cNvPr id="12" name="Picture 11" descr="Graphical user interface, text, application, chat or text message&#10;&#10;Description automatically generated">
            <a:extLst>
              <a:ext uri="{FF2B5EF4-FFF2-40B4-BE49-F238E27FC236}">
                <a16:creationId xmlns:a16="http://schemas.microsoft.com/office/drawing/2014/main" id="{EE41EE9C-E7C2-8321-A1CC-CD89229FB912}"/>
              </a:ext>
            </a:extLst>
          </p:cNvPr>
          <p:cNvPicPr>
            <a:picLocks noChangeAspect="1"/>
          </p:cNvPicPr>
          <p:nvPr/>
        </p:nvPicPr>
        <p:blipFill rotWithShape="1">
          <a:blip r:embed="rId11"/>
          <a:srcRect r="5161"/>
          <a:stretch/>
        </p:blipFill>
        <p:spPr>
          <a:xfrm>
            <a:off x="6336768" y="3811717"/>
            <a:ext cx="2119819" cy="2040197"/>
          </a:xfrm>
          <a:prstGeom prst="rect">
            <a:avLst/>
          </a:prstGeom>
          <a:ln w="19050">
            <a:solidFill>
              <a:schemeClr val="tx1"/>
            </a:solidFill>
          </a:ln>
        </p:spPr>
      </p:pic>
      <p:pic>
        <p:nvPicPr>
          <p:cNvPr id="13" name="Picture 12" descr="Text, chat or text message&#10;&#10;Description automatically generated">
            <a:extLst>
              <a:ext uri="{FF2B5EF4-FFF2-40B4-BE49-F238E27FC236}">
                <a16:creationId xmlns:a16="http://schemas.microsoft.com/office/drawing/2014/main" id="{30F01BD5-A58A-E03A-6A06-EBC2AD5699F4}"/>
              </a:ext>
            </a:extLst>
          </p:cNvPr>
          <p:cNvPicPr>
            <a:picLocks noChangeAspect="1"/>
          </p:cNvPicPr>
          <p:nvPr/>
        </p:nvPicPr>
        <p:blipFill>
          <a:blip r:embed="rId12"/>
          <a:stretch>
            <a:fillRect/>
          </a:stretch>
        </p:blipFill>
        <p:spPr>
          <a:xfrm>
            <a:off x="3324076" y="3150884"/>
            <a:ext cx="2389675" cy="2040197"/>
          </a:xfrm>
          <a:prstGeom prst="rect">
            <a:avLst/>
          </a:prstGeom>
          <a:ln w="19050">
            <a:solidFill>
              <a:schemeClr val="tx1"/>
            </a:solidFill>
          </a:ln>
        </p:spPr>
      </p:pic>
      <p:sp>
        <p:nvSpPr>
          <p:cNvPr id="15" name="TextBox 14">
            <a:extLst>
              <a:ext uri="{FF2B5EF4-FFF2-40B4-BE49-F238E27FC236}">
                <a16:creationId xmlns:a16="http://schemas.microsoft.com/office/drawing/2014/main" id="{3EF297D7-EDAE-E6EC-8C62-6ADC3C53EA52}"/>
              </a:ext>
            </a:extLst>
          </p:cNvPr>
          <p:cNvSpPr txBox="1"/>
          <p:nvPr/>
        </p:nvSpPr>
        <p:spPr>
          <a:xfrm>
            <a:off x="654085" y="2592989"/>
            <a:ext cx="2166154" cy="317459"/>
          </a:xfrm>
          <a:prstGeom prst="rect">
            <a:avLst/>
          </a:prstGeom>
          <a:noFill/>
        </p:spPr>
        <p:txBody>
          <a:bodyPr wrap="square" rtlCol="0">
            <a:spAutoFit/>
          </a:bodyPr>
          <a:lstStyle/>
          <a:p>
            <a:pPr defTabSz="371498"/>
            <a:r>
              <a:rPr lang="en-US" sz="1463" b="1" dirty="0">
                <a:solidFill>
                  <a:srgbClr val="EB1015"/>
                </a:solidFill>
                <a:latin typeface="Arial" panose="020B0604020202020204" pitchFamily="34" charset="0"/>
                <a:cs typeface="Arial" panose="020B0604020202020204" pitchFamily="34" charset="0"/>
              </a:rPr>
              <a:t>Breathing techniques </a:t>
            </a:r>
          </a:p>
        </p:txBody>
      </p:sp>
      <p:sp>
        <p:nvSpPr>
          <p:cNvPr id="20" name="TextBox 19">
            <a:extLst>
              <a:ext uri="{FF2B5EF4-FFF2-40B4-BE49-F238E27FC236}">
                <a16:creationId xmlns:a16="http://schemas.microsoft.com/office/drawing/2014/main" id="{0CAB4400-69C6-2FD2-6592-59F6C44C426F}"/>
              </a:ext>
            </a:extLst>
          </p:cNvPr>
          <p:cNvSpPr txBox="1"/>
          <p:nvPr/>
        </p:nvSpPr>
        <p:spPr>
          <a:xfrm>
            <a:off x="654086" y="3046479"/>
            <a:ext cx="2524335" cy="317459"/>
          </a:xfrm>
          <a:prstGeom prst="rect">
            <a:avLst/>
          </a:prstGeom>
          <a:noFill/>
        </p:spPr>
        <p:txBody>
          <a:bodyPr wrap="square" rtlCol="0">
            <a:spAutoFit/>
          </a:bodyPr>
          <a:lstStyle/>
          <a:p>
            <a:pPr defTabSz="371498"/>
            <a:r>
              <a:rPr lang="en-US" sz="1463" b="1" dirty="0">
                <a:solidFill>
                  <a:srgbClr val="129C8F"/>
                </a:solidFill>
                <a:latin typeface="Arial" panose="020B0604020202020204" pitchFamily="34" charset="0"/>
                <a:cs typeface="Arial" panose="020B0604020202020204" pitchFamily="34" charset="0"/>
              </a:rPr>
              <a:t>Grounding techniques </a:t>
            </a:r>
          </a:p>
        </p:txBody>
      </p:sp>
      <p:sp>
        <p:nvSpPr>
          <p:cNvPr id="21" name="TextBox 20">
            <a:extLst>
              <a:ext uri="{FF2B5EF4-FFF2-40B4-BE49-F238E27FC236}">
                <a16:creationId xmlns:a16="http://schemas.microsoft.com/office/drawing/2014/main" id="{406DADBB-12EF-9870-D878-00F4660ED356}"/>
              </a:ext>
            </a:extLst>
          </p:cNvPr>
          <p:cNvSpPr txBox="1"/>
          <p:nvPr/>
        </p:nvSpPr>
        <p:spPr>
          <a:xfrm>
            <a:off x="654085" y="2139500"/>
            <a:ext cx="3078615" cy="317459"/>
          </a:xfrm>
          <a:prstGeom prst="rect">
            <a:avLst/>
          </a:prstGeom>
          <a:noFill/>
        </p:spPr>
        <p:txBody>
          <a:bodyPr wrap="square" rtlCol="0">
            <a:spAutoFit/>
          </a:bodyPr>
          <a:lstStyle/>
          <a:p>
            <a:pPr defTabSz="371498"/>
            <a:r>
              <a:rPr lang="en-US" sz="1463" b="1" dirty="0">
                <a:solidFill>
                  <a:srgbClr val="0AA3D9"/>
                </a:solidFill>
                <a:latin typeface="Arial" panose="020B0604020202020204" pitchFamily="34" charset="0"/>
                <a:cs typeface="Arial" panose="020B0604020202020204" pitchFamily="34" charset="0"/>
              </a:rPr>
              <a:t>Mindfulness Colouring </a:t>
            </a:r>
          </a:p>
        </p:txBody>
      </p:sp>
      <p:sp>
        <p:nvSpPr>
          <p:cNvPr id="22" name="TextBox 21">
            <a:extLst>
              <a:ext uri="{FF2B5EF4-FFF2-40B4-BE49-F238E27FC236}">
                <a16:creationId xmlns:a16="http://schemas.microsoft.com/office/drawing/2014/main" id="{33AD5E34-936B-35F8-7F4C-FC560E12162A}"/>
              </a:ext>
            </a:extLst>
          </p:cNvPr>
          <p:cNvSpPr txBox="1"/>
          <p:nvPr/>
        </p:nvSpPr>
        <p:spPr>
          <a:xfrm>
            <a:off x="655777" y="3499968"/>
            <a:ext cx="1260980" cy="317459"/>
          </a:xfrm>
          <a:prstGeom prst="rect">
            <a:avLst/>
          </a:prstGeom>
          <a:noFill/>
        </p:spPr>
        <p:txBody>
          <a:bodyPr wrap="square" rtlCol="0">
            <a:spAutoFit/>
          </a:bodyPr>
          <a:lstStyle/>
          <a:p>
            <a:pPr defTabSz="371498"/>
            <a:r>
              <a:rPr lang="en-US" sz="1463" b="1" dirty="0">
                <a:solidFill>
                  <a:srgbClr val="F27304"/>
                </a:solidFill>
                <a:latin typeface="Arial" panose="020B0604020202020204" pitchFamily="34" charset="0"/>
                <a:cs typeface="Arial" panose="020B0604020202020204" pitchFamily="34" charset="0"/>
              </a:rPr>
              <a:t>Meditation </a:t>
            </a:r>
          </a:p>
        </p:txBody>
      </p:sp>
      <p:sp>
        <p:nvSpPr>
          <p:cNvPr id="23" name="TextBox 22">
            <a:extLst>
              <a:ext uri="{FF2B5EF4-FFF2-40B4-BE49-F238E27FC236}">
                <a16:creationId xmlns:a16="http://schemas.microsoft.com/office/drawing/2014/main" id="{ECED97A5-030C-8750-78FD-959032457B96}"/>
              </a:ext>
            </a:extLst>
          </p:cNvPr>
          <p:cNvSpPr txBox="1"/>
          <p:nvPr/>
        </p:nvSpPr>
        <p:spPr>
          <a:xfrm>
            <a:off x="654085" y="3952336"/>
            <a:ext cx="1131225" cy="317459"/>
          </a:xfrm>
          <a:prstGeom prst="rect">
            <a:avLst/>
          </a:prstGeom>
          <a:noFill/>
        </p:spPr>
        <p:txBody>
          <a:bodyPr wrap="square">
            <a:spAutoFit/>
          </a:bodyPr>
          <a:lstStyle/>
          <a:p>
            <a:pPr defTabSz="371498"/>
            <a:r>
              <a:rPr lang="en-US" sz="1463" b="1" dirty="0">
                <a:solidFill>
                  <a:srgbClr val="172B7D"/>
                </a:solidFill>
                <a:latin typeface="Arial" panose="020B0604020202020204" pitchFamily="34" charset="0"/>
                <a:cs typeface="Arial" panose="020B0604020202020204" pitchFamily="34" charset="0"/>
              </a:rPr>
              <a:t>Movement</a:t>
            </a:r>
          </a:p>
        </p:txBody>
      </p:sp>
      <p:pic>
        <p:nvPicPr>
          <p:cNvPr id="24" name="Picture 23">
            <a:extLst>
              <a:ext uri="{FF2B5EF4-FFF2-40B4-BE49-F238E27FC236}">
                <a16:creationId xmlns:a16="http://schemas.microsoft.com/office/drawing/2014/main" id="{0734E813-063B-E7D4-138A-FD48D237A714}"/>
              </a:ext>
            </a:extLst>
          </p:cNvPr>
          <p:cNvPicPr>
            <a:picLocks noChangeAspect="1"/>
          </p:cNvPicPr>
          <p:nvPr/>
        </p:nvPicPr>
        <p:blipFill>
          <a:blip r:embed="rId13"/>
          <a:stretch>
            <a:fillRect/>
          </a:stretch>
        </p:blipFill>
        <p:spPr>
          <a:xfrm>
            <a:off x="3722381" y="1989634"/>
            <a:ext cx="1593065" cy="755008"/>
          </a:xfrm>
          <a:prstGeom prst="rect">
            <a:avLst/>
          </a:prstGeom>
          <a:ln w="19050">
            <a:solidFill>
              <a:schemeClr val="tx1"/>
            </a:solidFill>
          </a:ln>
        </p:spPr>
      </p:pic>
      <p:sp>
        <p:nvSpPr>
          <p:cNvPr id="2" name="TextBox 2">
            <a:extLst>
              <a:ext uri="{FF2B5EF4-FFF2-40B4-BE49-F238E27FC236}">
                <a16:creationId xmlns:a16="http://schemas.microsoft.com/office/drawing/2014/main" id="{F572ED0B-4D5E-1105-0103-02960AFD1E53}"/>
              </a:ext>
            </a:extLst>
          </p:cNvPr>
          <p:cNvSpPr txBox="1"/>
          <p:nvPr/>
        </p:nvSpPr>
        <p:spPr>
          <a:xfrm>
            <a:off x="396572" y="1062005"/>
            <a:ext cx="8244682" cy="411010"/>
          </a:xfrm>
          <a:prstGeom prst="rect">
            <a:avLst/>
          </a:prstGeom>
        </p:spPr>
        <p:txBody>
          <a:bodyPr wrap="square" lIns="0" tIns="0" rIns="0" bIns="0" rtlCol="0" anchor="t">
            <a:spAutoFit/>
          </a:bodyPr>
          <a:lstStyle/>
          <a:p>
            <a:pPr defTabSz="495330">
              <a:lnSpc>
                <a:spcPts val="3466"/>
              </a:lnSpc>
              <a:defRPr/>
            </a:pPr>
            <a:r>
              <a:rPr lang="en-GB" sz="2600" spc="34" dirty="0">
                <a:solidFill>
                  <a:srgbClr val="0086B3"/>
                </a:solidFill>
                <a:latin typeface="Proxima Nova Bold"/>
              </a:rPr>
              <a:t>Managing Anxiety: Helping your child relax</a:t>
            </a:r>
          </a:p>
        </p:txBody>
      </p:sp>
      <p:pic>
        <p:nvPicPr>
          <p:cNvPr id="3" name="Picture 2" descr="A close-up of a logo&#10;&#10;Description automatically generated">
            <a:extLst>
              <a:ext uri="{FF2B5EF4-FFF2-40B4-BE49-F238E27FC236}">
                <a16:creationId xmlns:a16="http://schemas.microsoft.com/office/drawing/2014/main" id="{C3AB5475-82B8-6B26-B4E6-63A077BE649F}"/>
              </a:ext>
            </a:extLst>
          </p:cNvPr>
          <p:cNvPicPr>
            <a:picLocks noChangeAspect="1"/>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14727" t="24446" r="12001" b="20762"/>
          <a:stretch/>
        </p:blipFill>
        <p:spPr bwMode="auto">
          <a:xfrm>
            <a:off x="8698507" y="5451475"/>
            <a:ext cx="1158129" cy="61298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7058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37"/>
          <p:cNvSpPr/>
          <p:nvPr/>
        </p:nvSpPr>
        <p:spPr>
          <a:xfrm rot="4201469">
            <a:off x="-631572" y="4667452"/>
            <a:ext cx="2377569" cy="2368924"/>
          </a:xfrm>
          <a:custGeom>
            <a:avLst/>
            <a:gdLst/>
            <a:ahLst/>
            <a:cxnLst/>
            <a:rect l="l" t="t" r="r" b="b"/>
            <a:pathLst>
              <a:path w="4389359" h="4373398">
                <a:moveTo>
                  <a:pt x="0" y="0"/>
                </a:moveTo>
                <a:lnTo>
                  <a:pt x="4389360" y="0"/>
                </a:lnTo>
                <a:lnTo>
                  <a:pt x="4389360" y="4373398"/>
                </a:lnTo>
                <a:lnTo>
                  <a:pt x="0" y="437339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sz="572"/>
          </a:p>
        </p:txBody>
      </p:sp>
      <p:sp>
        <p:nvSpPr>
          <p:cNvPr id="38" name="Freeform 38"/>
          <p:cNvSpPr/>
          <p:nvPr/>
        </p:nvSpPr>
        <p:spPr>
          <a:xfrm rot="-4089119">
            <a:off x="537159" y="5592957"/>
            <a:ext cx="1887227" cy="1509782"/>
          </a:xfrm>
          <a:custGeom>
            <a:avLst/>
            <a:gdLst/>
            <a:ahLst/>
            <a:cxnLst/>
            <a:rect l="l" t="t" r="r" b="b"/>
            <a:pathLst>
              <a:path w="3484112" h="2787289">
                <a:moveTo>
                  <a:pt x="0" y="0"/>
                </a:moveTo>
                <a:lnTo>
                  <a:pt x="3484112" y="0"/>
                </a:lnTo>
                <a:lnTo>
                  <a:pt x="3484112" y="2787289"/>
                </a:lnTo>
                <a:lnTo>
                  <a:pt x="0" y="278728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sz="572"/>
          </a:p>
        </p:txBody>
      </p:sp>
      <p:sp>
        <p:nvSpPr>
          <p:cNvPr id="39" name="Freeform 39"/>
          <p:cNvSpPr/>
          <p:nvPr/>
        </p:nvSpPr>
        <p:spPr>
          <a:xfrm rot="9964417">
            <a:off x="8703562" y="434227"/>
            <a:ext cx="2157012" cy="2551304"/>
          </a:xfrm>
          <a:custGeom>
            <a:avLst/>
            <a:gdLst/>
            <a:ahLst/>
            <a:cxnLst/>
            <a:rect l="l" t="t" r="r" b="b"/>
            <a:pathLst>
              <a:path w="3982176" h="4710100">
                <a:moveTo>
                  <a:pt x="0" y="0"/>
                </a:moveTo>
                <a:lnTo>
                  <a:pt x="3982176" y="0"/>
                </a:lnTo>
                <a:lnTo>
                  <a:pt x="3982176" y="4710100"/>
                </a:lnTo>
                <a:lnTo>
                  <a:pt x="0" y="47101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sz="572"/>
          </a:p>
        </p:txBody>
      </p:sp>
      <p:sp>
        <p:nvSpPr>
          <p:cNvPr id="40" name="Freeform 40"/>
          <p:cNvSpPr/>
          <p:nvPr/>
        </p:nvSpPr>
        <p:spPr>
          <a:xfrm rot="-2348536" flipH="1" flipV="1">
            <a:off x="7946049" y="-226145"/>
            <a:ext cx="1887227" cy="1509782"/>
          </a:xfrm>
          <a:custGeom>
            <a:avLst/>
            <a:gdLst/>
            <a:ahLst/>
            <a:cxnLst/>
            <a:rect l="l" t="t" r="r" b="b"/>
            <a:pathLst>
              <a:path w="3484112" h="2787289">
                <a:moveTo>
                  <a:pt x="3484112" y="2787290"/>
                </a:moveTo>
                <a:lnTo>
                  <a:pt x="0" y="2787290"/>
                </a:lnTo>
                <a:lnTo>
                  <a:pt x="0" y="0"/>
                </a:lnTo>
                <a:lnTo>
                  <a:pt x="3484112" y="0"/>
                </a:lnTo>
                <a:lnTo>
                  <a:pt x="3484112" y="278729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sz="572"/>
          </a:p>
        </p:txBody>
      </p:sp>
      <p:sp>
        <p:nvSpPr>
          <p:cNvPr id="43" name="Content Placeholder 2">
            <a:extLst>
              <a:ext uri="{FF2B5EF4-FFF2-40B4-BE49-F238E27FC236}">
                <a16:creationId xmlns:a16="http://schemas.microsoft.com/office/drawing/2014/main" id="{4618E4DF-F1D8-9335-F1C3-E64ADFD054C8}"/>
              </a:ext>
            </a:extLst>
          </p:cNvPr>
          <p:cNvSpPr txBox="1">
            <a:spLocks/>
          </p:cNvSpPr>
          <p:nvPr/>
        </p:nvSpPr>
        <p:spPr>
          <a:xfrm>
            <a:off x="311700" y="1709880"/>
            <a:ext cx="7819475" cy="1591520"/>
          </a:xfrm>
          <a:prstGeom prst="rect">
            <a:avLst/>
          </a:prstGeom>
        </p:spPr>
        <p:txBody>
          <a:bodyPr vert="horz" lIns="40243" tIns="20122" rIns="40243" bIns="2012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950" dirty="0">
                <a:solidFill>
                  <a:schemeClr val="tx2"/>
                </a:solidFill>
                <a:latin typeface="Proxima Nova" panose="020B0604020202020204" charset="0"/>
              </a:rPr>
              <a:t>Supporting a young person with their anxiety can be a massive drain on your own resources. It’s important to think of yourself too!</a:t>
            </a:r>
          </a:p>
        </p:txBody>
      </p:sp>
      <p:sp>
        <p:nvSpPr>
          <p:cNvPr id="2" name="TextBox 2">
            <a:extLst>
              <a:ext uri="{FF2B5EF4-FFF2-40B4-BE49-F238E27FC236}">
                <a16:creationId xmlns:a16="http://schemas.microsoft.com/office/drawing/2014/main" id="{E9819B6D-95FD-06B2-8EFE-EACCB02EF9FF}"/>
              </a:ext>
            </a:extLst>
          </p:cNvPr>
          <p:cNvSpPr txBox="1"/>
          <p:nvPr/>
        </p:nvSpPr>
        <p:spPr>
          <a:xfrm>
            <a:off x="396572" y="1062005"/>
            <a:ext cx="8244682" cy="411010"/>
          </a:xfrm>
          <a:prstGeom prst="rect">
            <a:avLst/>
          </a:prstGeom>
        </p:spPr>
        <p:txBody>
          <a:bodyPr wrap="square" lIns="0" tIns="0" rIns="0" bIns="0" rtlCol="0" anchor="t">
            <a:spAutoFit/>
          </a:bodyPr>
          <a:lstStyle/>
          <a:p>
            <a:pPr defTabSz="495330">
              <a:lnSpc>
                <a:spcPts val="3466"/>
              </a:lnSpc>
              <a:defRPr/>
            </a:pPr>
            <a:r>
              <a:rPr lang="en-GB" sz="2600" spc="34" dirty="0">
                <a:solidFill>
                  <a:srgbClr val="0086B3"/>
                </a:solidFill>
                <a:latin typeface="Proxima Nova Bold"/>
              </a:rPr>
              <a:t>Think of yourself too!</a:t>
            </a:r>
          </a:p>
        </p:txBody>
      </p:sp>
      <p:pic>
        <p:nvPicPr>
          <p:cNvPr id="3" name="Picture 2" descr="GR: Self-care, 1st July - Page 4 - ReachOut Forums - 365162">
            <a:extLst>
              <a:ext uri="{FF2B5EF4-FFF2-40B4-BE49-F238E27FC236}">
                <a16:creationId xmlns:a16="http://schemas.microsoft.com/office/drawing/2014/main" id="{6FBA5CA1-9DDF-F4AA-1194-5751006C2C32}"/>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7671" t="15825" r="8839" b="7051"/>
          <a:stretch/>
        </p:blipFill>
        <p:spPr bwMode="auto">
          <a:xfrm>
            <a:off x="6247766" y="3171653"/>
            <a:ext cx="1876642" cy="1733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A47FC4C-9336-AD5E-2115-CBF9106C2FC0}"/>
              </a:ext>
            </a:extLst>
          </p:cNvPr>
          <p:cNvPicPr>
            <a:picLocks noChangeAspect="1"/>
          </p:cNvPicPr>
          <p:nvPr/>
        </p:nvPicPr>
        <p:blipFill rotWithShape="1">
          <a:blip r:embed="rId11"/>
          <a:srcRect l="8513" t="1366" r="14647" b="6354"/>
          <a:stretch/>
        </p:blipFill>
        <p:spPr>
          <a:xfrm>
            <a:off x="2228850" y="3075051"/>
            <a:ext cx="3219450" cy="2174830"/>
          </a:xfrm>
          <a:prstGeom prst="rect">
            <a:avLst/>
          </a:prstGeom>
        </p:spPr>
      </p:pic>
      <p:pic>
        <p:nvPicPr>
          <p:cNvPr id="4" name="Picture 3" descr="A close-up of a logo&#10;&#10;Description automatically generated">
            <a:extLst>
              <a:ext uri="{FF2B5EF4-FFF2-40B4-BE49-F238E27FC236}">
                <a16:creationId xmlns:a16="http://schemas.microsoft.com/office/drawing/2014/main" id="{8AC64141-3A20-F9AC-FED9-F6E1B5311999}"/>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l="14727" t="24446" r="12001" b="20762"/>
          <a:stretch/>
        </p:blipFill>
        <p:spPr bwMode="auto">
          <a:xfrm>
            <a:off x="8698507" y="5451475"/>
            <a:ext cx="1158129" cy="612983"/>
          </a:xfrm>
          <a:prstGeom prst="rect">
            <a:avLst/>
          </a:prstGeom>
          <a:noFill/>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9"/>
          <p:cNvSpPr txBox="1"/>
          <p:nvPr/>
        </p:nvSpPr>
        <p:spPr>
          <a:xfrm>
            <a:off x="-1404058" y="995939"/>
            <a:ext cx="7873325" cy="503086"/>
          </a:xfrm>
          <a:prstGeom prst="rect">
            <a:avLst/>
          </a:prstGeom>
        </p:spPr>
        <p:txBody>
          <a:bodyPr lIns="0" tIns="0" rIns="0" bIns="0" rtlCol="0" anchor="t">
            <a:spAutoFit/>
          </a:bodyPr>
          <a:lstStyle/>
          <a:p>
            <a:pPr algn="ctr">
              <a:lnSpc>
                <a:spcPts val="4160"/>
              </a:lnSpc>
            </a:pPr>
            <a:r>
              <a:rPr lang="en-US" sz="3466" spc="34" dirty="0">
                <a:solidFill>
                  <a:srgbClr val="0086B3"/>
                </a:solidFill>
                <a:latin typeface="Proxima Nova Bold"/>
              </a:rPr>
              <a:t>Summary</a:t>
            </a:r>
          </a:p>
        </p:txBody>
      </p:sp>
      <p:sp>
        <p:nvSpPr>
          <p:cNvPr id="20" name="TextBox 20"/>
          <p:cNvSpPr txBox="1"/>
          <p:nvPr/>
        </p:nvSpPr>
        <p:spPr>
          <a:xfrm>
            <a:off x="1674099" y="1887515"/>
            <a:ext cx="6472253" cy="2836354"/>
          </a:xfrm>
          <a:prstGeom prst="rect">
            <a:avLst/>
          </a:prstGeom>
        </p:spPr>
        <p:txBody>
          <a:bodyPr lIns="0" tIns="0" rIns="0" bIns="0" rtlCol="0" anchor="t">
            <a:spAutoFit/>
          </a:bodyPr>
          <a:lstStyle/>
          <a:p>
            <a:pPr defTabSz="247665">
              <a:spcBef>
                <a:spcPts val="1917"/>
              </a:spcBef>
              <a:defRPr/>
            </a:pPr>
            <a:r>
              <a:rPr lang="en-US" sz="1950" dirty="0">
                <a:solidFill>
                  <a:srgbClr val="000000"/>
                </a:solidFill>
                <a:latin typeface="Proxima Nova" panose="020B0604020202020204" charset="0"/>
                <a:ea typeface="ＭＳ Ｐゴシック" charset="0"/>
                <a:cs typeface="Arial"/>
              </a:rPr>
              <a:t>Statistically, </a:t>
            </a:r>
            <a:r>
              <a:rPr lang="en-US" sz="1950" b="1" dirty="0">
                <a:solidFill>
                  <a:srgbClr val="0086B3"/>
                </a:solidFill>
                <a:latin typeface="Proxima Nova" panose="020B0604020202020204" charset="0"/>
                <a:ea typeface="ＭＳ Ｐゴシック" charset="0"/>
                <a:cs typeface="Arial"/>
              </a:rPr>
              <a:t>anxiety is prevalent in a large number of young people</a:t>
            </a:r>
            <a:r>
              <a:rPr lang="en-US" sz="1950" dirty="0">
                <a:solidFill>
                  <a:srgbClr val="0086B3"/>
                </a:solidFill>
                <a:latin typeface="Proxima Nova" panose="020B0604020202020204" charset="0"/>
                <a:ea typeface="ＭＳ Ｐゴシック" charset="0"/>
                <a:cs typeface="Arial"/>
              </a:rPr>
              <a:t>.</a:t>
            </a:r>
          </a:p>
          <a:p>
            <a:pPr defTabSz="247665">
              <a:spcBef>
                <a:spcPts val="1917"/>
              </a:spcBef>
              <a:defRPr/>
            </a:pPr>
            <a:r>
              <a:rPr lang="en-US" sz="1950" dirty="0">
                <a:solidFill>
                  <a:srgbClr val="000000"/>
                </a:solidFill>
                <a:latin typeface="Proxima Nova" panose="020B0604020202020204" charset="0"/>
                <a:ea typeface="ＭＳ Ｐゴシック" charset="0"/>
                <a:cs typeface="Arial"/>
              </a:rPr>
              <a:t>By reducing reassurance and increasing independence young people can start to challenge their anxiety / face their fears. </a:t>
            </a:r>
          </a:p>
          <a:p>
            <a:pPr defTabSz="247665">
              <a:spcBef>
                <a:spcPts val="1917"/>
              </a:spcBef>
              <a:defRPr/>
            </a:pPr>
            <a:r>
              <a:rPr lang="en-US" sz="1950" dirty="0">
                <a:solidFill>
                  <a:srgbClr val="000000"/>
                </a:solidFill>
                <a:latin typeface="Proxima Nova" panose="020B0604020202020204" charset="0"/>
                <a:ea typeface="ＭＳ Ｐゴシック" charset="0"/>
                <a:cs typeface="Arial"/>
              </a:rPr>
              <a:t>Parents can help at home by considering the steps and strategies we have discussed today.  </a:t>
            </a:r>
          </a:p>
          <a:p>
            <a:pPr algn="ctr">
              <a:lnSpc>
                <a:spcPts val="2112"/>
              </a:lnSpc>
            </a:pPr>
            <a:endParaRPr lang="en-US" sz="1625" dirty="0">
              <a:solidFill>
                <a:srgbClr val="1F294C"/>
              </a:solidFill>
              <a:latin typeface="Proxima Nova"/>
            </a:endParaRPr>
          </a:p>
        </p:txBody>
      </p:sp>
      <p:sp>
        <p:nvSpPr>
          <p:cNvPr id="21" name="Freeform 21"/>
          <p:cNvSpPr/>
          <p:nvPr/>
        </p:nvSpPr>
        <p:spPr>
          <a:xfrm rot="4201469">
            <a:off x="-631572" y="4667452"/>
            <a:ext cx="2377569" cy="2368924"/>
          </a:xfrm>
          <a:custGeom>
            <a:avLst/>
            <a:gdLst/>
            <a:ahLst/>
            <a:cxnLst/>
            <a:rect l="l" t="t" r="r" b="b"/>
            <a:pathLst>
              <a:path w="4389359" h="4373398">
                <a:moveTo>
                  <a:pt x="0" y="0"/>
                </a:moveTo>
                <a:lnTo>
                  <a:pt x="4389360" y="0"/>
                </a:lnTo>
                <a:lnTo>
                  <a:pt x="4389360" y="4373398"/>
                </a:lnTo>
                <a:lnTo>
                  <a:pt x="0" y="437339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sz="572"/>
          </a:p>
        </p:txBody>
      </p:sp>
      <p:sp>
        <p:nvSpPr>
          <p:cNvPr id="22" name="Freeform 22"/>
          <p:cNvSpPr/>
          <p:nvPr/>
        </p:nvSpPr>
        <p:spPr>
          <a:xfrm rot="-4089119">
            <a:off x="537159" y="5592957"/>
            <a:ext cx="1887227" cy="1509782"/>
          </a:xfrm>
          <a:custGeom>
            <a:avLst/>
            <a:gdLst/>
            <a:ahLst/>
            <a:cxnLst/>
            <a:rect l="l" t="t" r="r" b="b"/>
            <a:pathLst>
              <a:path w="3484112" h="2787289">
                <a:moveTo>
                  <a:pt x="0" y="0"/>
                </a:moveTo>
                <a:lnTo>
                  <a:pt x="3484112" y="0"/>
                </a:lnTo>
                <a:lnTo>
                  <a:pt x="3484112" y="2787289"/>
                </a:lnTo>
                <a:lnTo>
                  <a:pt x="0" y="278728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sz="572"/>
          </a:p>
        </p:txBody>
      </p:sp>
      <p:sp>
        <p:nvSpPr>
          <p:cNvPr id="23" name="Freeform 23"/>
          <p:cNvSpPr/>
          <p:nvPr/>
        </p:nvSpPr>
        <p:spPr>
          <a:xfrm rot="10026593">
            <a:off x="8385874" y="360537"/>
            <a:ext cx="1925828" cy="2277862"/>
          </a:xfrm>
          <a:custGeom>
            <a:avLst/>
            <a:gdLst/>
            <a:ahLst/>
            <a:cxnLst/>
            <a:rect l="l" t="t" r="r" b="b"/>
            <a:pathLst>
              <a:path w="3555375" h="4205283">
                <a:moveTo>
                  <a:pt x="0" y="0"/>
                </a:moveTo>
                <a:lnTo>
                  <a:pt x="3555376" y="0"/>
                </a:lnTo>
                <a:lnTo>
                  <a:pt x="3555376" y="4205282"/>
                </a:lnTo>
                <a:lnTo>
                  <a:pt x="0" y="420528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sz="572"/>
          </a:p>
        </p:txBody>
      </p:sp>
      <p:sp>
        <p:nvSpPr>
          <p:cNvPr id="24" name="Freeform 24"/>
          <p:cNvSpPr/>
          <p:nvPr/>
        </p:nvSpPr>
        <p:spPr>
          <a:xfrm rot="-2827656" flipH="1" flipV="1">
            <a:off x="7648306" y="-71173"/>
            <a:ext cx="1887227" cy="1509782"/>
          </a:xfrm>
          <a:custGeom>
            <a:avLst/>
            <a:gdLst/>
            <a:ahLst/>
            <a:cxnLst/>
            <a:rect l="l" t="t" r="r" b="b"/>
            <a:pathLst>
              <a:path w="3484112" h="2787289">
                <a:moveTo>
                  <a:pt x="3484112" y="2787289"/>
                </a:moveTo>
                <a:lnTo>
                  <a:pt x="0" y="2787289"/>
                </a:lnTo>
                <a:lnTo>
                  <a:pt x="0" y="0"/>
                </a:lnTo>
                <a:lnTo>
                  <a:pt x="3484112" y="0"/>
                </a:lnTo>
                <a:lnTo>
                  <a:pt x="3484112" y="2787289"/>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sz="572"/>
          </a:p>
        </p:txBody>
      </p:sp>
      <p:pic>
        <p:nvPicPr>
          <p:cNvPr id="2" name="Picture 1" descr="A close-up of a logo&#10;&#10;Description automatically generated">
            <a:extLst>
              <a:ext uri="{FF2B5EF4-FFF2-40B4-BE49-F238E27FC236}">
                <a16:creationId xmlns:a16="http://schemas.microsoft.com/office/drawing/2014/main" id="{53F15049-C951-4336-CFA7-8CEA4CD37AF0}"/>
              </a:ext>
            </a:extLst>
          </p:cNvPr>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14727" t="24446" r="12001" b="20762"/>
          <a:stretch/>
        </p:blipFill>
        <p:spPr bwMode="auto">
          <a:xfrm>
            <a:off x="8698507" y="5451475"/>
            <a:ext cx="1158129" cy="612983"/>
          </a:xfrm>
          <a:prstGeom prst="rect">
            <a:avLst/>
          </a:prstGeom>
          <a:noFill/>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0"/>
          <p:cNvSpPr/>
          <p:nvPr/>
        </p:nvSpPr>
        <p:spPr>
          <a:xfrm rot="4201469">
            <a:off x="-631572" y="4667452"/>
            <a:ext cx="2377569" cy="2368924"/>
          </a:xfrm>
          <a:custGeom>
            <a:avLst/>
            <a:gdLst/>
            <a:ahLst/>
            <a:cxnLst/>
            <a:rect l="l" t="t" r="r" b="b"/>
            <a:pathLst>
              <a:path w="4389359" h="4373398">
                <a:moveTo>
                  <a:pt x="0" y="0"/>
                </a:moveTo>
                <a:lnTo>
                  <a:pt x="4389360" y="0"/>
                </a:lnTo>
                <a:lnTo>
                  <a:pt x="4389360" y="4373398"/>
                </a:lnTo>
                <a:lnTo>
                  <a:pt x="0" y="437339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sz="572"/>
          </a:p>
        </p:txBody>
      </p:sp>
      <p:sp>
        <p:nvSpPr>
          <p:cNvPr id="11" name="Freeform 11"/>
          <p:cNvSpPr/>
          <p:nvPr/>
        </p:nvSpPr>
        <p:spPr>
          <a:xfrm rot="-4089119">
            <a:off x="537159" y="5592957"/>
            <a:ext cx="1887227" cy="1509782"/>
          </a:xfrm>
          <a:custGeom>
            <a:avLst/>
            <a:gdLst/>
            <a:ahLst/>
            <a:cxnLst/>
            <a:rect l="l" t="t" r="r" b="b"/>
            <a:pathLst>
              <a:path w="3484112" h="2787289">
                <a:moveTo>
                  <a:pt x="0" y="0"/>
                </a:moveTo>
                <a:lnTo>
                  <a:pt x="3484112" y="0"/>
                </a:lnTo>
                <a:lnTo>
                  <a:pt x="3484112" y="2787289"/>
                </a:lnTo>
                <a:lnTo>
                  <a:pt x="0" y="278728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sz="572"/>
          </a:p>
        </p:txBody>
      </p:sp>
      <p:sp>
        <p:nvSpPr>
          <p:cNvPr id="12" name="Freeform 12"/>
          <p:cNvSpPr/>
          <p:nvPr/>
        </p:nvSpPr>
        <p:spPr>
          <a:xfrm rot="10026593">
            <a:off x="8385874" y="360537"/>
            <a:ext cx="1925828" cy="2277862"/>
          </a:xfrm>
          <a:custGeom>
            <a:avLst/>
            <a:gdLst/>
            <a:ahLst/>
            <a:cxnLst/>
            <a:rect l="l" t="t" r="r" b="b"/>
            <a:pathLst>
              <a:path w="3555375" h="4205283">
                <a:moveTo>
                  <a:pt x="0" y="0"/>
                </a:moveTo>
                <a:lnTo>
                  <a:pt x="3555376" y="0"/>
                </a:lnTo>
                <a:lnTo>
                  <a:pt x="3555376" y="4205282"/>
                </a:lnTo>
                <a:lnTo>
                  <a:pt x="0" y="420528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sz="572"/>
          </a:p>
        </p:txBody>
      </p:sp>
      <p:sp>
        <p:nvSpPr>
          <p:cNvPr id="13" name="Freeform 13"/>
          <p:cNvSpPr/>
          <p:nvPr/>
        </p:nvSpPr>
        <p:spPr>
          <a:xfrm rot="-2827656" flipH="1" flipV="1">
            <a:off x="7648306" y="-71173"/>
            <a:ext cx="1887227" cy="1509782"/>
          </a:xfrm>
          <a:custGeom>
            <a:avLst/>
            <a:gdLst/>
            <a:ahLst/>
            <a:cxnLst/>
            <a:rect l="l" t="t" r="r" b="b"/>
            <a:pathLst>
              <a:path w="3484112" h="2787289">
                <a:moveTo>
                  <a:pt x="3484112" y="2787289"/>
                </a:moveTo>
                <a:lnTo>
                  <a:pt x="0" y="2787289"/>
                </a:lnTo>
                <a:lnTo>
                  <a:pt x="0" y="0"/>
                </a:lnTo>
                <a:lnTo>
                  <a:pt x="3484112" y="0"/>
                </a:lnTo>
                <a:lnTo>
                  <a:pt x="3484112" y="2787289"/>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GB" sz="572"/>
          </a:p>
        </p:txBody>
      </p:sp>
      <p:sp>
        <p:nvSpPr>
          <p:cNvPr id="19" name="Content Placeholder 3">
            <a:extLst>
              <a:ext uri="{FF2B5EF4-FFF2-40B4-BE49-F238E27FC236}">
                <a16:creationId xmlns:a16="http://schemas.microsoft.com/office/drawing/2014/main" id="{03AE0B95-E003-24BB-0BBA-07B0B6ACF852}"/>
              </a:ext>
            </a:extLst>
          </p:cNvPr>
          <p:cNvSpPr txBox="1">
            <a:spLocks/>
          </p:cNvSpPr>
          <p:nvPr/>
        </p:nvSpPr>
        <p:spPr>
          <a:xfrm>
            <a:off x="428941" y="1447801"/>
            <a:ext cx="4621178" cy="3483180"/>
          </a:xfrm>
          <a:prstGeom prst="rect">
            <a:avLst/>
          </a:prstGeom>
        </p:spPr>
        <p:txBody>
          <a:bodyPr vert="horz" lIns="40243" tIns="20122" rIns="40243" bIns="20122"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pPr>
            <a:endParaRPr lang="en-US" sz="660" dirty="0"/>
          </a:p>
          <a:p>
            <a:pPr marL="125768" indent="-125768">
              <a:lnSpc>
                <a:spcPct val="150000"/>
              </a:lnSpc>
            </a:pPr>
            <a:r>
              <a:rPr lang="en-US" sz="1733" dirty="0">
                <a:latin typeface="Proxima Nova" panose="020B0604020202020204" charset="0"/>
              </a:rPr>
              <a:t>Mental Health Foundation - mentalhealth.org.uk</a:t>
            </a:r>
          </a:p>
          <a:p>
            <a:pPr marL="125768" indent="-125768">
              <a:lnSpc>
                <a:spcPct val="150000"/>
              </a:lnSpc>
            </a:pPr>
            <a:r>
              <a:rPr lang="en-US" sz="1733" dirty="0">
                <a:latin typeface="Proxima Nova" panose="020B0604020202020204" charset="0"/>
              </a:rPr>
              <a:t>Mind - mind.org.uk</a:t>
            </a:r>
          </a:p>
          <a:p>
            <a:pPr marL="125768" indent="-125768">
              <a:lnSpc>
                <a:spcPct val="150000"/>
              </a:lnSpc>
            </a:pPr>
            <a:r>
              <a:rPr lang="en-US" sz="1733" dirty="0">
                <a:latin typeface="Proxima Nova" panose="020B0604020202020204" charset="0"/>
              </a:rPr>
              <a:t>NHS - nhs.uk/</a:t>
            </a:r>
            <a:r>
              <a:rPr lang="en-US" sz="1733" dirty="0" err="1">
                <a:latin typeface="Proxima Nova" panose="020B0604020202020204" charset="0"/>
              </a:rPr>
              <a:t>nhs</a:t>
            </a:r>
            <a:r>
              <a:rPr lang="en-US" sz="1733" dirty="0">
                <a:latin typeface="Proxima Nova" panose="020B0604020202020204" charset="0"/>
              </a:rPr>
              <a:t>-services/mental-health-services</a:t>
            </a:r>
          </a:p>
          <a:p>
            <a:pPr marL="125768" indent="-125768">
              <a:lnSpc>
                <a:spcPct val="150000"/>
              </a:lnSpc>
            </a:pPr>
            <a:r>
              <a:rPr lang="en-US" sz="1733" dirty="0">
                <a:latin typeface="Proxima Nova" panose="020B0604020202020204" charset="0"/>
              </a:rPr>
              <a:t>Young minds parent helpline: </a:t>
            </a:r>
            <a:r>
              <a:rPr lang="en-GB" sz="1733" dirty="0">
                <a:solidFill>
                  <a:srgbClr val="111111"/>
                </a:solidFill>
                <a:latin typeface="Proxima Nova" panose="020B0604020202020204" charset="0"/>
              </a:rPr>
              <a:t>0808 802 5544</a:t>
            </a:r>
          </a:p>
          <a:p>
            <a:pPr marL="125768" indent="-125768">
              <a:lnSpc>
                <a:spcPct val="150000"/>
              </a:lnSpc>
            </a:pPr>
            <a:r>
              <a:rPr lang="en-GB" sz="1733" dirty="0">
                <a:solidFill>
                  <a:srgbClr val="111111"/>
                </a:solidFill>
                <a:latin typeface="Proxima Nova" panose="020B0604020202020204" charset="0"/>
              </a:rPr>
              <a:t>Adult IAPT (talking therapies) services:</a:t>
            </a:r>
          </a:p>
          <a:p>
            <a:pPr marL="342475" lvl="1" indent="-125768">
              <a:lnSpc>
                <a:spcPct val="150000"/>
              </a:lnSpc>
            </a:pPr>
            <a:r>
              <a:rPr lang="en-GB" sz="1517" dirty="0">
                <a:solidFill>
                  <a:srgbClr val="111111"/>
                </a:solidFill>
                <a:latin typeface="Proxima Nova" panose="020B0604020202020204" charset="0"/>
              </a:rPr>
              <a:t>Halton: 0151 292 6954</a:t>
            </a:r>
          </a:p>
          <a:p>
            <a:pPr marL="342475" lvl="1" indent="-125768">
              <a:lnSpc>
                <a:spcPct val="150000"/>
              </a:lnSpc>
            </a:pPr>
            <a:r>
              <a:rPr lang="en-GB" sz="1517" dirty="0">
                <a:solidFill>
                  <a:srgbClr val="111111"/>
                </a:solidFill>
                <a:latin typeface="Proxima Nova" panose="020B0604020202020204" charset="0"/>
              </a:rPr>
              <a:t>Warrington: 01925 401 720</a:t>
            </a:r>
          </a:p>
          <a:p>
            <a:pPr marL="342475" lvl="1" indent="-125768">
              <a:lnSpc>
                <a:spcPct val="150000"/>
              </a:lnSpc>
            </a:pPr>
            <a:r>
              <a:rPr lang="en-GB" sz="1517" dirty="0">
                <a:solidFill>
                  <a:srgbClr val="111111"/>
                </a:solidFill>
                <a:latin typeface="Proxima Nova" panose="020B0604020202020204" charset="0"/>
              </a:rPr>
              <a:t>St. Helens: 01744 415 650</a:t>
            </a:r>
          </a:p>
          <a:p>
            <a:pPr marL="342475" lvl="1" indent="-125768">
              <a:lnSpc>
                <a:spcPct val="150000"/>
              </a:lnSpc>
            </a:pPr>
            <a:r>
              <a:rPr lang="en-GB" sz="1517" dirty="0">
                <a:solidFill>
                  <a:srgbClr val="111111"/>
                </a:solidFill>
                <a:latin typeface="Proxima Nova" panose="020B0604020202020204" charset="0"/>
              </a:rPr>
              <a:t> Knowsley: 0151 351 8890 </a:t>
            </a:r>
          </a:p>
          <a:p>
            <a:pPr marL="125768" indent="-125768">
              <a:lnSpc>
                <a:spcPct val="150000"/>
              </a:lnSpc>
            </a:pPr>
            <a:r>
              <a:rPr lang="en-GB" sz="1733" dirty="0">
                <a:solidFill>
                  <a:srgbClr val="111111"/>
                </a:solidFill>
                <a:latin typeface="Proxima Nova" panose="020B0604020202020204" charset="0"/>
              </a:rPr>
              <a:t>ADDvanced solutions: </a:t>
            </a:r>
            <a:r>
              <a:rPr lang="en-GB" sz="1733" dirty="0">
                <a:latin typeface="Proxima Nova" panose="020B0604020202020204" charset="0"/>
              </a:rPr>
              <a:t>0151 486 1788</a:t>
            </a:r>
          </a:p>
          <a:p>
            <a:pPr marL="125768" indent="-125768">
              <a:lnSpc>
                <a:spcPct val="150000"/>
              </a:lnSpc>
            </a:pPr>
            <a:r>
              <a:rPr lang="en-GB" sz="1733" dirty="0">
                <a:latin typeface="Proxima Nova" panose="020B0604020202020204" charset="0"/>
              </a:rPr>
              <a:t>Parent / Carer forums</a:t>
            </a:r>
            <a:endParaRPr lang="en-US" sz="1733" dirty="0">
              <a:latin typeface="Proxima Nova" panose="020B0604020202020204" charset="0"/>
            </a:endParaRPr>
          </a:p>
          <a:p>
            <a:pPr marL="0" indent="0">
              <a:lnSpc>
                <a:spcPct val="150000"/>
              </a:lnSpc>
            </a:pPr>
            <a:endParaRPr lang="en-US" sz="660" dirty="0"/>
          </a:p>
        </p:txBody>
      </p:sp>
      <p:sp>
        <p:nvSpPr>
          <p:cNvPr id="20" name="Title 1">
            <a:extLst>
              <a:ext uri="{FF2B5EF4-FFF2-40B4-BE49-F238E27FC236}">
                <a16:creationId xmlns:a16="http://schemas.microsoft.com/office/drawing/2014/main" id="{B021110D-A2CE-1161-D0E1-B33EDE5E27F8}"/>
              </a:ext>
            </a:extLst>
          </p:cNvPr>
          <p:cNvSpPr txBox="1">
            <a:spLocks/>
          </p:cNvSpPr>
          <p:nvPr/>
        </p:nvSpPr>
        <p:spPr>
          <a:xfrm>
            <a:off x="428941" y="174430"/>
            <a:ext cx="5280254" cy="1247640"/>
          </a:xfrm>
          <a:prstGeom prst="rect">
            <a:avLst/>
          </a:prstGeom>
        </p:spPr>
        <p:txBody>
          <a:bodyPr vert="horz" lIns="40243" tIns="20122" rIns="40243" bIns="20122"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264"/>
              </a:spcAft>
            </a:pPr>
            <a:r>
              <a:rPr lang="en-US" sz="3467" b="1" dirty="0">
                <a:solidFill>
                  <a:srgbClr val="0086B3"/>
                </a:solidFill>
                <a:latin typeface="Proxima Nova Bold" panose="020B0604020202020204" charset="0"/>
              </a:rPr>
              <a:t>Support for parents</a:t>
            </a:r>
          </a:p>
        </p:txBody>
      </p:sp>
      <p:pic>
        <p:nvPicPr>
          <p:cNvPr id="9" name="Picture 8" descr="A qr code with a few black squares&#10;&#10;Description automatically generated">
            <a:extLst>
              <a:ext uri="{FF2B5EF4-FFF2-40B4-BE49-F238E27FC236}">
                <a16:creationId xmlns:a16="http://schemas.microsoft.com/office/drawing/2014/main" id="{96F638F8-816E-AEA7-B1AF-522B037DFD0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09194" y="2209886"/>
            <a:ext cx="2620963" cy="2620963"/>
          </a:xfrm>
          <a:prstGeom prst="rect">
            <a:avLst/>
          </a:prstGeom>
        </p:spPr>
      </p:pic>
      <p:sp>
        <p:nvSpPr>
          <p:cNvPr id="15" name="TextBox 2">
            <a:extLst>
              <a:ext uri="{FF2B5EF4-FFF2-40B4-BE49-F238E27FC236}">
                <a16:creationId xmlns:a16="http://schemas.microsoft.com/office/drawing/2014/main" id="{DEC08D5E-03C0-38F1-E065-62F5B587C552}"/>
              </a:ext>
            </a:extLst>
          </p:cNvPr>
          <p:cNvSpPr txBox="1"/>
          <p:nvPr/>
        </p:nvSpPr>
        <p:spPr>
          <a:xfrm>
            <a:off x="4497812" y="1682170"/>
            <a:ext cx="5050397" cy="404791"/>
          </a:xfrm>
          <a:prstGeom prst="rect">
            <a:avLst/>
          </a:prstGeom>
        </p:spPr>
        <p:txBody>
          <a:bodyPr lIns="0" tIns="0" rIns="0" bIns="0" rtlCol="0" anchor="t">
            <a:spAutoFit/>
          </a:bodyPr>
          <a:lstStyle/>
          <a:p>
            <a:pPr algn="ctr">
              <a:lnSpc>
                <a:spcPts val="3466"/>
              </a:lnSpc>
            </a:pPr>
            <a:r>
              <a:rPr lang="en-US" sz="2383" spc="34" dirty="0">
                <a:solidFill>
                  <a:srgbClr val="0086B3"/>
                </a:solidFill>
                <a:latin typeface="Proxima Nova Bold"/>
              </a:rPr>
              <a:t>MHST website </a:t>
            </a:r>
          </a:p>
        </p:txBody>
      </p:sp>
      <p:cxnSp>
        <p:nvCxnSpPr>
          <p:cNvPr id="17" name="Straight Arrow Connector 16">
            <a:extLst>
              <a:ext uri="{FF2B5EF4-FFF2-40B4-BE49-F238E27FC236}">
                <a16:creationId xmlns:a16="http://schemas.microsoft.com/office/drawing/2014/main" id="{68776BFF-74D9-87D1-932F-CEF60F286B39}"/>
              </a:ext>
            </a:extLst>
          </p:cNvPr>
          <p:cNvCxnSpPr/>
          <p:nvPr/>
        </p:nvCxnSpPr>
        <p:spPr>
          <a:xfrm flipV="1">
            <a:off x="4715891" y="4749800"/>
            <a:ext cx="732409" cy="441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127EC7FD-2ED4-7A44-D5AD-6C7189C35512}"/>
              </a:ext>
            </a:extLst>
          </p:cNvPr>
          <p:cNvSpPr txBox="1">
            <a:spLocks/>
          </p:cNvSpPr>
          <p:nvPr/>
        </p:nvSpPr>
        <p:spPr>
          <a:xfrm>
            <a:off x="3199093" y="5300063"/>
            <a:ext cx="4395507" cy="795760"/>
          </a:xfrm>
          <a:prstGeom prst="rect">
            <a:avLst/>
          </a:prstGeom>
        </p:spPr>
        <p:txBody>
          <a:bodyPr vert="horz" lIns="40243" tIns="20122" rIns="40243" bIns="20122"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083" dirty="0">
                <a:solidFill>
                  <a:schemeClr val="tx2"/>
                </a:solidFill>
                <a:latin typeface="Proxima Nova" panose="020B0604020202020204" charset="0"/>
              </a:rPr>
              <a:t>Follow this QR code to access more information about our service, including patient stories and a list of the schools that we work in. If your child attends one of these schools and you feel that they would benefit from support from our teams, please speak with their school who can submit a referral.</a:t>
            </a:r>
          </a:p>
        </p:txBody>
      </p:sp>
      <p:pic>
        <p:nvPicPr>
          <p:cNvPr id="3" name="Picture 2" descr="A close-up of a logo&#10;&#10;Description automatically generated">
            <a:extLst>
              <a:ext uri="{FF2B5EF4-FFF2-40B4-BE49-F238E27FC236}">
                <a16:creationId xmlns:a16="http://schemas.microsoft.com/office/drawing/2014/main" id="{22EAA60F-F7DD-7F51-FDDA-761F2DEFD29A}"/>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l="14727" t="24446" r="12001" b="20762"/>
          <a:stretch/>
        </p:blipFill>
        <p:spPr bwMode="auto">
          <a:xfrm>
            <a:off x="8698507" y="5451475"/>
            <a:ext cx="1158129" cy="612983"/>
          </a:xfrm>
          <a:prstGeom prst="rect">
            <a:avLst/>
          </a:prstGeom>
          <a:noFill/>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201469">
            <a:off x="-631572" y="4667452"/>
            <a:ext cx="2377569" cy="2368924"/>
          </a:xfrm>
          <a:custGeom>
            <a:avLst/>
            <a:gdLst/>
            <a:ahLst/>
            <a:cxnLst/>
            <a:rect l="l" t="t" r="r" b="b"/>
            <a:pathLst>
              <a:path w="4389359" h="4373398">
                <a:moveTo>
                  <a:pt x="0" y="0"/>
                </a:moveTo>
                <a:lnTo>
                  <a:pt x="4389360" y="0"/>
                </a:lnTo>
                <a:lnTo>
                  <a:pt x="4389360" y="4373398"/>
                </a:lnTo>
                <a:lnTo>
                  <a:pt x="0" y="437339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sz="572"/>
          </a:p>
        </p:txBody>
      </p:sp>
      <p:sp>
        <p:nvSpPr>
          <p:cNvPr id="3" name="Freeform 3"/>
          <p:cNvSpPr/>
          <p:nvPr/>
        </p:nvSpPr>
        <p:spPr>
          <a:xfrm rot="-4089119">
            <a:off x="537159" y="5592957"/>
            <a:ext cx="1887227" cy="1509782"/>
          </a:xfrm>
          <a:custGeom>
            <a:avLst/>
            <a:gdLst/>
            <a:ahLst/>
            <a:cxnLst/>
            <a:rect l="l" t="t" r="r" b="b"/>
            <a:pathLst>
              <a:path w="3484112" h="2787289">
                <a:moveTo>
                  <a:pt x="0" y="0"/>
                </a:moveTo>
                <a:lnTo>
                  <a:pt x="3484112" y="0"/>
                </a:lnTo>
                <a:lnTo>
                  <a:pt x="3484112" y="2787289"/>
                </a:lnTo>
                <a:lnTo>
                  <a:pt x="0" y="278728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sz="572"/>
          </a:p>
        </p:txBody>
      </p:sp>
      <p:sp>
        <p:nvSpPr>
          <p:cNvPr id="4" name="Freeform 4"/>
          <p:cNvSpPr/>
          <p:nvPr/>
        </p:nvSpPr>
        <p:spPr>
          <a:xfrm rot="10026593">
            <a:off x="8385874" y="360537"/>
            <a:ext cx="1925828" cy="2277862"/>
          </a:xfrm>
          <a:custGeom>
            <a:avLst/>
            <a:gdLst/>
            <a:ahLst/>
            <a:cxnLst/>
            <a:rect l="l" t="t" r="r" b="b"/>
            <a:pathLst>
              <a:path w="3555375" h="4205283">
                <a:moveTo>
                  <a:pt x="0" y="0"/>
                </a:moveTo>
                <a:lnTo>
                  <a:pt x="3555376" y="0"/>
                </a:lnTo>
                <a:lnTo>
                  <a:pt x="3555376" y="4205282"/>
                </a:lnTo>
                <a:lnTo>
                  <a:pt x="0" y="420528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sz="572"/>
          </a:p>
        </p:txBody>
      </p:sp>
      <p:sp>
        <p:nvSpPr>
          <p:cNvPr id="5" name="TextBox 5"/>
          <p:cNvSpPr txBox="1"/>
          <p:nvPr/>
        </p:nvSpPr>
        <p:spPr>
          <a:xfrm>
            <a:off x="289864" y="869950"/>
            <a:ext cx="3573325" cy="448841"/>
          </a:xfrm>
          <a:prstGeom prst="rect">
            <a:avLst/>
          </a:prstGeom>
        </p:spPr>
        <p:txBody>
          <a:bodyPr lIns="0" tIns="0" rIns="0" bIns="0" rtlCol="0" anchor="t">
            <a:spAutoFit/>
          </a:bodyPr>
          <a:lstStyle/>
          <a:p>
            <a:pPr>
              <a:lnSpc>
                <a:spcPts val="3466"/>
              </a:lnSpc>
            </a:pPr>
            <a:r>
              <a:rPr lang="en-US" sz="3466" spc="34" dirty="0">
                <a:solidFill>
                  <a:srgbClr val="0086B3"/>
                </a:solidFill>
                <a:latin typeface="Proxima Nova Bold"/>
              </a:rPr>
              <a:t>Who are we?</a:t>
            </a:r>
          </a:p>
        </p:txBody>
      </p:sp>
      <p:sp>
        <p:nvSpPr>
          <p:cNvPr id="6" name="TextBox 6"/>
          <p:cNvSpPr txBox="1"/>
          <p:nvPr/>
        </p:nvSpPr>
        <p:spPr>
          <a:xfrm>
            <a:off x="206375" y="1366860"/>
            <a:ext cx="3827052" cy="3582199"/>
          </a:xfrm>
          <a:prstGeom prst="rect">
            <a:avLst/>
          </a:prstGeom>
        </p:spPr>
        <p:txBody>
          <a:bodyPr wrap="square" lIns="0" tIns="0" rIns="0" bIns="0" rtlCol="0" anchor="t">
            <a:spAutoFit/>
          </a:bodyPr>
          <a:lstStyle/>
          <a:p>
            <a:pPr marL="154791" indent="-154791">
              <a:spcAft>
                <a:spcPts val="264"/>
              </a:spcAft>
              <a:buFont typeface="Arial" panose="020B0604020202020204" pitchFamily="34" charset="0"/>
              <a:buChar char="•"/>
            </a:pPr>
            <a:r>
              <a:rPr lang="en-US" sz="1733" b="1" dirty="0">
                <a:latin typeface="Proxima Nova" panose="020B0604020202020204" charset="0"/>
              </a:rPr>
              <a:t>Mental Health Support Teams (MHST) are</a:t>
            </a:r>
            <a:r>
              <a:rPr lang="en-US" sz="1733" dirty="0">
                <a:latin typeface="Proxima Nova" panose="020B0604020202020204" charset="0"/>
              </a:rPr>
              <a:t> an NHS service providing mental health support to primary schools and secondary schools in St. Helens, Warrington, Knowsley and Halton.</a:t>
            </a:r>
          </a:p>
          <a:p>
            <a:pPr marL="125768">
              <a:spcAft>
                <a:spcPts val="264"/>
              </a:spcAft>
              <a:buFont typeface="Arial" panose="020B0604020202020204" pitchFamily="34" charset="0"/>
              <a:buChar char="•"/>
            </a:pPr>
            <a:r>
              <a:rPr lang="en-US" sz="1733" dirty="0">
                <a:latin typeface="Proxima Nova" panose="020B0604020202020204" charset="0"/>
              </a:rPr>
              <a:t>We aim to help young people learn strategies and new ways of caring for their mental wellbeing. </a:t>
            </a:r>
          </a:p>
          <a:p>
            <a:pPr marL="125768">
              <a:spcAft>
                <a:spcPts val="264"/>
              </a:spcAft>
              <a:buFont typeface="Arial" panose="020B0604020202020204" pitchFamily="34" charset="0"/>
              <a:buChar char="•"/>
            </a:pPr>
            <a:r>
              <a:rPr lang="en-US" sz="1733" dirty="0">
                <a:latin typeface="Proxima Nova" panose="020B0604020202020204" charset="0"/>
              </a:rPr>
              <a:t>We provide interventions to pupils struggling with anxiety, low mood or behavioural difficulties. </a:t>
            </a:r>
          </a:p>
          <a:p>
            <a:pPr marL="25153">
              <a:spcAft>
                <a:spcPts val="264"/>
              </a:spcAft>
              <a:buFont typeface="Arial" panose="020B0604020202020204" pitchFamily="34" charset="0"/>
              <a:buChar char="•"/>
            </a:pPr>
            <a:r>
              <a:rPr lang="en-US" sz="1733" i="1" dirty="0">
                <a:latin typeface="Proxima Nova" panose="020B0604020202020204" charset="0"/>
              </a:rPr>
              <a:t>  ..and deliver talks like these!</a:t>
            </a:r>
          </a:p>
        </p:txBody>
      </p:sp>
      <p:sp>
        <p:nvSpPr>
          <p:cNvPr id="7" name="Freeform 7"/>
          <p:cNvSpPr/>
          <p:nvPr/>
        </p:nvSpPr>
        <p:spPr>
          <a:xfrm rot="-2827656" flipH="1" flipV="1">
            <a:off x="7648306" y="-71173"/>
            <a:ext cx="1887227" cy="1509782"/>
          </a:xfrm>
          <a:custGeom>
            <a:avLst/>
            <a:gdLst/>
            <a:ahLst/>
            <a:cxnLst/>
            <a:rect l="l" t="t" r="r" b="b"/>
            <a:pathLst>
              <a:path w="3484112" h="2787289">
                <a:moveTo>
                  <a:pt x="3484112" y="2787289"/>
                </a:moveTo>
                <a:lnTo>
                  <a:pt x="0" y="2787289"/>
                </a:lnTo>
                <a:lnTo>
                  <a:pt x="0" y="0"/>
                </a:lnTo>
                <a:lnTo>
                  <a:pt x="3484112" y="0"/>
                </a:lnTo>
                <a:lnTo>
                  <a:pt x="3484112" y="2787289"/>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GB" sz="572"/>
          </a:p>
        </p:txBody>
      </p:sp>
      <p:pic>
        <p:nvPicPr>
          <p:cNvPr id="11" name="Picture 10">
            <a:extLst>
              <a:ext uri="{FF2B5EF4-FFF2-40B4-BE49-F238E27FC236}">
                <a16:creationId xmlns:a16="http://schemas.microsoft.com/office/drawing/2014/main" id="{86505452-3702-1DA9-788A-23B334ECB980}"/>
              </a:ext>
            </a:extLst>
          </p:cNvPr>
          <p:cNvPicPr>
            <a:picLocks noChangeAspect="1"/>
          </p:cNvPicPr>
          <p:nvPr/>
        </p:nvPicPr>
        <p:blipFill rotWithShape="1">
          <a:blip r:embed="rId11"/>
          <a:srcRect l="27501" t="41111" r="14583" b="20370"/>
          <a:stretch/>
        </p:blipFill>
        <p:spPr>
          <a:xfrm>
            <a:off x="4033427" y="3249608"/>
            <a:ext cx="5737225" cy="2146300"/>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DC7ECC68-9E10-A6AF-B3B0-ACDAAAEDA96B}"/>
              </a:ext>
            </a:extLst>
          </p:cNvPr>
          <p:cNvPicPr>
            <a:picLocks noChangeAspect="1"/>
          </p:cNvPicPr>
          <p:nvPr/>
        </p:nvPicPr>
        <p:blipFill>
          <a:blip r:embed="rId12"/>
          <a:stretch>
            <a:fillRect/>
          </a:stretch>
        </p:blipFill>
        <p:spPr>
          <a:xfrm>
            <a:off x="5060910" y="767317"/>
            <a:ext cx="2385448" cy="2385448"/>
          </a:xfrm>
          <a:prstGeom prst="rect">
            <a:avLst/>
          </a:prstGeom>
        </p:spPr>
      </p:pic>
      <p:pic>
        <p:nvPicPr>
          <p:cNvPr id="9" name="Picture 8" descr="A close-up of a logo&#10;&#10;Description automatically generated">
            <a:extLst>
              <a:ext uri="{FF2B5EF4-FFF2-40B4-BE49-F238E27FC236}">
                <a16:creationId xmlns:a16="http://schemas.microsoft.com/office/drawing/2014/main" id="{CB1E0477-439B-C6B7-C82D-81EE67FD13BC}"/>
              </a:ext>
            </a:extLst>
          </p:cNvPr>
          <p:cNvPicPr>
            <a:picLocks noChangeAspect="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727" t="24446" r="12001" b="20762"/>
          <a:stretch/>
        </p:blipFill>
        <p:spPr bwMode="auto">
          <a:xfrm>
            <a:off x="8698507" y="5451475"/>
            <a:ext cx="1158129" cy="612983"/>
          </a:xfrm>
          <a:prstGeom prst="rect">
            <a:avLst/>
          </a:prstGeom>
          <a:noFill/>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0"/>
          <p:cNvSpPr/>
          <p:nvPr/>
        </p:nvSpPr>
        <p:spPr>
          <a:xfrm rot="4201469">
            <a:off x="-631572" y="4667452"/>
            <a:ext cx="2377569" cy="2368924"/>
          </a:xfrm>
          <a:custGeom>
            <a:avLst/>
            <a:gdLst/>
            <a:ahLst/>
            <a:cxnLst/>
            <a:rect l="l" t="t" r="r" b="b"/>
            <a:pathLst>
              <a:path w="4389359" h="4373398">
                <a:moveTo>
                  <a:pt x="0" y="0"/>
                </a:moveTo>
                <a:lnTo>
                  <a:pt x="4389360" y="0"/>
                </a:lnTo>
                <a:lnTo>
                  <a:pt x="4389360" y="4373398"/>
                </a:lnTo>
                <a:lnTo>
                  <a:pt x="0" y="437339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sz="572"/>
          </a:p>
        </p:txBody>
      </p:sp>
      <p:sp>
        <p:nvSpPr>
          <p:cNvPr id="11" name="Freeform 11"/>
          <p:cNvSpPr/>
          <p:nvPr/>
        </p:nvSpPr>
        <p:spPr>
          <a:xfrm rot="-4089119">
            <a:off x="537159" y="5592957"/>
            <a:ext cx="1887227" cy="1509782"/>
          </a:xfrm>
          <a:custGeom>
            <a:avLst/>
            <a:gdLst/>
            <a:ahLst/>
            <a:cxnLst/>
            <a:rect l="l" t="t" r="r" b="b"/>
            <a:pathLst>
              <a:path w="3484112" h="2787289">
                <a:moveTo>
                  <a:pt x="0" y="0"/>
                </a:moveTo>
                <a:lnTo>
                  <a:pt x="3484112" y="0"/>
                </a:lnTo>
                <a:lnTo>
                  <a:pt x="3484112" y="2787289"/>
                </a:lnTo>
                <a:lnTo>
                  <a:pt x="0" y="278728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sz="572"/>
          </a:p>
        </p:txBody>
      </p:sp>
      <p:sp>
        <p:nvSpPr>
          <p:cNvPr id="12" name="Freeform 12"/>
          <p:cNvSpPr/>
          <p:nvPr/>
        </p:nvSpPr>
        <p:spPr>
          <a:xfrm rot="10026593">
            <a:off x="8385874" y="360537"/>
            <a:ext cx="1925828" cy="2277862"/>
          </a:xfrm>
          <a:custGeom>
            <a:avLst/>
            <a:gdLst/>
            <a:ahLst/>
            <a:cxnLst/>
            <a:rect l="l" t="t" r="r" b="b"/>
            <a:pathLst>
              <a:path w="3555375" h="4205283">
                <a:moveTo>
                  <a:pt x="0" y="0"/>
                </a:moveTo>
                <a:lnTo>
                  <a:pt x="3555376" y="0"/>
                </a:lnTo>
                <a:lnTo>
                  <a:pt x="3555376" y="4205282"/>
                </a:lnTo>
                <a:lnTo>
                  <a:pt x="0" y="420528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sz="572"/>
          </a:p>
        </p:txBody>
      </p:sp>
      <p:sp>
        <p:nvSpPr>
          <p:cNvPr id="13" name="Freeform 13"/>
          <p:cNvSpPr/>
          <p:nvPr/>
        </p:nvSpPr>
        <p:spPr>
          <a:xfrm rot="-2827656" flipH="1" flipV="1">
            <a:off x="7648306" y="-71173"/>
            <a:ext cx="1887227" cy="1509782"/>
          </a:xfrm>
          <a:custGeom>
            <a:avLst/>
            <a:gdLst/>
            <a:ahLst/>
            <a:cxnLst/>
            <a:rect l="l" t="t" r="r" b="b"/>
            <a:pathLst>
              <a:path w="3484112" h="2787289">
                <a:moveTo>
                  <a:pt x="3484112" y="2787289"/>
                </a:moveTo>
                <a:lnTo>
                  <a:pt x="0" y="2787289"/>
                </a:lnTo>
                <a:lnTo>
                  <a:pt x="0" y="0"/>
                </a:lnTo>
                <a:lnTo>
                  <a:pt x="3484112" y="0"/>
                </a:lnTo>
                <a:lnTo>
                  <a:pt x="3484112" y="2787289"/>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sz="572"/>
          </a:p>
        </p:txBody>
      </p:sp>
      <p:sp>
        <p:nvSpPr>
          <p:cNvPr id="20" name="Title 1">
            <a:extLst>
              <a:ext uri="{FF2B5EF4-FFF2-40B4-BE49-F238E27FC236}">
                <a16:creationId xmlns:a16="http://schemas.microsoft.com/office/drawing/2014/main" id="{B021110D-A2CE-1161-D0E1-B33EDE5E27F8}"/>
              </a:ext>
            </a:extLst>
          </p:cNvPr>
          <p:cNvSpPr txBox="1">
            <a:spLocks/>
          </p:cNvSpPr>
          <p:nvPr/>
        </p:nvSpPr>
        <p:spPr>
          <a:xfrm>
            <a:off x="139645" y="903581"/>
            <a:ext cx="5677980" cy="559081"/>
          </a:xfrm>
          <a:prstGeom prst="rect">
            <a:avLst/>
          </a:prstGeom>
        </p:spPr>
        <p:txBody>
          <a:bodyPr vert="horz" lIns="40243" tIns="20122" rIns="40243" bIns="20122"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264"/>
              </a:spcAft>
            </a:pPr>
            <a:r>
              <a:rPr lang="en-US" sz="3467" b="1" dirty="0">
                <a:solidFill>
                  <a:srgbClr val="0086B3"/>
                </a:solidFill>
                <a:latin typeface="Proxima Nova Bold" panose="020B0604020202020204" charset="0"/>
              </a:rPr>
              <a:t>Support for Young People</a:t>
            </a:r>
          </a:p>
        </p:txBody>
      </p:sp>
      <p:pic>
        <p:nvPicPr>
          <p:cNvPr id="2" name="Picture 1">
            <a:extLst>
              <a:ext uri="{FF2B5EF4-FFF2-40B4-BE49-F238E27FC236}">
                <a16:creationId xmlns:a16="http://schemas.microsoft.com/office/drawing/2014/main" id="{B4E25FE5-7FEC-F111-D60A-6DE2D7474F3F}"/>
              </a:ext>
            </a:extLst>
          </p:cNvPr>
          <p:cNvPicPr>
            <a:picLocks noChangeAspect="1"/>
          </p:cNvPicPr>
          <p:nvPr/>
        </p:nvPicPr>
        <p:blipFill rotWithShape="1">
          <a:blip r:embed="rId10"/>
          <a:srcRect l="54422" t="67646" b="1"/>
          <a:stretch/>
        </p:blipFill>
        <p:spPr>
          <a:xfrm>
            <a:off x="5281659" y="4595499"/>
            <a:ext cx="2968879" cy="1155700"/>
          </a:xfrm>
          <a:prstGeom prst="rect">
            <a:avLst/>
          </a:prstGeom>
        </p:spPr>
      </p:pic>
      <p:pic>
        <p:nvPicPr>
          <p:cNvPr id="3" name="Picture 2">
            <a:extLst>
              <a:ext uri="{FF2B5EF4-FFF2-40B4-BE49-F238E27FC236}">
                <a16:creationId xmlns:a16="http://schemas.microsoft.com/office/drawing/2014/main" id="{2D1D00E4-7BE2-47DC-8481-4D93C730208A}"/>
              </a:ext>
            </a:extLst>
          </p:cNvPr>
          <p:cNvPicPr>
            <a:picLocks noChangeAspect="1"/>
          </p:cNvPicPr>
          <p:nvPr/>
        </p:nvPicPr>
        <p:blipFill>
          <a:blip r:embed="rId11"/>
          <a:stretch>
            <a:fillRect/>
          </a:stretch>
        </p:blipFill>
        <p:spPr>
          <a:xfrm>
            <a:off x="4238572" y="1752833"/>
            <a:ext cx="5244850" cy="2552494"/>
          </a:xfrm>
          <a:prstGeom prst="rect">
            <a:avLst/>
          </a:prstGeom>
        </p:spPr>
      </p:pic>
      <p:sp>
        <p:nvSpPr>
          <p:cNvPr id="5" name="TextBox 4">
            <a:extLst>
              <a:ext uri="{FF2B5EF4-FFF2-40B4-BE49-F238E27FC236}">
                <a16:creationId xmlns:a16="http://schemas.microsoft.com/office/drawing/2014/main" id="{615EACCF-3211-6521-D7BA-48479F3230D2}"/>
              </a:ext>
            </a:extLst>
          </p:cNvPr>
          <p:cNvSpPr txBox="1"/>
          <p:nvPr/>
        </p:nvSpPr>
        <p:spPr>
          <a:xfrm>
            <a:off x="348006" y="1812973"/>
            <a:ext cx="3738219" cy="2693045"/>
          </a:xfrm>
          <a:prstGeom prst="rect">
            <a:avLst/>
          </a:prstGeom>
          <a:noFill/>
        </p:spPr>
        <p:txBody>
          <a:bodyPr wrap="square" rtlCol="0">
            <a:spAutoFit/>
          </a:bodyPr>
          <a:lstStyle/>
          <a:p>
            <a:r>
              <a:rPr lang="en-GB" sz="1300" dirty="0">
                <a:latin typeface="Proxima Nova" panose="020B0604020202020204" charset="0"/>
              </a:rPr>
              <a:t>MHST – 01925 664 120</a:t>
            </a:r>
          </a:p>
          <a:p>
            <a:endParaRPr lang="en-GB" sz="1300" dirty="0">
              <a:latin typeface="Proxima Nova" panose="020B0604020202020204" charset="0"/>
            </a:endParaRPr>
          </a:p>
          <a:p>
            <a:r>
              <a:rPr lang="en-GB" sz="1300" dirty="0">
                <a:latin typeface="Proxima Nova" panose="020B0604020202020204" charset="0"/>
              </a:rPr>
              <a:t>Warrington CAMHS - 01925 575 904</a:t>
            </a:r>
          </a:p>
          <a:p>
            <a:endParaRPr lang="en-GB" sz="1300" dirty="0">
              <a:latin typeface="Proxima Nova" panose="020B0604020202020204" charset="0"/>
            </a:endParaRPr>
          </a:p>
          <a:p>
            <a:r>
              <a:rPr lang="en-GB" sz="1300" dirty="0">
                <a:latin typeface="Proxima Nova" panose="020B0604020202020204" charset="0"/>
              </a:rPr>
              <a:t>Halton CAMHS – 01928 568 162</a:t>
            </a:r>
          </a:p>
          <a:p>
            <a:endParaRPr lang="en-GB" sz="1300" dirty="0">
              <a:latin typeface="Proxima Nova" panose="020B0604020202020204" charset="0"/>
            </a:endParaRPr>
          </a:p>
          <a:p>
            <a:r>
              <a:rPr lang="en-GB" sz="1300" dirty="0">
                <a:latin typeface="Proxima Nova" panose="020B0604020202020204" charset="0"/>
              </a:rPr>
              <a:t>St. Helens CAMHS – 01925 579 405</a:t>
            </a:r>
          </a:p>
          <a:p>
            <a:endParaRPr lang="en-GB" sz="1300" dirty="0">
              <a:latin typeface="Proxima Nova" panose="020B0604020202020204" charset="0"/>
            </a:endParaRPr>
          </a:p>
          <a:p>
            <a:r>
              <a:rPr lang="en-GB" sz="1300" dirty="0">
                <a:latin typeface="Proxima Nova" panose="020B0604020202020204" charset="0"/>
              </a:rPr>
              <a:t>Knowsley CAMHS – 0151 351 8610 </a:t>
            </a:r>
          </a:p>
          <a:p>
            <a:endParaRPr lang="en-GB" sz="1300" dirty="0">
              <a:latin typeface="Proxima Nova" panose="020B0604020202020204" charset="0"/>
            </a:endParaRPr>
          </a:p>
          <a:p>
            <a:r>
              <a:rPr lang="en-GB" sz="1300" dirty="0">
                <a:latin typeface="Proxima Nova" panose="020B0604020202020204" charset="0"/>
              </a:rPr>
              <a:t>CAMHS 24/7 response team – 01744 415 640</a:t>
            </a:r>
          </a:p>
          <a:p>
            <a:endParaRPr lang="en-GB" sz="1300" dirty="0">
              <a:latin typeface="Proxima Nova" panose="020B0604020202020204" charset="0"/>
            </a:endParaRPr>
          </a:p>
          <a:p>
            <a:r>
              <a:rPr lang="en-GB" sz="1300" dirty="0">
                <a:latin typeface="Proxima Nova" panose="020B0604020202020204" charset="0"/>
              </a:rPr>
              <a:t>Merseycare 24/7 crisis line (18+)- 0800 051 1508</a:t>
            </a:r>
          </a:p>
        </p:txBody>
      </p:sp>
      <p:pic>
        <p:nvPicPr>
          <p:cNvPr id="6" name="Picture 5" descr="A qr code with a few black squares&#10;&#10;Description automatically generated">
            <a:extLst>
              <a:ext uri="{FF2B5EF4-FFF2-40B4-BE49-F238E27FC236}">
                <a16:creationId xmlns:a16="http://schemas.microsoft.com/office/drawing/2014/main" id="{2EECBBDB-87C7-A948-A858-5B6FD847F8B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37196" y="4753871"/>
            <a:ext cx="1030374" cy="1030374"/>
          </a:xfrm>
          <a:prstGeom prst="rect">
            <a:avLst/>
          </a:prstGeom>
        </p:spPr>
      </p:pic>
      <p:sp>
        <p:nvSpPr>
          <p:cNvPr id="7" name="TextBox 6">
            <a:extLst>
              <a:ext uri="{FF2B5EF4-FFF2-40B4-BE49-F238E27FC236}">
                <a16:creationId xmlns:a16="http://schemas.microsoft.com/office/drawing/2014/main" id="{51F63BA3-D80F-F04C-69E8-1069CA474986}"/>
              </a:ext>
            </a:extLst>
          </p:cNvPr>
          <p:cNvSpPr txBox="1"/>
          <p:nvPr/>
        </p:nvSpPr>
        <p:spPr>
          <a:xfrm>
            <a:off x="3485064" y="5144023"/>
            <a:ext cx="3738219" cy="292388"/>
          </a:xfrm>
          <a:prstGeom prst="rect">
            <a:avLst/>
          </a:prstGeom>
          <a:noFill/>
        </p:spPr>
        <p:txBody>
          <a:bodyPr wrap="square" rtlCol="0">
            <a:spAutoFit/>
          </a:bodyPr>
          <a:lstStyle/>
          <a:p>
            <a:r>
              <a:rPr lang="en-GB" sz="1300" dirty="0">
                <a:latin typeface="Proxima Nova" panose="020B0604020202020204" charset="0"/>
              </a:rPr>
              <a:t>MHST website </a:t>
            </a:r>
          </a:p>
        </p:txBody>
      </p:sp>
      <p:pic>
        <p:nvPicPr>
          <p:cNvPr id="4" name="Picture 3" descr="A close-up of a logo&#10;&#10;Description automatically generated">
            <a:extLst>
              <a:ext uri="{FF2B5EF4-FFF2-40B4-BE49-F238E27FC236}">
                <a16:creationId xmlns:a16="http://schemas.microsoft.com/office/drawing/2014/main" id="{C1AC1EAE-4635-C4CF-1A9F-AD3A0D1B27DC}"/>
              </a:ext>
            </a:extLst>
          </p:cNvPr>
          <p:cNvPicPr>
            <a:picLocks noChangeAspect="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727" t="24446" r="12001" b="20762"/>
          <a:stretch/>
        </p:blipFill>
        <p:spPr bwMode="auto">
          <a:xfrm>
            <a:off x="8698507" y="5451475"/>
            <a:ext cx="1158129" cy="61298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9706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6005774" y="1483536"/>
            <a:ext cx="2924858" cy="1010726"/>
          </a:xfrm>
          <a:prstGeom prst="rect">
            <a:avLst/>
          </a:prstGeom>
        </p:spPr>
        <p:txBody>
          <a:bodyPr wrap="square" lIns="0" tIns="0" rIns="0" bIns="0" rtlCol="0" anchor="t">
            <a:spAutoFit/>
          </a:bodyPr>
          <a:lstStyle/>
          <a:p>
            <a:pPr algn="ctr">
              <a:lnSpc>
                <a:spcPts val="4160"/>
              </a:lnSpc>
            </a:pPr>
            <a:r>
              <a:rPr lang="en-US" sz="2383" spc="34" dirty="0">
                <a:solidFill>
                  <a:srgbClr val="0086B3"/>
                </a:solidFill>
                <a:latin typeface="Proxima Nova Bold"/>
              </a:rPr>
              <a:t>THANK YOU FOR LISTENING!</a:t>
            </a:r>
          </a:p>
        </p:txBody>
      </p:sp>
      <p:sp>
        <p:nvSpPr>
          <p:cNvPr id="9" name="Freeform 9"/>
          <p:cNvSpPr/>
          <p:nvPr/>
        </p:nvSpPr>
        <p:spPr>
          <a:xfrm rot="4596961">
            <a:off x="-761597" y="4277152"/>
            <a:ext cx="2377569" cy="2368924"/>
          </a:xfrm>
          <a:custGeom>
            <a:avLst/>
            <a:gdLst/>
            <a:ahLst/>
            <a:cxnLst/>
            <a:rect l="l" t="t" r="r" b="b"/>
            <a:pathLst>
              <a:path w="4389359" h="4373398">
                <a:moveTo>
                  <a:pt x="0" y="0"/>
                </a:moveTo>
                <a:lnTo>
                  <a:pt x="4389359" y="0"/>
                </a:lnTo>
                <a:lnTo>
                  <a:pt x="4389359" y="4373398"/>
                </a:lnTo>
                <a:lnTo>
                  <a:pt x="0" y="437339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sz="572"/>
          </a:p>
        </p:txBody>
      </p:sp>
      <p:sp>
        <p:nvSpPr>
          <p:cNvPr id="10" name="Freeform 10"/>
          <p:cNvSpPr/>
          <p:nvPr/>
        </p:nvSpPr>
        <p:spPr>
          <a:xfrm rot="-1201367">
            <a:off x="301750" y="5151896"/>
            <a:ext cx="1963680" cy="2608753"/>
          </a:xfrm>
          <a:custGeom>
            <a:avLst/>
            <a:gdLst/>
            <a:ahLst/>
            <a:cxnLst/>
            <a:rect l="l" t="t" r="r" b="b"/>
            <a:pathLst>
              <a:path w="3625255" h="4816160">
                <a:moveTo>
                  <a:pt x="0" y="0"/>
                </a:moveTo>
                <a:lnTo>
                  <a:pt x="3625255" y="0"/>
                </a:lnTo>
                <a:lnTo>
                  <a:pt x="3625255" y="4816160"/>
                </a:lnTo>
                <a:lnTo>
                  <a:pt x="0" y="481616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sz="572"/>
          </a:p>
        </p:txBody>
      </p:sp>
      <p:sp>
        <p:nvSpPr>
          <p:cNvPr id="14" name="TextBox 7">
            <a:extLst>
              <a:ext uri="{FF2B5EF4-FFF2-40B4-BE49-F238E27FC236}">
                <a16:creationId xmlns:a16="http://schemas.microsoft.com/office/drawing/2014/main" id="{F8517A24-7C02-9A92-E605-F26E52661EB2}"/>
              </a:ext>
            </a:extLst>
          </p:cNvPr>
          <p:cNvSpPr txBox="1"/>
          <p:nvPr/>
        </p:nvSpPr>
        <p:spPr>
          <a:xfrm>
            <a:off x="5918116" y="2799169"/>
            <a:ext cx="3870023" cy="899029"/>
          </a:xfrm>
          <a:prstGeom prst="rect">
            <a:avLst/>
          </a:prstGeom>
        </p:spPr>
        <p:txBody>
          <a:bodyPr wrap="square" lIns="0" tIns="0" rIns="0" bIns="0" rtlCol="0" anchor="t">
            <a:spAutoFit/>
          </a:bodyPr>
          <a:lstStyle/>
          <a:p>
            <a:pPr algn="ctr">
              <a:lnSpc>
                <a:spcPts val="2394"/>
              </a:lnSpc>
            </a:pPr>
            <a:r>
              <a:rPr lang="en-US" sz="1841" dirty="0">
                <a:solidFill>
                  <a:srgbClr val="1F294C"/>
                </a:solidFill>
                <a:latin typeface="Proxima Nova"/>
              </a:rPr>
              <a:t>We would be grateful if you could complete the following feedback form about our presentation today.</a:t>
            </a:r>
          </a:p>
        </p:txBody>
      </p:sp>
      <p:sp>
        <p:nvSpPr>
          <p:cNvPr id="15" name="Freeform 6">
            <a:extLst>
              <a:ext uri="{FF2B5EF4-FFF2-40B4-BE49-F238E27FC236}">
                <a16:creationId xmlns:a16="http://schemas.microsoft.com/office/drawing/2014/main" id="{2BCF81FF-2C25-24BE-8B0B-88494D7459BA}"/>
              </a:ext>
            </a:extLst>
          </p:cNvPr>
          <p:cNvSpPr/>
          <p:nvPr/>
        </p:nvSpPr>
        <p:spPr>
          <a:xfrm>
            <a:off x="8444857" y="519139"/>
            <a:ext cx="1673749" cy="1203010"/>
          </a:xfrm>
          <a:custGeom>
            <a:avLst/>
            <a:gdLst/>
            <a:ahLst/>
            <a:cxnLst/>
            <a:rect l="l" t="t" r="r" b="b"/>
            <a:pathLst>
              <a:path w="4472609" h="4114800">
                <a:moveTo>
                  <a:pt x="0" y="0"/>
                </a:moveTo>
                <a:lnTo>
                  <a:pt x="4472608" y="0"/>
                </a:lnTo>
                <a:lnTo>
                  <a:pt x="4472608"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sz="572"/>
          </a:p>
        </p:txBody>
      </p:sp>
      <p:pic>
        <p:nvPicPr>
          <p:cNvPr id="4" name="Picture 3" descr="A white paper with blue text and a globe and a picture of a globe&#10;&#10;Description automatically generated">
            <a:extLst>
              <a:ext uri="{FF2B5EF4-FFF2-40B4-BE49-F238E27FC236}">
                <a16:creationId xmlns:a16="http://schemas.microsoft.com/office/drawing/2014/main" id="{5F01753C-9436-8E6D-D127-1A04B1B843D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473" y="586245"/>
            <a:ext cx="5694148" cy="5694148"/>
          </a:xfrm>
          <a:prstGeom prst="rect">
            <a:avLst/>
          </a:prstGeom>
        </p:spPr>
      </p:pic>
      <p:pic>
        <p:nvPicPr>
          <p:cNvPr id="1026" name="Picture 2" descr="A qr code on a screen&#10;&#10;Description automatically generated">
            <a:extLst>
              <a:ext uri="{FF2B5EF4-FFF2-40B4-BE49-F238E27FC236}">
                <a16:creationId xmlns:a16="http://schemas.microsoft.com/office/drawing/2014/main" id="{784985E7-430C-5B73-8F1C-B19B3D1DC22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6750" y="3884892"/>
            <a:ext cx="1790057" cy="1790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A close-up of a logo&#10;&#10;Description automatically generated">
            <a:extLst>
              <a:ext uri="{FF2B5EF4-FFF2-40B4-BE49-F238E27FC236}">
                <a16:creationId xmlns:a16="http://schemas.microsoft.com/office/drawing/2014/main" id="{4B62F41C-4F4B-0689-BA22-232F27FB7FA9}"/>
              </a:ext>
            </a:extLst>
          </p:cNvPr>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14727" t="24446" r="12001" b="20762"/>
          <a:stretch/>
        </p:blipFill>
        <p:spPr bwMode="auto">
          <a:xfrm>
            <a:off x="8702667" y="5561019"/>
            <a:ext cx="1158129" cy="612983"/>
          </a:xfrm>
          <a:prstGeom prst="rect">
            <a:avLst/>
          </a:prstGeom>
          <a:noFill/>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62102" y="1596672"/>
            <a:ext cx="5050397" cy="448841"/>
          </a:xfrm>
          <a:prstGeom prst="rect">
            <a:avLst/>
          </a:prstGeom>
        </p:spPr>
        <p:txBody>
          <a:bodyPr lIns="0" tIns="0" rIns="0" bIns="0" rtlCol="0" anchor="t">
            <a:spAutoFit/>
          </a:bodyPr>
          <a:lstStyle/>
          <a:p>
            <a:pPr algn="ctr">
              <a:lnSpc>
                <a:spcPts val="3466"/>
              </a:lnSpc>
            </a:pPr>
            <a:r>
              <a:rPr lang="en-US" sz="3466" spc="34" dirty="0">
                <a:solidFill>
                  <a:srgbClr val="0086B3"/>
                </a:solidFill>
                <a:latin typeface="Proxima Nova Bold"/>
              </a:rPr>
              <a:t>Agenda</a:t>
            </a:r>
          </a:p>
        </p:txBody>
      </p:sp>
      <p:sp>
        <p:nvSpPr>
          <p:cNvPr id="15" name="Freeform 15"/>
          <p:cNvSpPr/>
          <p:nvPr/>
        </p:nvSpPr>
        <p:spPr>
          <a:xfrm rot="4201469">
            <a:off x="-631572" y="4667452"/>
            <a:ext cx="2377569" cy="2368924"/>
          </a:xfrm>
          <a:custGeom>
            <a:avLst/>
            <a:gdLst/>
            <a:ahLst/>
            <a:cxnLst/>
            <a:rect l="l" t="t" r="r" b="b"/>
            <a:pathLst>
              <a:path w="4389359" h="4373398">
                <a:moveTo>
                  <a:pt x="0" y="0"/>
                </a:moveTo>
                <a:lnTo>
                  <a:pt x="4389360" y="0"/>
                </a:lnTo>
                <a:lnTo>
                  <a:pt x="4389360" y="4373398"/>
                </a:lnTo>
                <a:lnTo>
                  <a:pt x="0" y="437339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sz="572"/>
          </a:p>
        </p:txBody>
      </p:sp>
      <p:sp>
        <p:nvSpPr>
          <p:cNvPr id="16" name="Freeform 16"/>
          <p:cNvSpPr/>
          <p:nvPr/>
        </p:nvSpPr>
        <p:spPr>
          <a:xfrm rot="-4089119">
            <a:off x="537159" y="5592957"/>
            <a:ext cx="1887227" cy="1509782"/>
          </a:xfrm>
          <a:custGeom>
            <a:avLst/>
            <a:gdLst/>
            <a:ahLst/>
            <a:cxnLst/>
            <a:rect l="l" t="t" r="r" b="b"/>
            <a:pathLst>
              <a:path w="3484112" h="2787289">
                <a:moveTo>
                  <a:pt x="0" y="0"/>
                </a:moveTo>
                <a:lnTo>
                  <a:pt x="3484112" y="0"/>
                </a:lnTo>
                <a:lnTo>
                  <a:pt x="3484112" y="2787289"/>
                </a:lnTo>
                <a:lnTo>
                  <a:pt x="0" y="278728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sz="572"/>
          </a:p>
        </p:txBody>
      </p:sp>
      <p:sp>
        <p:nvSpPr>
          <p:cNvPr id="17" name="Freeform 17"/>
          <p:cNvSpPr/>
          <p:nvPr/>
        </p:nvSpPr>
        <p:spPr>
          <a:xfrm rot="10026593">
            <a:off x="8385874" y="360537"/>
            <a:ext cx="1925828" cy="2277862"/>
          </a:xfrm>
          <a:custGeom>
            <a:avLst/>
            <a:gdLst/>
            <a:ahLst/>
            <a:cxnLst/>
            <a:rect l="l" t="t" r="r" b="b"/>
            <a:pathLst>
              <a:path w="3555375" h="4205283">
                <a:moveTo>
                  <a:pt x="0" y="0"/>
                </a:moveTo>
                <a:lnTo>
                  <a:pt x="3555376" y="0"/>
                </a:lnTo>
                <a:lnTo>
                  <a:pt x="3555376" y="4205282"/>
                </a:lnTo>
                <a:lnTo>
                  <a:pt x="0" y="420528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sz="572"/>
          </a:p>
        </p:txBody>
      </p:sp>
      <p:sp>
        <p:nvSpPr>
          <p:cNvPr id="18" name="Freeform 18"/>
          <p:cNvSpPr/>
          <p:nvPr/>
        </p:nvSpPr>
        <p:spPr>
          <a:xfrm rot="-2827656" flipH="1" flipV="1">
            <a:off x="7648306" y="-71173"/>
            <a:ext cx="1887227" cy="1509782"/>
          </a:xfrm>
          <a:custGeom>
            <a:avLst/>
            <a:gdLst/>
            <a:ahLst/>
            <a:cxnLst/>
            <a:rect l="l" t="t" r="r" b="b"/>
            <a:pathLst>
              <a:path w="3484112" h="2787289">
                <a:moveTo>
                  <a:pt x="3484112" y="2787289"/>
                </a:moveTo>
                <a:lnTo>
                  <a:pt x="0" y="2787289"/>
                </a:lnTo>
                <a:lnTo>
                  <a:pt x="0" y="0"/>
                </a:lnTo>
                <a:lnTo>
                  <a:pt x="3484112" y="0"/>
                </a:lnTo>
                <a:lnTo>
                  <a:pt x="3484112" y="2787289"/>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GB" sz="572"/>
          </a:p>
        </p:txBody>
      </p:sp>
      <p:sp>
        <p:nvSpPr>
          <p:cNvPr id="20" name="TextBox 7">
            <a:extLst>
              <a:ext uri="{FF2B5EF4-FFF2-40B4-BE49-F238E27FC236}">
                <a16:creationId xmlns:a16="http://schemas.microsoft.com/office/drawing/2014/main" id="{8CD5A02C-A148-DF04-2012-F9051FEABD4A}"/>
              </a:ext>
            </a:extLst>
          </p:cNvPr>
          <p:cNvSpPr txBox="1"/>
          <p:nvPr/>
        </p:nvSpPr>
        <p:spPr>
          <a:xfrm>
            <a:off x="703309" y="2270912"/>
            <a:ext cx="8499383" cy="2193870"/>
          </a:xfrm>
          <a:prstGeom prst="rect">
            <a:avLst/>
          </a:prstGeom>
        </p:spPr>
        <p:txBody>
          <a:bodyPr wrap="square" lIns="0" tIns="0" rIns="0" bIns="0" rtlCol="0" anchor="t">
            <a:spAutoFit/>
          </a:bodyPr>
          <a:lstStyle/>
          <a:p>
            <a:pPr>
              <a:lnSpc>
                <a:spcPct val="150000"/>
              </a:lnSpc>
            </a:pPr>
            <a:r>
              <a:rPr lang="en-US" sz="1950" dirty="0">
                <a:solidFill>
                  <a:schemeClr val="tx2"/>
                </a:solidFill>
                <a:latin typeface="Proxima Nova"/>
              </a:rPr>
              <a:t>- What is anxiety and the flight, fight, freeze response.</a:t>
            </a:r>
          </a:p>
          <a:p>
            <a:pPr>
              <a:lnSpc>
                <a:spcPct val="150000"/>
              </a:lnSpc>
            </a:pPr>
            <a:r>
              <a:rPr lang="en-US" sz="1950" dirty="0">
                <a:solidFill>
                  <a:schemeClr val="tx2"/>
                </a:solidFill>
                <a:latin typeface="Proxima Nova"/>
              </a:rPr>
              <a:t>- Understanding how we can get stuck in the anxiety cycle.</a:t>
            </a:r>
          </a:p>
          <a:p>
            <a:pPr>
              <a:lnSpc>
                <a:spcPct val="150000"/>
              </a:lnSpc>
            </a:pPr>
            <a:r>
              <a:rPr lang="en-US" sz="1950" dirty="0">
                <a:solidFill>
                  <a:schemeClr val="tx2"/>
                </a:solidFill>
                <a:latin typeface="Proxima Nova"/>
              </a:rPr>
              <a:t>- Talking to your anxious child.</a:t>
            </a:r>
          </a:p>
          <a:p>
            <a:pPr>
              <a:lnSpc>
                <a:spcPct val="150000"/>
              </a:lnSpc>
            </a:pPr>
            <a:r>
              <a:rPr lang="en-US" sz="1950" dirty="0">
                <a:solidFill>
                  <a:schemeClr val="tx2"/>
                </a:solidFill>
                <a:latin typeface="Proxima Nova"/>
              </a:rPr>
              <a:t>- Strategies to support their anxiety. </a:t>
            </a:r>
          </a:p>
          <a:p>
            <a:pPr>
              <a:lnSpc>
                <a:spcPct val="150000"/>
              </a:lnSpc>
            </a:pPr>
            <a:endParaRPr lang="en-US" sz="1950" dirty="0">
              <a:solidFill>
                <a:srgbClr val="1F294C"/>
              </a:solidFill>
              <a:latin typeface="Proxima Nova"/>
            </a:endParaRPr>
          </a:p>
        </p:txBody>
      </p:sp>
      <p:pic>
        <p:nvPicPr>
          <p:cNvPr id="3" name="Picture 2" descr="A close-up of a logo&#10;&#10;Description automatically generated">
            <a:extLst>
              <a:ext uri="{FF2B5EF4-FFF2-40B4-BE49-F238E27FC236}">
                <a16:creationId xmlns:a16="http://schemas.microsoft.com/office/drawing/2014/main" id="{6AFE07A9-810B-681A-D010-4EEBB78BBD1D}"/>
              </a:ext>
            </a:extLst>
          </p:cNvPr>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14727" t="24446" r="12001" b="20762"/>
          <a:stretch/>
        </p:blipFill>
        <p:spPr bwMode="auto">
          <a:xfrm>
            <a:off x="8698507" y="5451475"/>
            <a:ext cx="1158129" cy="612983"/>
          </a:xfrm>
          <a:prstGeom prst="rect">
            <a:avLst/>
          </a:prstGeom>
          <a:noFill/>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575455" y="2851150"/>
            <a:ext cx="4755091" cy="448841"/>
          </a:xfrm>
          <a:prstGeom prst="rect">
            <a:avLst/>
          </a:prstGeom>
        </p:spPr>
        <p:txBody>
          <a:bodyPr lIns="0" tIns="0" rIns="0" bIns="0" rtlCol="0" anchor="t">
            <a:spAutoFit/>
          </a:bodyPr>
          <a:lstStyle/>
          <a:p>
            <a:pPr algn="ctr">
              <a:lnSpc>
                <a:spcPts val="3466"/>
              </a:lnSpc>
            </a:pPr>
            <a:r>
              <a:rPr lang="en-US" sz="3466" spc="34" dirty="0">
                <a:solidFill>
                  <a:srgbClr val="0086B3"/>
                </a:solidFill>
                <a:latin typeface="Proxima Nova Bold"/>
              </a:rPr>
              <a:t>What is Anxiety?</a:t>
            </a:r>
          </a:p>
        </p:txBody>
      </p:sp>
      <p:sp>
        <p:nvSpPr>
          <p:cNvPr id="10" name="Freeform 10"/>
          <p:cNvSpPr/>
          <p:nvPr/>
        </p:nvSpPr>
        <p:spPr>
          <a:xfrm rot="4596961">
            <a:off x="-761597" y="4329567"/>
            <a:ext cx="2377569" cy="2368924"/>
          </a:xfrm>
          <a:custGeom>
            <a:avLst/>
            <a:gdLst/>
            <a:ahLst/>
            <a:cxnLst/>
            <a:rect l="l" t="t" r="r" b="b"/>
            <a:pathLst>
              <a:path w="4389359" h="4373398">
                <a:moveTo>
                  <a:pt x="0" y="0"/>
                </a:moveTo>
                <a:lnTo>
                  <a:pt x="4389359" y="0"/>
                </a:lnTo>
                <a:lnTo>
                  <a:pt x="4389359" y="4373398"/>
                </a:lnTo>
                <a:lnTo>
                  <a:pt x="0" y="437339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sz="572"/>
          </a:p>
        </p:txBody>
      </p:sp>
      <p:sp>
        <p:nvSpPr>
          <p:cNvPr id="11" name="Freeform 11"/>
          <p:cNvSpPr/>
          <p:nvPr/>
        </p:nvSpPr>
        <p:spPr>
          <a:xfrm rot="-1201367">
            <a:off x="301750" y="5151896"/>
            <a:ext cx="1963680" cy="2608753"/>
          </a:xfrm>
          <a:custGeom>
            <a:avLst/>
            <a:gdLst/>
            <a:ahLst/>
            <a:cxnLst/>
            <a:rect l="l" t="t" r="r" b="b"/>
            <a:pathLst>
              <a:path w="3625255" h="4816160">
                <a:moveTo>
                  <a:pt x="0" y="0"/>
                </a:moveTo>
                <a:lnTo>
                  <a:pt x="3625255" y="0"/>
                </a:lnTo>
                <a:lnTo>
                  <a:pt x="3625255" y="4816160"/>
                </a:lnTo>
                <a:lnTo>
                  <a:pt x="0" y="481616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sz="572"/>
          </a:p>
        </p:txBody>
      </p:sp>
      <p:sp>
        <p:nvSpPr>
          <p:cNvPr id="12" name="Freeform 12"/>
          <p:cNvSpPr/>
          <p:nvPr/>
        </p:nvSpPr>
        <p:spPr>
          <a:xfrm rot="10123381">
            <a:off x="8389757" y="290057"/>
            <a:ext cx="2155906" cy="2228850"/>
          </a:xfrm>
          <a:custGeom>
            <a:avLst/>
            <a:gdLst/>
            <a:ahLst/>
            <a:cxnLst/>
            <a:rect l="l" t="t" r="r" b="b"/>
            <a:pathLst>
              <a:path w="3980134" h="4114800">
                <a:moveTo>
                  <a:pt x="0" y="0"/>
                </a:moveTo>
                <a:lnTo>
                  <a:pt x="3980134" y="0"/>
                </a:lnTo>
                <a:lnTo>
                  <a:pt x="3980134"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sz="572"/>
          </a:p>
        </p:txBody>
      </p:sp>
      <p:sp>
        <p:nvSpPr>
          <p:cNvPr id="13" name="Freeform 13"/>
          <p:cNvSpPr/>
          <p:nvPr/>
        </p:nvSpPr>
        <p:spPr>
          <a:xfrm rot="-1395011">
            <a:off x="7374472" y="-26622"/>
            <a:ext cx="1476198" cy="1961132"/>
          </a:xfrm>
          <a:custGeom>
            <a:avLst/>
            <a:gdLst/>
            <a:ahLst/>
            <a:cxnLst/>
            <a:rect l="l" t="t" r="r" b="b"/>
            <a:pathLst>
              <a:path w="2725288" h="3620552">
                <a:moveTo>
                  <a:pt x="0" y="0"/>
                </a:moveTo>
                <a:lnTo>
                  <a:pt x="2725289" y="0"/>
                </a:lnTo>
                <a:lnTo>
                  <a:pt x="2725289" y="3620552"/>
                </a:lnTo>
                <a:lnTo>
                  <a:pt x="0" y="362055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sz="572"/>
          </a:p>
        </p:txBody>
      </p:sp>
      <p:pic>
        <p:nvPicPr>
          <p:cNvPr id="3" name="Picture 2" descr="A close-up of a logo&#10;&#10;Description automatically generated">
            <a:extLst>
              <a:ext uri="{FF2B5EF4-FFF2-40B4-BE49-F238E27FC236}">
                <a16:creationId xmlns:a16="http://schemas.microsoft.com/office/drawing/2014/main" id="{6E50C199-ECCD-E9E5-BD7A-514D87654CC0}"/>
              </a:ext>
            </a:extLst>
          </p:cNvPr>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14727" t="24446" r="12001" b="20762"/>
          <a:stretch/>
        </p:blipFill>
        <p:spPr bwMode="auto">
          <a:xfrm>
            <a:off x="8698507" y="5451475"/>
            <a:ext cx="1158129" cy="61298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40721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0"/>
          <p:cNvSpPr/>
          <p:nvPr/>
        </p:nvSpPr>
        <p:spPr>
          <a:xfrm rot="4596961">
            <a:off x="-834466" y="4308287"/>
            <a:ext cx="2377569" cy="2368924"/>
          </a:xfrm>
          <a:custGeom>
            <a:avLst/>
            <a:gdLst/>
            <a:ahLst/>
            <a:cxnLst/>
            <a:rect l="l" t="t" r="r" b="b"/>
            <a:pathLst>
              <a:path w="4389359" h="4373398">
                <a:moveTo>
                  <a:pt x="0" y="0"/>
                </a:moveTo>
                <a:lnTo>
                  <a:pt x="4389359" y="0"/>
                </a:lnTo>
                <a:lnTo>
                  <a:pt x="4389359" y="4373398"/>
                </a:lnTo>
                <a:lnTo>
                  <a:pt x="0" y="437339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sz="572"/>
          </a:p>
        </p:txBody>
      </p:sp>
      <p:sp>
        <p:nvSpPr>
          <p:cNvPr id="11" name="Freeform 11"/>
          <p:cNvSpPr/>
          <p:nvPr/>
        </p:nvSpPr>
        <p:spPr>
          <a:xfrm rot="-1201367">
            <a:off x="304715" y="5130961"/>
            <a:ext cx="1963680" cy="2608753"/>
          </a:xfrm>
          <a:custGeom>
            <a:avLst/>
            <a:gdLst/>
            <a:ahLst/>
            <a:cxnLst/>
            <a:rect l="l" t="t" r="r" b="b"/>
            <a:pathLst>
              <a:path w="3625255" h="4816160">
                <a:moveTo>
                  <a:pt x="0" y="0"/>
                </a:moveTo>
                <a:lnTo>
                  <a:pt x="3625255" y="0"/>
                </a:lnTo>
                <a:lnTo>
                  <a:pt x="3625255" y="4816160"/>
                </a:lnTo>
                <a:lnTo>
                  <a:pt x="0" y="481616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sz="572" dirty="0"/>
          </a:p>
        </p:txBody>
      </p:sp>
      <p:sp>
        <p:nvSpPr>
          <p:cNvPr id="12" name="Freeform 12"/>
          <p:cNvSpPr/>
          <p:nvPr/>
        </p:nvSpPr>
        <p:spPr>
          <a:xfrm rot="10123381">
            <a:off x="8389757" y="290057"/>
            <a:ext cx="2155906" cy="2228850"/>
          </a:xfrm>
          <a:custGeom>
            <a:avLst/>
            <a:gdLst/>
            <a:ahLst/>
            <a:cxnLst/>
            <a:rect l="l" t="t" r="r" b="b"/>
            <a:pathLst>
              <a:path w="3980134" h="4114800">
                <a:moveTo>
                  <a:pt x="0" y="0"/>
                </a:moveTo>
                <a:lnTo>
                  <a:pt x="3980134" y="0"/>
                </a:lnTo>
                <a:lnTo>
                  <a:pt x="3980134"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GB" sz="572"/>
          </a:p>
        </p:txBody>
      </p:sp>
      <p:sp>
        <p:nvSpPr>
          <p:cNvPr id="13" name="Freeform 13"/>
          <p:cNvSpPr/>
          <p:nvPr/>
        </p:nvSpPr>
        <p:spPr>
          <a:xfrm rot="-1395011">
            <a:off x="7374472" y="-26622"/>
            <a:ext cx="1476198" cy="1961132"/>
          </a:xfrm>
          <a:custGeom>
            <a:avLst/>
            <a:gdLst/>
            <a:ahLst/>
            <a:cxnLst/>
            <a:rect l="l" t="t" r="r" b="b"/>
            <a:pathLst>
              <a:path w="2725288" h="3620552">
                <a:moveTo>
                  <a:pt x="0" y="0"/>
                </a:moveTo>
                <a:lnTo>
                  <a:pt x="2725289" y="0"/>
                </a:lnTo>
                <a:lnTo>
                  <a:pt x="2725289" y="3620552"/>
                </a:lnTo>
                <a:lnTo>
                  <a:pt x="0" y="3620552"/>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GB" sz="572"/>
          </a:p>
        </p:txBody>
      </p:sp>
      <p:pic>
        <p:nvPicPr>
          <p:cNvPr id="2" name="Online Media 1" title="How to Cope with Anxiety | Childline">
            <a:hlinkClick r:id="" action="ppaction://media"/>
            <a:extLst>
              <a:ext uri="{FF2B5EF4-FFF2-40B4-BE49-F238E27FC236}">
                <a16:creationId xmlns:a16="http://schemas.microsoft.com/office/drawing/2014/main" id="{9BF6E192-00B7-56FA-22EA-F9B3699AF6C7}"/>
              </a:ext>
            </a:extLst>
          </p:cNvPr>
          <p:cNvPicPr>
            <a:picLocks noRot="1" noChangeAspect="1"/>
          </p:cNvPicPr>
          <p:nvPr>
            <a:videoFile r:link="rId2"/>
          </p:nvPr>
        </p:nvPicPr>
        <p:blipFill>
          <a:blip r:embed="rId13"/>
          <a:stretch>
            <a:fillRect/>
          </a:stretch>
        </p:blipFill>
        <p:spPr>
          <a:xfrm>
            <a:off x="1035356" y="1215531"/>
            <a:ext cx="7835289" cy="4426938"/>
          </a:xfrm>
          <a:prstGeom prst="rect">
            <a:avLst/>
          </a:prstGeom>
        </p:spPr>
      </p:pic>
      <p:pic>
        <p:nvPicPr>
          <p:cNvPr id="3" name="Picture 2" descr="A close-up of a logo&#10;&#10;Description automatically generated">
            <a:extLst>
              <a:ext uri="{FF2B5EF4-FFF2-40B4-BE49-F238E27FC236}">
                <a16:creationId xmlns:a16="http://schemas.microsoft.com/office/drawing/2014/main" id="{C2951C9A-B571-4011-5441-A7317B1FD9CA}"/>
              </a:ext>
            </a:extLst>
          </p:cNvPr>
          <p:cNvPicPr>
            <a:picLocks noChangeAspect="1"/>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14727" t="24446" r="12001" b="20762"/>
          <a:stretch/>
        </p:blipFill>
        <p:spPr bwMode="auto">
          <a:xfrm>
            <a:off x="8698507" y="5451475"/>
            <a:ext cx="1158129" cy="612983"/>
          </a:xfrm>
          <a:prstGeom prst="rect">
            <a:avLst/>
          </a:prstGeom>
          <a:noFill/>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379588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5"/>
          <p:cNvSpPr/>
          <p:nvPr/>
        </p:nvSpPr>
        <p:spPr>
          <a:xfrm rot="4201469">
            <a:off x="-631572" y="4667452"/>
            <a:ext cx="2377569" cy="2368924"/>
          </a:xfrm>
          <a:custGeom>
            <a:avLst/>
            <a:gdLst/>
            <a:ahLst/>
            <a:cxnLst/>
            <a:rect l="l" t="t" r="r" b="b"/>
            <a:pathLst>
              <a:path w="4389359" h="4373398">
                <a:moveTo>
                  <a:pt x="0" y="0"/>
                </a:moveTo>
                <a:lnTo>
                  <a:pt x="4389360" y="0"/>
                </a:lnTo>
                <a:lnTo>
                  <a:pt x="4389360" y="4373398"/>
                </a:lnTo>
                <a:lnTo>
                  <a:pt x="0" y="437339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sz="572"/>
          </a:p>
        </p:txBody>
      </p:sp>
      <p:sp>
        <p:nvSpPr>
          <p:cNvPr id="16" name="Freeform 16"/>
          <p:cNvSpPr/>
          <p:nvPr/>
        </p:nvSpPr>
        <p:spPr>
          <a:xfrm rot="-4089119">
            <a:off x="537159" y="5592957"/>
            <a:ext cx="1887227" cy="1509782"/>
          </a:xfrm>
          <a:custGeom>
            <a:avLst/>
            <a:gdLst/>
            <a:ahLst/>
            <a:cxnLst/>
            <a:rect l="l" t="t" r="r" b="b"/>
            <a:pathLst>
              <a:path w="3484112" h="2787289">
                <a:moveTo>
                  <a:pt x="0" y="0"/>
                </a:moveTo>
                <a:lnTo>
                  <a:pt x="3484112" y="0"/>
                </a:lnTo>
                <a:lnTo>
                  <a:pt x="3484112" y="2787289"/>
                </a:lnTo>
                <a:lnTo>
                  <a:pt x="0" y="278728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sz="572"/>
          </a:p>
        </p:txBody>
      </p:sp>
      <p:sp>
        <p:nvSpPr>
          <p:cNvPr id="17" name="Freeform 17"/>
          <p:cNvSpPr/>
          <p:nvPr/>
        </p:nvSpPr>
        <p:spPr>
          <a:xfrm rot="10026593">
            <a:off x="8385874" y="360537"/>
            <a:ext cx="1925828" cy="2277862"/>
          </a:xfrm>
          <a:custGeom>
            <a:avLst/>
            <a:gdLst/>
            <a:ahLst/>
            <a:cxnLst/>
            <a:rect l="l" t="t" r="r" b="b"/>
            <a:pathLst>
              <a:path w="3555375" h="4205283">
                <a:moveTo>
                  <a:pt x="0" y="0"/>
                </a:moveTo>
                <a:lnTo>
                  <a:pt x="3555376" y="0"/>
                </a:lnTo>
                <a:lnTo>
                  <a:pt x="3555376" y="4205282"/>
                </a:lnTo>
                <a:lnTo>
                  <a:pt x="0" y="420528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sz="572"/>
          </a:p>
        </p:txBody>
      </p:sp>
      <p:sp>
        <p:nvSpPr>
          <p:cNvPr id="18" name="Freeform 18"/>
          <p:cNvSpPr/>
          <p:nvPr/>
        </p:nvSpPr>
        <p:spPr>
          <a:xfrm rot="-2827656" flipH="1" flipV="1">
            <a:off x="7648306" y="-71173"/>
            <a:ext cx="1887227" cy="1509782"/>
          </a:xfrm>
          <a:custGeom>
            <a:avLst/>
            <a:gdLst/>
            <a:ahLst/>
            <a:cxnLst/>
            <a:rect l="l" t="t" r="r" b="b"/>
            <a:pathLst>
              <a:path w="3484112" h="2787289">
                <a:moveTo>
                  <a:pt x="3484112" y="2787289"/>
                </a:moveTo>
                <a:lnTo>
                  <a:pt x="0" y="2787289"/>
                </a:lnTo>
                <a:lnTo>
                  <a:pt x="0" y="0"/>
                </a:lnTo>
                <a:lnTo>
                  <a:pt x="3484112" y="0"/>
                </a:lnTo>
                <a:lnTo>
                  <a:pt x="3484112" y="2787289"/>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GB" sz="572"/>
          </a:p>
        </p:txBody>
      </p:sp>
      <p:graphicFrame>
        <p:nvGraphicFramePr>
          <p:cNvPr id="4" name="Content Placeholder 3">
            <a:extLst>
              <a:ext uri="{FF2B5EF4-FFF2-40B4-BE49-F238E27FC236}">
                <a16:creationId xmlns:a16="http://schemas.microsoft.com/office/drawing/2014/main" id="{6C3AA97F-896A-A8A4-9F68-41162B4D2754}"/>
              </a:ext>
            </a:extLst>
          </p:cNvPr>
          <p:cNvGraphicFramePr>
            <a:graphicFrameLocks/>
          </p:cNvGraphicFramePr>
          <p:nvPr>
            <p:extLst>
              <p:ext uri="{D42A27DB-BD31-4B8C-83A1-F6EECF244321}">
                <p14:modId xmlns:p14="http://schemas.microsoft.com/office/powerpoint/2010/main" val="1281003873"/>
              </p:ext>
            </p:extLst>
          </p:nvPr>
        </p:nvGraphicFramePr>
        <p:xfrm>
          <a:off x="562815" y="1259377"/>
          <a:ext cx="8785972" cy="4339246"/>
        </p:xfrm>
        <a:graphic>
          <a:graphicData uri="http://schemas.openxmlformats.org/drawingml/2006/table">
            <a:tbl>
              <a:tblPr firstRow="1" bandRow="1">
                <a:tableStyleId>{5C22544A-7EE6-4342-B048-85BDC9FD1C3A}</a:tableStyleId>
              </a:tblPr>
              <a:tblGrid>
                <a:gridCol w="1230019">
                  <a:extLst>
                    <a:ext uri="{9D8B030D-6E8A-4147-A177-3AD203B41FA5}">
                      <a16:colId xmlns:a16="http://schemas.microsoft.com/office/drawing/2014/main" val="20000"/>
                    </a:ext>
                  </a:extLst>
                </a:gridCol>
                <a:gridCol w="4228190">
                  <a:extLst>
                    <a:ext uri="{9D8B030D-6E8A-4147-A177-3AD203B41FA5}">
                      <a16:colId xmlns:a16="http://schemas.microsoft.com/office/drawing/2014/main" val="20001"/>
                    </a:ext>
                  </a:extLst>
                </a:gridCol>
                <a:gridCol w="3327762">
                  <a:extLst>
                    <a:ext uri="{9D8B030D-6E8A-4147-A177-3AD203B41FA5}">
                      <a16:colId xmlns:a16="http://schemas.microsoft.com/office/drawing/2014/main" val="20002"/>
                    </a:ext>
                  </a:extLst>
                </a:gridCol>
              </a:tblGrid>
              <a:tr h="331486">
                <a:tc>
                  <a:txBody>
                    <a:bodyPr/>
                    <a:lstStyle/>
                    <a:p>
                      <a:pPr algn="ctr"/>
                      <a:r>
                        <a:rPr lang="en-GB" sz="1500" dirty="0">
                          <a:latin typeface="Proxima Nova" panose="020B0604020202020204" charset="0"/>
                        </a:rPr>
                        <a:t>Age</a:t>
                      </a:r>
                    </a:p>
                  </a:txBody>
                  <a:tcPr marL="49530" marR="49530" marT="24765" marB="24765"/>
                </a:tc>
                <a:tc>
                  <a:txBody>
                    <a:bodyPr/>
                    <a:lstStyle/>
                    <a:p>
                      <a:pPr algn="ctr"/>
                      <a:r>
                        <a:rPr lang="en-GB" sz="1500" dirty="0">
                          <a:latin typeface="Proxima Nova" panose="020B0604020202020204" charset="0"/>
                        </a:rPr>
                        <a:t>Developmental stage</a:t>
                      </a:r>
                    </a:p>
                  </a:txBody>
                  <a:tcPr marL="49530" marR="49530" marT="24765" marB="24765"/>
                </a:tc>
                <a:tc>
                  <a:txBody>
                    <a:bodyPr/>
                    <a:lstStyle/>
                    <a:p>
                      <a:pPr algn="ctr"/>
                      <a:r>
                        <a:rPr lang="en-GB" sz="1500" dirty="0">
                          <a:latin typeface="Proxima Nova" panose="020B0604020202020204" charset="0"/>
                        </a:rPr>
                        <a:t>Fears and worries</a:t>
                      </a:r>
                    </a:p>
                  </a:txBody>
                  <a:tcPr marL="49530" marR="49530" marT="24765" marB="24765"/>
                </a:tc>
                <a:extLst>
                  <a:ext uri="{0D108BD9-81ED-4DB2-BD59-A6C34878D82A}">
                    <a16:rowId xmlns:a16="http://schemas.microsoft.com/office/drawing/2014/main" val="10000"/>
                  </a:ext>
                </a:extLst>
              </a:tr>
              <a:tr h="511810">
                <a:tc>
                  <a:txBody>
                    <a:bodyPr/>
                    <a:lstStyle/>
                    <a:p>
                      <a:pPr algn="ctr"/>
                      <a:r>
                        <a:rPr lang="en-GB" sz="1500" dirty="0">
                          <a:latin typeface="Proxima Nova" panose="020B0604020202020204" charset="0"/>
                        </a:rPr>
                        <a:t>0-6</a:t>
                      </a:r>
                      <a:r>
                        <a:rPr lang="en-GB" sz="1500" baseline="0" dirty="0">
                          <a:latin typeface="Proxima Nova" panose="020B0604020202020204" charset="0"/>
                        </a:rPr>
                        <a:t> months</a:t>
                      </a:r>
                      <a:endParaRPr lang="en-GB" sz="1500" dirty="0">
                        <a:latin typeface="Proxima Nova" panose="020B0604020202020204" charset="0"/>
                      </a:endParaRPr>
                    </a:p>
                  </a:txBody>
                  <a:tcPr marL="49530" marR="49530" marT="24765" marB="24765"/>
                </a:tc>
                <a:tc>
                  <a:txBody>
                    <a:bodyPr/>
                    <a:lstStyle/>
                    <a:p>
                      <a:pPr algn="ctr"/>
                      <a:r>
                        <a:rPr lang="en-GB" sz="1500" dirty="0">
                          <a:latin typeface="Proxima Nova" panose="020B0604020202020204" charset="0"/>
                        </a:rPr>
                        <a:t>Sensory</a:t>
                      </a:r>
                    </a:p>
                  </a:txBody>
                  <a:tcPr marL="49530" marR="49530" marT="24765" marB="24765"/>
                </a:tc>
                <a:tc>
                  <a:txBody>
                    <a:bodyPr/>
                    <a:lstStyle/>
                    <a:p>
                      <a:pPr algn="ctr"/>
                      <a:r>
                        <a:rPr lang="en-GB" sz="1500" dirty="0">
                          <a:latin typeface="Proxima Nova" panose="020B0604020202020204" charset="0"/>
                        </a:rPr>
                        <a:t>Strong</a:t>
                      </a:r>
                      <a:r>
                        <a:rPr lang="en-GB" sz="1500" baseline="0" dirty="0">
                          <a:latin typeface="Proxima Nova" panose="020B0604020202020204" charset="0"/>
                        </a:rPr>
                        <a:t> sensory stimuli (e.g. loud noises); loss of support</a:t>
                      </a:r>
                      <a:endParaRPr lang="en-GB" sz="1500" dirty="0">
                        <a:latin typeface="Proxima Nova" panose="020B0604020202020204" charset="0"/>
                      </a:endParaRPr>
                    </a:p>
                  </a:txBody>
                  <a:tcPr marL="49530" marR="49530" marT="24765" marB="24765"/>
                </a:tc>
                <a:extLst>
                  <a:ext uri="{0D108BD9-81ED-4DB2-BD59-A6C34878D82A}">
                    <a16:rowId xmlns:a16="http://schemas.microsoft.com/office/drawing/2014/main" val="10001"/>
                  </a:ext>
                </a:extLst>
              </a:tr>
              <a:tr h="572153">
                <a:tc>
                  <a:txBody>
                    <a:bodyPr/>
                    <a:lstStyle/>
                    <a:p>
                      <a:pPr algn="ctr"/>
                      <a:r>
                        <a:rPr lang="en-GB" sz="1500" dirty="0">
                          <a:latin typeface="Proxima Nova" panose="020B0604020202020204" charset="0"/>
                        </a:rPr>
                        <a:t>6-12 months</a:t>
                      </a:r>
                    </a:p>
                  </a:txBody>
                  <a:tcPr marL="49530" marR="49530" marT="24765" marB="24765"/>
                </a:tc>
                <a:tc>
                  <a:txBody>
                    <a:bodyPr/>
                    <a:lstStyle/>
                    <a:p>
                      <a:pPr algn="ctr"/>
                      <a:r>
                        <a:rPr lang="en-GB" sz="1500" dirty="0" err="1">
                          <a:latin typeface="Proxima Nova" panose="020B0604020202020204" charset="0"/>
                        </a:rPr>
                        <a:t>Sensori</a:t>
                      </a:r>
                      <a:r>
                        <a:rPr lang="en-GB" sz="1500" dirty="0">
                          <a:latin typeface="Proxima Nova" panose="020B0604020202020204" charset="0"/>
                        </a:rPr>
                        <a:t>-motor:</a:t>
                      </a:r>
                      <a:r>
                        <a:rPr lang="en-GB" sz="1500" baseline="0" dirty="0">
                          <a:latin typeface="Proxima Nova" panose="020B0604020202020204" charset="0"/>
                        </a:rPr>
                        <a:t> </a:t>
                      </a:r>
                      <a:r>
                        <a:rPr lang="en-GB" sz="1500" dirty="0">
                          <a:latin typeface="Proxima Nova" panose="020B0604020202020204" charset="0"/>
                        </a:rPr>
                        <a:t> cause and effect; object-constancy</a:t>
                      </a:r>
                    </a:p>
                  </a:txBody>
                  <a:tcPr marL="49530" marR="49530" marT="24765" marB="24765"/>
                </a:tc>
                <a:tc>
                  <a:txBody>
                    <a:bodyPr/>
                    <a:lstStyle/>
                    <a:p>
                      <a:pPr algn="ctr"/>
                      <a:r>
                        <a:rPr lang="en-GB" sz="1500" dirty="0">
                          <a:latin typeface="Proxima Nova" panose="020B0604020202020204" charset="0"/>
                        </a:rPr>
                        <a:t>Strangers</a:t>
                      </a:r>
                      <a:r>
                        <a:rPr lang="en-GB" sz="1500" baseline="0" dirty="0">
                          <a:latin typeface="Proxima Nova" panose="020B0604020202020204" charset="0"/>
                        </a:rPr>
                        <a:t>; separation from care givers</a:t>
                      </a:r>
                      <a:endParaRPr lang="en-GB" sz="1500" dirty="0">
                        <a:latin typeface="Proxima Nova" panose="020B0604020202020204" charset="0"/>
                      </a:endParaRPr>
                    </a:p>
                  </a:txBody>
                  <a:tcPr marL="49530" marR="49530" marT="24765" marB="24765"/>
                </a:tc>
                <a:extLst>
                  <a:ext uri="{0D108BD9-81ED-4DB2-BD59-A6C34878D82A}">
                    <a16:rowId xmlns:a16="http://schemas.microsoft.com/office/drawing/2014/main" val="10002"/>
                  </a:ext>
                </a:extLst>
              </a:tr>
              <a:tr h="877662">
                <a:tc>
                  <a:txBody>
                    <a:bodyPr/>
                    <a:lstStyle/>
                    <a:p>
                      <a:pPr algn="ctr"/>
                      <a:r>
                        <a:rPr lang="en-GB" sz="1500" dirty="0">
                          <a:latin typeface="Proxima Nova" panose="020B0604020202020204" charset="0"/>
                        </a:rPr>
                        <a:t>2-4 years</a:t>
                      </a:r>
                    </a:p>
                  </a:txBody>
                  <a:tcPr marL="49530" marR="49530" marT="24765" marB="24765"/>
                </a:tc>
                <a:tc>
                  <a:txBody>
                    <a:bodyPr/>
                    <a:lstStyle/>
                    <a:p>
                      <a:pPr algn="ctr"/>
                      <a:r>
                        <a:rPr lang="en-GB" sz="1500" dirty="0">
                          <a:latin typeface="Proxima Nova" panose="020B0604020202020204" charset="0"/>
                        </a:rPr>
                        <a:t>Pre-operational</a:t>
                      </a:r>
                      <a:r>
                        <a:rPr lang="en-GB" sz="1500" baseline="0" dirty="0">
                          <a:latin typeface="Proxima Nova" panose="020B0604020202020204" charset="0"/>
                        </a:rPr>
                        <a:t> thinking: imagination, but limited distinction between fantasy and reality</a:t>
                      </a:r>
                      <a:endParaRPr lang="en-GB" sz="1500" dirty="0">
                        <a:latin typeface="Proxima Nova" panose="020B0604020202020204" charset="0"/>
                      </a:endParaRPr>
                    </a:p>
                  </a:txBody>
                  <a:tcPr marL="49530" marR="49530" marT="24765" marB="24765"/>
                </a:tc>
                <a:tc>
                  <a:txBody>
                    <a:bodyPr/>
                    <a:lstStyle/>
                    <a:p>
                      <a:pPr algn="ctr"/>
                      <a:r>
                        <a:rPr lang="en-GB" sz="1500" dirty="0">
                          <a:latin typeface="Proxima Nova" panose="020B0604020202020204" charset="0"/>
                        </a:rPr>
                        <a:t>Imaginary</a:t>
                      </a:r>
                      <a:r>
                        <a:rPr lang="en-GB" sz="1500" baseline="0" dirty="0">
                          <a:latin typeface="Proxima Nova" panose="020B0604020202020204" charset="0"/>
                        </a:rPr>
                        <a:t> creatures; potential burglars; the dark</a:t>
                      </a:r>
                      <a:endParaRPr lang="en-GB" sz="1500" dirty="0">
                        <a:latin typeface="Proxima Nova" panose="020B0604020202020204" charset="0"/>
                      </a:endParaRPr>
                    </a:p>
                  </a:txBody>
                  <a:tcPr marL="49530" marR="49530" marT="24765" marB="24765"/>
                </a:tc>
                <a:extLst>
                  <a:ext uri="{0D108BD9-81ED-4DB2-BD59-A6C34878D82A}">
                    <a16:rowId xmlns:a16="http://schemas.microsoft.com/office/drawing/2014/main" val="10003"/>
                  </a:ext>
                </a:extLst>
              </a:tr>
              <a:tr h="656620">
                <a:tc>
                  <a:txBody>
                    <a:bodyPr/>
                    <a:lstStyle/>
                    <a:p>
                      <a:pPr algn="ctr"/>
                      <a:r>
                        <a:rPr lang="en-GB" sz="1500" dirty="0">
                          <a:latin typeface="Proxima Nova" panose="020B0604020202020204" charset="0"/>
                        </a:rPr>
                        <a:t>5-7 years</a:t>
                      </a:r>
                    </a:p>
                  </a:txBody>
                  <a:tcPr marL="49530" marR="49530" marT="24765" marB="24765"/>
                </a:tc>
                <a:tc>
                  <a:txBody>
                    <a:bodyPr/>
                    <a:lstStyle/>
                    <a:p>
                      <a:pPr algn="ctr"/>
                      <a:r>
                        <a:rPr lang="en-GB" sz="1500" dirty="0">
                          <a:latin typeface="Proxima Nova" panose="020B0604020202020204" charset="0"/>
                        </a:rPr>
                        <a:t>Concrete</a:t>
                      </a:r>
                      <a:r>
                        <a:rPr lang="en-GB" sz="1500" baseline="0" dirty="0">
                          <a:latin typeface="Proxima Nova" panose="020B0604020202020204" charset="0"/>
                        </a:rPr>
                        <a:t> o</a:t>
                      </a:r>
                      <a:r>
                        <a:rPr lang="en-GB" sz="1500" dirty="0">
                          <a:latin typeface="Proxima Nova" panose="020B0604020202020204" charset="0"/>
                        </a:rPr>
                        <a:t>perational</a:t>
                      </a:r>
                      <a:r>
                        <a:rPr lang="en-GB" sz="1500" baseline="0" dirty="0">
                          <a:latin typeface="Proxima Nova" panose="020B0604020202020204" charset="0"/>
                        </a:rPr>
                        <a:t> thinking: </a:t>
                      </a:r>
                      <a:r>
                        <a:rPr lang="en-GB" sz="1500" dirty="0">
                          <a:latin typeface="Proxima Nova" panose="020B0604020202020204" charset="0"/>
                        </a:rPr>
                        <a:t>Concrete</a:t>
                      </a:r>
                      <a:r>
                        <a:rPr lang="en-GB" sz="1500" baseline="0" dirty="0">
                          <a:latin typeface="Proxima Nova" panose="020B0604020202020204" charset="0"/>
                        </a:rPr>
                        <a:t>, logical thinking</a:t>
                      </a:r>
                      <a:endParaRPr lang="en-GB" sz="1500" dirty="0">
                        <a:latin typeface="Proxima Nova" panose="020B0604020202020204" charset="0"/>
                      </a:endParaRPr>
                    </a:p>
                  </a:txBody>
                  <a:tcPr marL="49530" marR="49530" marT="24765" marB="24765"/>
                </a:tc>
                <a:tc>
                  <a:txBody>
                    <a:bodyPr/>
                    <a:lstStyle/>
                    <a:p>
                      <a:pPr algn="ctr"/>
                      <a:r>
                        <a:rPr lang="en-GB" sz="1500" dirty="0">
                          <a:latin typeface="Proxima Nova" panose="020B0604020202020204" charset="0"/>
                        </a:rPr>
                        <a:t>Natural</a:t>
                      </a:r>
                      <a:r>
                        <a:rPr lang="en-GB" sz="1500" baseline="0" dirty="0">
                          <a:latin typeface="Proxima Nova" panose="020B0604020202020204" charset="0"/>
                        </a:rPr>
                        <a:t> disasters; injury/illness/death; animals; media-based fears</a:t>
                      </a:r>
                      <a:endParaRPr lang="en-GB" sz="1500" dirty="0">
                        <a:latin typeface="Proxima Nova" panose="020B0604020202020204" charset="0"/>
                      </a:endParaRPr>
                    </a:p>
                  </a:txBody>
                  <a:tcPr marL="49530" marR="49530" marT="24765" marB="24765"/>
                </a:tc>
                <a:extLst>
                  <a:ext uri="{0D108BD9-81ED-4DB2-BD59-A6C34878D82A}">
                    <a16:rowId xmlns:a16="http://schemas.microsoft.com/office/drawing/2014/main" val="10004"/>
                  </a:ext>
                </a:extLst>
              </a:tr>
              <a:tr h="572153">
                <a:tc>
                  <a:txBody>
                    <a:bodyPr/>
                    <a:lstStyle/>
                    <a:p>
                      <a:pPr algn="ctr"/>
                      <a:r>
                        <a:rPr lang="en-GB" sz="1500" dirty="0">
                          <a:latin typeface="Proxima Nova" panose="020B0604020202020204" charset="0"/>
                        </a:rPr>
                        <a:t>8-11 years</a:t>
                      </a:r>
                    </a:p>
                  </a:txBody>
                  <a:tcPr marL="49530" marR="49530" marT="24765" marB="24765"/>
                </a:tc>
                <a:tc>
                  <a:txBody>
                    <a:bodyPr/>
                    <a:lstStyle/>
                    <a:p>
                      <a:pPr algn="ctr"/>
                      <a:r>
                        <a:rPr lang="en-GB" sz="1500" dirty="0">
                          <a:latin typeface="Proxima Nova" panose="020B0604020202020204" charset="0"/>
                        </a:rPr>
                        <a:t>Self esteem based</a:t>
                      </a:r>
                      <a:r>
                        <a:rPr lang="en-GB" sz="1500" baseline="0" dirty="0">
                          <a:latin typeface="Proxima Nova" panose="020B0604020202020204" charset="0"/>
                        </a:rPr>
                        <a:t> on academic and athletic abilities</a:t>
                      </a:r>
                      <a:endParaRPr lang="en-GB" sz="1500" dirty="0">
                        <a:latin typeface="Proxima Nova" panose="020B0604020202020204" charset="0"/>
                      </a:endParaRPr>
                    </a:p>
                  </a:txBody>
                  <a:tcPr marL="49530" marR="49530" marT="24765" marB="24765"/>
                </a:tc>
                <a:tc>
                  <a:txBody>
                    <a:bodyPr/>
                    <a:lstStyle/>
                    <a:p>
                      <a:pPr algn="ctr"/>
                      <a:r>
                        <a:rPr lang="en-GB" sz="1500" dirty="0">
                          <a:latin typeface="Proxima Nova" panose="020B0604020202020204" charset="0"/>
                        </a:rPr>
                        <a:t>Poor</a:t>
                      </a:r>
                      <a:r>
                        <a:rPr lang="en-GB" sz="1500" baseline="0" dirty="0">
                          <a:latin typeface="Proxima Nova" panose="020B0604020202020204" charset="0"/>
                        </a:rPr>
                        <a:t> academic and athletic performance</a:t>
                      </a:r>
                      <a:endParaRPr lang="en-GB" sz="1500" dirty="0">
                        <a:latin typeface="Proxima Nova" panose="020B0604020202020204" charset="0"/>
                      </a:endParaRPr>
                    </a:p>
                  </a:txBody>
                  <a:tcPr marL="49530" marR="49530" marT="24765" marB="24765"/>
                </a:tc>
                <a:extLst>
                  <a:ext uri="{0D108BD9-81ED-4DB2-BD59-A6C34878D82A}">
                    <a16:rowId xmlns:a16="http://schemas.microsoft.com/office/drawing/2014/main" val="10005"/>
                  </a:ext>
                </a:extLst>
              </a:tr>
              <a:tr h="817361">
                <a:tc>
                  <a:txBody>
                    <a:bodyPr/>
                    <a:lstStyle/>
                    <a:p>
                      <a:pPr algn="ctr"/>
                      <a:r>
                        <a:rPr lang="en-GB" sz="1500" dirty="0">
                          <a:latin typeface="Proxima Nova" panose="020B0604020202020204" charset="0"/>
                        </a:rPr>
                        <a:t>12-18 years</a:t>
                      </a:r>
                    </a:p>
                  </a:txBody>
                  <a:tcPr marL="49530" marR="49530" marT="24765" marB="24765"/>
                </a:tc>
                <a:tc>
                  <a:txBody>
                    <a:bodyPr/>
                    <a:lstStyle/>
                    <a:p>
                      <a:pPr algn="ctr"/>
                      <a:r>
                        <a:rPr lang="en-GB" sz="1500" dirty="0">
                          <a:latin typeface="Proxima Nova" panose="020B0604020202020204" charset="0"/>
                        </a:rPr>
                        <a:t>Formal operational</a:t>
                      </a:r>
                      <a:r>
                        <a:rPr lang="en-GB" sz="1500" baseline="0" dirty="0">
                          <a:latin typeface="Proxima Nova" panose="020B0604020202020204" charset="0"/>
                        </a:rPr>
                        <a:t> thinking: meta-thinking and anticipation of future dangers. Self esteem based on peer relationships </a:t>
                      </a:r>
                      <a:endParaRPr lang="en-GB" sz="1500" dirty="0">
                        <a:latin typeface="Proxima Nova" panose="020B0604020202020204" charset="0"/>
                      </a:endParaRPr>
                    </a:p>
                  </a:txBody>
                  <a:tcPr marL="49530" marR="49530" marT="24765" marB="24765"/>
                </a:tc>
                <a:tc>
                  <a:txBody>
                    <a:bodyPr/>
                    <a:lstStyle/>
                    <a:p>
                      <a:pPr algn="ctr"/>
                      <a:r>
                        <a:rPr lang="en-GB" sz="1500" dirty="0">
                          <a:latin typeface="Proxima Nova" panose="020B0604020202020204" charset="0"/>
                        </a:rPr>
                        <a:t>Peer</a:t>
                      </a:r>
                      <a:r>
                        <a:rPr lang="en-GB" sz="1500" baseline="0" dirty="0">
                          <a:latin typeface="Proxima Nova" panose="020B0604020202020204" charset="0"/>
                        </a:rPr>
                        <a:t> rejection; world issues</a:t>
                      </a:r>
                      <a:endParaRPr lang="en-GB" sz="1500" dirty="0">
                        <a:latin typeface="Proxima Nova" panose="020B0604020202020204" charset="0"/>
                      </a:endParaRPr>
                    </a:p>
                  </a:txBody>
                  <a:tcPr marL="49530" marR="49530" marT="24765" marB="24765"/>
                </a:tc>
                <a:extLst>
                  <a:ext uri="{0D108BD9-81ED-4DB2-BD59-A6C34878D82A}">
                    <a16:rowId xmlns:a16="http://schemas.microsoft.com/office/drawing/2014/main" val="10006"/>
                  </a:ext>
                </a:extLst>
              </a:tr>
            </a:tbl>
          </a:graphicData>
        </a:graphic>
      </p:graphicFrame>
      <p:pic>
        <p:nvPicPr>
          <p:cNvPr id="2" name="Picture 1" descr="A close-up of a logo&#10;&#10;Description automatically generated">
            <a:extLst>
              <a:ext uri="{FF2B5EF4-FFF2-40B4-BE49-F238E27FC236}">
                <a16:creationId xmlns:a16="http://schemas.microsoft.com/office/drawing/2014/main" id="{80EF3F7E-B9A4-1013-418C-EE129EF6765C}"/>
              </a:ext>
            </a:extLst>
          </p:cNvPr>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14727" t="24446" r="12001" b="20762"/>
          <a:stretch/>
        </p:blipFill>
        <p:spPr bwMode="auto">
          <a:xfrm>
            <a:off x="8698507" y="5451475"/>
            <a:ext cx="1158129" cy="61298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2288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80096" y="911225"/>
            <a:ext cx="5050397" cy="448841"/>
          </a:xfrm>
          <a:prstGeom prst="rect">
            <a:avLst/>
          </a:prstGeom>
        </p:spPr>
        <p:txBody>
          <a:bodyPr lIns="0" tIns="0" rIns="0" bIns="0" rtlCol="0" anchor="t">
            <a:spAutoFit/>
          </a:bodyPr>
          <a:lstStyle/>
          <a:p>
            <a:pPr algn="ctr">
              <a:lnSpc>
                <a:spcPts val="3466"/>
              </a:lnSpc>
            </a:pPr>
            <a:r>
              <a:rPr lang="en-US" sz="3466" spc="34" dirty="0">
                <a:solidFill>
                  <a:srgbClr val="0086B3"/>
                </a:solidFill>
                <a:latin typeface="Proxima Nova Bold"/>
              </a:rPr>
              <a:t>Anxiety </a:t>
            </a:r>
          </a:p>
        </p:txBody>
      </p:sp>
      <p:sp>
        <p:nvSpPr>
          <p:cNvPr id="15" name="Freeform 15"/>
          <p:cNvSpPr/>
          <p:nvPr/>
        </p:nvSpPr>
        <p:spPr>
          <a:xfrm rot="4201469">
            <a:off x="-631572" y="4667452"/>
            <a:ext cx="2377569" cy="2368924"/>
          </a:xfrm>
          <a:custGeom>
            <a:avLst/>
            <a:gdLst/>
            <a:ahLst/>
            <a:cxnLst/>
            <a:rect l="l" t="t" r="r" b="b"/>
            <a:pathLst>
              <a:path w="4389359" h="4373398">
                <a:moveTo>
                  <a:pt x="0" y="0"/>
                </a:moveTo>
                <a:lnTo>
                  <a:pt x="4389360" y="0"/>
                </a:lnTo>
                <a:lnTo>
                  <a:pt x="4389360" y="4373398"/>
                </a:lnTo>
                <a:lnTo>
                  <a:pt x="0" y="43733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sz="572"/>
          </a:p>
        </p:txBody>
      </p:sp>
      <p:sp>
        <p:nvSpPr>
          <p:cNvPr id="16" name="Freeform 16"/>
          <p:cNvSpPr/>
          <p:nvPr/>
        </p:nvSpPr>
        <p:spPr>
          <a:xfrm rot="-4089119">
            <a:off x="537159" y="5592957"/>
            <a:ext cx="1887227" cy="1509782"/>
          </a:xfrm>
          <a:custGeom>
            <a:avLst/>
            <a:gdLst/>
            <a:ahLst/>
            <a:cxnLst/>
            <a:rect l="l" t="t" r="r" b="b"/>
            <a:pathLst>
              <a:path w="3484112" h="2787289">
                <a:moveTo>
                  <a:pt x="0" y="0"/>
                </a:moveTo>
                <a:lnTo>
                  <a:pt x="3484112" y="0"/>
                </a:lnTo>
                <a:lnTo>
                  <a:pt x="3484112" y="2787289"/>
                </a:lnTo>
                <a:lnTo>
                  <a:pt x="0" y="278728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sz="572"/>
          </a:p>
        </p:txBody>
      </p:sp>
      <p:sp>
        <p:nvSpPr>
          <p:cNvPr id="17" name="Freeform 17"/>
          <p:cNvSpPr/>
          <p:nvPr/>
        </p:nvSpPr>
        <p:spPr>
          <a:xfrm rot="10026593">
            <a:off x="8385874" y="360537"/>
            <a:ext cx="1925828" cy="2277862"/>
          </a:xfrm>
          <a:custGeom>
            <a:avLst/>
            <a:gdLst/>
            <a:ahLst/>
            <a:cxnLst/>
            <a:rect l="l" t="t" r="r" b="b"/>
            <a:pathLst>
              <a:path w="3555375" h="4205283">
                <a:moveTo>
                  <a:pt x="0" y="0"/>
                </a:moveTo>
                <a:lnTo>
                  <a:pt x="3555376" y="0"/>
                </a:lnTo>
                <a:lnTo>
                  <a:pt x="3555376" y="4205282"/>
                </a:lnTo>
                <a:lnTo>
                  <a:pt x="0" y="420528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sz="572"/>
          </a:p>
        </p:txBody>
      </p:sp>
      <p:sp>
        <p:nvSpPr>
          <p:cNvPr id="18" name="Freeform 18"/>
          <p:cNvSpPr/>
          <p:nvPr/>
        </p:nvSpPr>
        <p:spPr>
          <a:xfrm rot="-2827656" flipH="1" flipV="1">
            <a:off x="7648306" y="-71173"/>
            <a:ext cx="1887227" cy="1509782"/>
          </a:xfrm>
          <a:custGeom>
            <a:avLst/>
            <a:gdLst/>
            <a:ahLst/>
            <a:cxnLst/>
            <a:rect l="l" t="t" r="r" b="b"/>
            <a:pathLst>
              <a:path w="3484112" h="2787289">
                <a:moveTo>
                  <a:pt x="3484112" y="2787289"/>
                </a:moveTo>
                <a:lnTo>
                  <a:pt x="0" y="2787289"/>
                </a:lnTo>
                <a:lnTo>
                  <a:pt x="0" y="0"/>
                </a:lnTo>
                <a:lnTo>
                  <a:pt x="3484112" y="0"/>
                </a:lnTo>
                <a:lnTo>
                  <a:pt x="3484112" y="2787289"/>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GB" sz="572"/>
          </a:p>
        </p:txBody>
      </p:sp>
      <p:sp>
        <p:nvSpPr>
          <p:cNvPr id="3" name="Content Placeholder 1">
            <a:extLst>
              <a:ext uri="{FF2B5EF4-FFF2-40B4-BE49-F238E27FC236}">
                <a16:creationId xmlns:a16="http://schemas.microsoft.com/office/drawing/2014/main" id="{EC043FB6-E719-DA25-92D1-1F1F4373151B}"/>
              </a:ext>
            </a:extLst>
          </p:cNvPr>
          <p:cNvSpPr txBox="1">
            <a:spLocks/>
          </p:cNvSpPr>
          <p:nvPr/>
        </p:nvSpPr>
        <p:spPr>
          <a:xfrm>
            <a:off x="428940" y="1654175"/>
            <a:ext cx="7963918" cy="4173592"/>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325"/>
              </a:spcBef>
              <a:buSzPct val="68000"/>
              <a:buNone/>
            </a:pPr>
            <a:r>
              <a:rPr lang="en-GB" sz="2356" dirty="0">
                <a:solidFill>
                  <a:schemeClr val="tx2"/>
                </a:solidFill>
                <a:latin typeface="Proxima Nova" panose="020B0604020202020204" charset="0"/>
              </a:rPr>
              <a:t>Anxiety is a normal emotion, and in the right amounts it can be useful. It has three characteristics…</a:t>
            </a:r>
          </a:p>
          <a:p>
            <a:pPr marL="89159" indent="0">
              <a:spcBef>
                <a:spcPts val="325"/>
              </a:spcBef>
              <a:buSzPct val="68000"/>
              <a:buNone/>
            </a:pPr>
            <a:endParaRPr lang="en-GB" sz="2356" dirty="0">
              <a:solidFill>
                <a:schemeClr val="tx2"/>
              </a:solidFill>
              <a:latin typeface="Proxima Nova" panose="020B0604020202020204" charset="0"/>
            </a:endParaRPr>
          </a:p>
          <a:p>
            <a:pPr marL="505237" lvl="1" indent="-185749">
              <a:spcBef>
                <a:spcPts val="263"/>
              </a:spcBef>
              <a:buFont typeface="Verdana"/>
              <a:buChar char="◦"/>
            </a:pPr>
            <a:r>
              <a:rPr lang="en-GB" sz="2356" b="1" dirty="0">
                <a:solidFill>
                  <a:schemeClr val="tx2"/>
                </a:solidFill>
                <a:latin typeface="Proxima Nova" panose="020B0604020202020204" charset="0"/>
              </a:rPr>
              <a:t>Physical sensations in the body </a:t>
            </a:r>
          </a:p>
          <a:p>
            <a:pPr marL="698416" lvl="2">
              <a:spcBef>
                <a:spcPts val="284"/>
              </a:spcBef>
              <a:buFont typeface="Wingdings 2"/>
              <a:buChar char=""/>
            </a:pPr>
            <a:r>
              <a:rPr lang="en-GB" sz="2356" dirty="0">
                <a:solidFill>
                  <a:schemeClr val="tx2"/>
                </a:solidFill>
                <a:latin typeface="Proxima Nova" panose="020B0604020202020204" charset="0"/>
              </a:rPr>
              <a:t>Associated with adrenalin - preparing the body for action </a:t>
            </a:r>
          </a:p>
          <a:p>
            <a:pPr marL="698416" lvl="2">
              <a:spcBef>
                <a:spcPts val="284"/>
              </a:spcBef>
              <a:buFont typeface="Wingdings 2"/>
              <a:buChar char=""/>
            </a:pPr>
            <a:r>
              <a:rPr lang="en-GB" sz="2356" dirty="0">
                <a:solidFill>
                  <a:schemeClr val="tx2"/>
                </a:solidFill>
                <a:latin typeface="Proxima Nova" panose="020B0604020202020204" charset="0"/>
              </a:rPr>
              <a:t>E.g. sweating, heart beating faster, trembling</a:t>
            </a:r>
          </a:p>
          <a:p>
            <a:pPr marL="698416" lvl="2">
              <a:spcBef>
                <a:spcPts val="284"/>
              </a:spcBef>
              <a:buFont typeface="Wingdings 2"/>
              <a:buChar char=""/>
            </a:pPr>
            <a:r>
              <a:rPr lang="en-GB" sz="2356" dirty="0">
                <a:solidFill>
                  <a:schemeClr val="tx2"/>
                </a:solidFill>
                <a:latin typeface="Proxima Nova" panose="020B0604020202020204" charset="0"/>
              </a:rPr>
              <a:t>Activating their fight, flight, freeze response</a:t>
            </a:r>
          </a:p>
          <a:p>
            <a:pPr marL="512667" lvl="2" indent="0">
              <a:spcBef>
                <a:spcPts val="284"/>
              </a:spcBef>
              <a:buNone/>
            </a:pPr>
            <a:endParaRPr lang="en-GB" sz="2356" dirty="0">
              <a:solidFill>
                <a:schemeClr val="tx2"/>
              </a:solidFill>
              <a:latin typeface="Proxima Nova" panose="020B0604020202020204" charset="0"/>
            </a:endParaRPr>
          </a:p>
          <a:p>
            <a:pPr marL="505237" lvl="1" indent="-185749">
              <a:spcBef>
                <a:spcPts val="263"/>
              </a:spcBef>
              <a:buFont typeface="Verdana"/>
              <a:buChar char="◦"/>
            </a:pPr>
            <a:r>
              <a:rPr lang="en-GB" sz="2356" b="1" dirty="0">
                <a:solidFill>
                  <a:schemeClr val="tx2"/>
                </a:solidFill>
                <a:latin typeface="Proxima Nova" panose="020B0604020202020204" charset="0"/>
              </a:rPr>
              <a:t>Anxious thoughts</a:t>
            </a:r>
          </a:p>
          <a:p>
            <a:pPr marL="698416" lvl="2">
              <a:spcBef>
                <a:spcPts val="284"/>
              </a:spcBef>
              <a:buFont typeface="Wingdings 2"/>
              <a:buChar char=""/>
            </a:pPr>
            <a:r>
              <a:rPr lang="en-GB" sz="2356" dirty="0">
                <a:solidFill>
                  <a:schemeClr val="tx2"/>
                </a:solidFill>
                <a:latin typeface="Proxima Nova" panose="020B0604020202020204" charset="0"/>
              </a:rPr>
              <a:t>Over-estimate “danger”; underestimate ability to cope</a:t>
            </a:r>
          </a:p>
          <a:p>
            <a:pPr marL="574583" lvl="2" indent="0">
              <a:spcBef>
                <a:spcPts val="284"/>
              </a:spcBef>
              <a:buNone/>
            </a:pPr>
            <a:endParaRPr lang="en-GB" sz="2356" dirty="0">
              <a:solidFill>
                <a:schemeClr val="tx2"/>
              </a:solidFill>
              <a:latin typeface="Proxima Nova" panose="020B0604020202020204" charset="0"/>
            </a:endParaRPr>
          </a:p>
          <a:p>
            <a:pPr marL="505237" lvl="1" indent="-185749">
              <a:spcBef>
                <a:spcPts val="263"/>
              </a:spcBef>
              <a:buFont typeface="Verdana"/>
              <a:buChar char="◦"/>
            </a:pPr>
            <a:r>
              <a:rPr lang="en-GB" sz="2356" b="1" dirty="0">
                <a:solidFill>
                  <a:schemeClr val="tx2"/>
                </a:solidFill>
                <a:latin typeface="Proxima Nova" panose="020B0604020202020204" charset="0"/>
              </a:rPr>
              <a:t>Anxious behaviour </a:t>
            </a:r>
          </a:p>
          <a:p>
            <a:pPr marL="698416" lvl="2">
              <a:spcBef>
                <a:spcPts val="284"/>
              </a:spcBef>
              <a:buFont typeface="Wingdings 2"/>
              <a:buChar char=""/>
            </a:pPr>
            <a:r>
              <a:rPr lang="en-GB" sz="2356" dirty="0">
                <a:solidFill>
                  <a:schemeClr val="tx2"/>
                </a:solidFill>
                <a:latin typeface="Proxima Nova" panose="020B0604020202020204" charset="0"/>
              </a:rPr>
              <a:t>Behaviour aimed at helping the child anticipate and/or avoid future danger, e.g. looking out for danger (hypervigilance), avoiding worrying situations </a:t>
            </a:r>
          </a:p>
          <a:p>
            <a:pPr marL="698416" lvl="2">
              <a:spcBef>
                <a:spcPts val="284"/>
              </a:spcBef>
              <a:buFont typeface="Wingdings 2"/>
              <a:buChar char=""/>
            </a:pPr>
            <a:endParaRPr lang="en-GB" sz="2356" dirty="0">
              <a:solidFill>
                <a:schemeClr val="tx2"/>
              </a:solidFill>
              <a:latin typeface="Proxima Nova" panose="020B0604020202020204" charset="0"/>
            </a:endParaRPr>
          </a:p>
          <a:p>
            <a:pPr marL="89159" indent="0" algn="ctr">
              <a:spcBef>
                <a:spcPts val="284"/>
              </a:spcBef>
              <a:buNone/>
            </a:pPr>
            <a:r>
              <a:rPr lang="en-GB" sz="2356" dirty="0">
                <a:solidFill>
                  <a:schemeClr val="tx2"/>
                </a:solidFill>
                <a:latin typeface="Proxima Nova" panose="020B0604020202020204" charset="0"/>
              </a:rPr>
              <a:t>N.B. Anxiety occurs in all of us, parents included!!!</a:t>
            </a:r>
          </a:p>
          <a:p>
            <a:pPr marL="89159" indent="0" algn="ctr">
              <a:spcBef>
                <a:spcPts val="284"/>
              </a:spcBef>
              <a:buNone/>
            </a:pPr>
            <a:endParaRPr lang="en-GB" sz="2356" dirty="0">
              <a:solidFill>
                <a:schemeClr val="tx2"/>
              </a:solidFill>
              <a:latin typeface="Proxima Nova" panose="020B0604020202020204" charset="0"/>
            </a:endParaRPr>
          </a:p>
          <a:p>
            <a:pPr marL="0" indent="0">
              <a:buNone/>
            </a:pPr>
            <a:endParaRPr lang="en-GB" sz="1733" dirty="0">
              <a:solidFill>
                <a:schemeClr val="tx2"/>
              </a:solidFill>
              <a:latin typeface="Proxima Nova" panose="020B0604020202020204" charset="0"/>
            </a:endParaRPr>
          </a:p>
        </p:txBody>
      </p:sp>
      <p:pic>
        <p:nvPicPr>
          <p:cNvPr id="4" name="Picture 3" descr="A close-up of a logo&#10;&#10;Description automatically generated">
            <a:extLst>
              <a:ext uri="{FF2B5EF4-FFF2-40B4-BE49-F238E27FC236}">
                <a16:creationId xmlns:a16="http://schemas.microsoft.com/office/drawing/2014/main" id="{C1719A39-7038-6901-BC2F-364699AE3358}"/>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l="14727" t="24446" r="12001" b="20762"/>
          <a:stretch/>
        </p:blipFill>
        <p:spPr bwMode="auto">
          <a:xfrm>
            <a:off x="8698507" y="5451475"/>
            <a:ext cx="1158129" cy="612983"/>
          </a:xfrm>
          <a:prstGeom prst="rect">
            <a:avLst/>
          </a:prstGeom>
          <a:noFill/>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272010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fade">
                                      <p:cBhvr>
                                        <p:cTn id="4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20882" y="1285580"/>
            <a:ext cx="8584432" cy="448841"/>
          </a:xfrm>
          <a:prstGeom prst="rect">
            <a:avLst/>
          </a:prstGeom>
        </p:spPr>
        <p:txBody>
          <a:bodyPr wrap="square" lIns="0" tIns="0" rIns="0" bIns="0" rtlCol="0" anchor="t">
            <a:spAutoFit/>
          </a:bodyPr>
          <a:lstStyle/>
          <a:p>
            <a:pPr algn="ctr">
              <a:lnSpc>
                <a:spcPts val="3466"/>
              </a:lnSpc>
            </a:pPr>
            <a:r>
              <a:rPr lang="en-US" sz="3466" spc="34" dirty="0">
                <a:solidFill>
                  <a:srgbClr val="0086B3"/>
                </a:solidFill>
                <a:latin typeface="Proxima Nova Bold"/>
              </a:rPr>
              <a:t>Fight, Flight, Freeze Response </a:t>
            </a:r>
          </a:p>
        </p:txBody>
      </p:sp>
      <p:sp>
        <p:nvSpPr>
          <p:cNvPr id="17" name="Freeform 17"/>
          <p:cNvSpPr/>
          <p:nvPr/>
        </p:nvSpPr>
        <p:spPr>
          <a:xfrm rot="10026593">
            <a:off x="8385874" y="360537"/>
            <a:ext cx="1925828" cy="2277862"/>
          </a:xfrm>
          <a:custGeom>
            <a:avLst/>
            <a:gdLst/>
            <a:ahLst/>
            <a:cxnLst/>
            <a:rect l="l" t="t" r="r" b="b"/>
            <a:pathLst>
              <a:path w="3555375" h="4205283">
                <a:moveTo>
                  <a:pt x="0" y="0"/>
                </a:moveTo>
                <a:lnTo>
                  <a:pt x="3555376" y="0"/>
                </a:lnTo>
                <a:lnTo>
                  <a:pt x="3555376" y="4205282"/>
                </a:lnTo>
                <a:lnTo>
                  <a:pt x="0" y="420528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sz="572"/>
          </a:p>
        </p:txBody>
      </p:sp>
      <p:sp>
        <p:nvSpPr>
          <p:cNvPr id="18" name="Freeform 18"/>
          <p:cNvSpPr/>
          <p:nvPr/>
        </p:nvSpPr>
        <p:spPr>
          <a:xfrm rot="-2827656" flipH="1" flipV="1">
            <a:off x="7648306" y="-71173"/>
            <a:ext cx="1887227" cy="1509782"/>
          </a:xfrm>
          <a:custGeom>
            <a:avLst/>
            <a:gdLst/>
            <a:ahLst/>
            <a:cxnLst/>
            <a:rect l="l" t="t" r="r" b="b"/>
            <a:pathLst>
              <a:path w="3484112" h="2787289">
                <a:moveTo>
                  <a:pt x="3484112" y="2787289"/>
                </a:moveTo>
                <a:lnTo>
                  <a:pt x="0" y="2787289"/>
                </a:lnTo>
                <a:lnTo>
                  <a:pt x="0" y="0"/>
                </a:lnTo>
                <a:lnTo>
                  <a:pt x="3484112" y="0"/>
                </a:lnTo>
                <a:lnTo>
                  <a:pt x="3484112" y="2787289"/>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sz="572"/>
          </a:p>
        </p:txBody>
      </p:sp>
      <p:sp>
        <p:nvSpPr>
          <p:cNvPr id="4" name="TextBox 3">
            <a:extLst>
              <a:ext uri="{FF2B5EF4-FFF2-40B4-BE49-F238E27FC236}">
                <a16:creationId xmlns:a16="http://schemas.microsoft.com/office/drawing/2014/main" id="{FCE48859-607F-4170-465A-A44170A54E5B}"/>
              </a:ext>
            </a:extLst>
          </p:cNvPr>
          <p:cNvSpPr txBox="1"/>
          <p:nvPr/>
        </p:nvSpPr>
        <p:spPr>
          <a:xfrm>
            <a:off x="225677" y="2430886"/>
            <a:ext cx="2660186" cy="1800493"/>
          </a:xfrm>
          <a:prstGeom prst="rect">
            <a:avLst/>
          </a:prstGeom>
        </p:spPr>
        <p:txBody>
          <a:bodyPr wrap="square" lIns="0" tIns="0" rIns="0" bIns="0" rtlCol="0" anchor="t">
            <a:spAutoFit/>
          </a:bodyPr>
          <a:lstStyle/>
          <a:p>
            <a:r>
              <a:rPr lang="en-GB" sz="1300" dirty="0">
                <a:solidFill>
                  <a:srgbClr val="1F294C"/>
                </a:solidFill>
                <a:latin typeface="Proxima Nova"/>
              </a:rPr>
              <a:t>When in </a:t>
            </a:r>
            <a:r>
              <a:rPr lang="en-GB" sz="1300" b="1" i="1" dirty="0">
                <a:solidFill>
                  <a:srgbClr val="1F294C"/>
                </a:solidFill>
                <a:latin typeface="Proxima Nova"/>
              </a:rPr>
              <a:t>fight </a:t>
            </a:r>
            <a:r>
              <a:rPr lang="en-GB" sz="1300" dirty="0">
                <a:solidFill>
                  <a:srgbClr val="1F294C"/>
                </a:solidFill>
                <a:latin typeface="Proxima Nova"/>
              </a:rPr>
              <a:t>mode, children may react in a way that we see as aggressive:</a:t>
            </a:r>
          </a:p>
          <a:p>
            <a:pPr marL="309582" indent="-309582">
              <a:buFont typeface="Arial" panose="020B0604020202020204" pitchFamily="34" charset="0"/>
              <a:buChar char="•"/>
            </a:pPr>
            <a:r>
              <a:rPr lang="en-GB" sz="1300" dirty="0">
                <a:solidFill>
                  <a:srgbClr val="1F294C"/>
                </a:solidFill>
                <a:latin typeface="Proxima Nova"/>
              </a:rPr>
              <a:t>Hitting out</a:t>
            </a:r>
          </a:p>
          <a:p>
            <a:pPr marL="309582" indent="-309582">
              <a:buFont typeface="Arial" panose="020B0604020202020204" pitchFamily="34" charset="0"/>
              <a:buChar char="•"/>
            </a:pPr>
            <a:r>
              <a:rPr lang="en-GB" sz="1300" dirty="0">
                <a:solidFill>
                  <a:srgbClr val="1F294C"/>
                </a:solidFill>
                <a:latin typeface="Proxima Nova"/>
              </a:rPr>
              <a:t>Throwing things</a:t>
            </a:r>
          </a:p>
          <a:p>
            <a:pPr marL="309582" indent="-309582">
              <a:buFont typeface="Arial" panose="020B0604020202020204" pitchFamily="34" charset="0"/>
              <a:buChar char="•"/>
            </a:pPr>
            <a:r>
              <a:rPr lang="en-GB" sz="1300" dirty="0">
                <a:solidFill>
                  <a:srgbClr val="1F294C"/>
                </a:solidFill>
                <a:latin typeface="Proxima Nova"/>
              </a:rPr>
              <a:t>Shouting</a:t>
            </a:r>
          </a:p>
          <a:p>
            <a:pPr marL="309582" indent="-309582">
              <a:buFont typeface="Arial" panose="020B0604020202020204" pitchFamily="34" charset="0"/>
              <a:buChar char="•"/>
            </a:pPr>
            <a:r>
              <a:rPr lang="en-GB" sz="1300" dirty="0">
                <a:solidFill>
                  <a:srgbClr val="1F294C"/>
                </a:solidFill>
                <a:latin typeface="Proxima Nova"/>
              </a:rPr>
              <a:t>Swearing</a:t>
            </a:r>
          </a:p>
          <a:p>
            <a:pPr marL="309582" indent="-309582">
              <a:buFont typeface="Arial" panose="020B0604020202020204" pitchFamily="34" charset="0"/>
              <a:buChar char="•"/>
            </a:pPr>
            <a:r>
              <a:rPr lang="en-GB" sz="1300" dirty="0">
                <a:solidFill>
                  <a:srgbClr val="1F294C"/>
                </a:solidFill>
                <a:latin typeface="Proxima Nova"/>
              </a:rPr>
              <a:t>Hurting self</a:t>
            </a:r>
          </a:p>
          <a:p>
            <a:pPr marL="309582" indent="-309582">
              <a:buFont typeface="Arial" panose="020B0604020202020204" pitchFamily="34" charset="0"/>
              <a:buChar char="•"/>
            </a:pPr>
            <a:r>
              <a:rPr lang="en-GB" sz="1300" dirty="0">
                <a:solidFill>
                  <a:srgbClr val="1F294C"/>
                </a:solidFill>
                <a:latin typeface="Proxima Nova"/>
              </a:rPr>
              <a:t>Fighting with peers</a:t>
            </a:r>
          </a:p>
        </p:txBody>
      </p:sp>
      <p:sp>
        <p:nvSpPr>
          <p:cNvPr id="5" name="TextBox 4">
            <a:extLst>
              <a:ext uri="{FF2B5EF4-FFF2-40B4-BE49-F238E27FC236}">
                <a16:creationId xmlns:a16="http://schemas.microsoft.com/office/drawing/2014/main" id="{500F3063-0FB7-1EEC-2DD0-1B5782325E6A}"/>
              </a:ext>
            </a:extLst>
          </p:cNvPr>
          <p:cNvSpPr txBox="1"/>
          <p:nvPr/>
        </p:nvSpPr>
        <p:spPr>
          <a:xfrm>
            <a:off x="3116076" y="2430886"/>
            <a:ext cx="3374888" cy="1492716"/>
          </a:xfrm>
          <a:prstGeom prst="rect">
            <a:avLst/>
          </a:prstGeom>
          <a:noFill/>
        </p:spPr>
        <p:txBody>
          <a:bodyPr wrap="square">
            <a:spAutoFit/>
          </a:bodyPr>
          <a:lstStyle/>
          <a:p>
            <a:r>
              <a:rPr lang="en-GB" sz="1300" dirty="0">
                <a:solidFill>
                  <a:srgbClr val="1F294C"/>
                </a:solidFill>
                <a:latin typeface="Proxima Nova"/>
              </a:rPr>
              <a:t>When in</a:t>
            </a:r>
            <a:r>
              <a:rPr lang="en-GB" sz="1300" b="1" i="1" dirty="0">
                <a:solidFill>
                  <a:srgbClr val="1F294C"/>
                </a:solidFill>
                <a:latin typeface="Proxima Nova"/>
              </a:rPr>
              <a:t> flight </a:t>
            </a:r>
            <a:r>
              <a:rPr lang="en-GB" sz="1300" dirty="0">
                <a:solidFill>
                  <a:srgbClr val="1F294C"/>
                </a:solidFill>
                <a:latin typeface="Proxima Nova"/>
              </a:rPr>
              <a:t>mode, children may react in a way that we see as avoidant:</a:t>
            </a:r>
          </a:p>
          <a:p>
            <a:pPr marL="309582" indent="-309582">
              <a:buFont typeface="Arial" panose="020B0604020202020204" pitchFamily="34" charset="0"/>
              <a:buChar char="•"/>
            </a:pPr>
            <a:r>
              <a:rPr lang="en-GB" sz="1300" dirty="0">
                <a:solidFill>
                  <a:srgbClr val="1F294C"/>
                </a:solidFill>
                <a:latin typeface="Proxima Nova"/>
              </a:rPr>
              <a:t>Pleading to leave a situation or walking/running away</a:t>
            </a:r>
          </a:p>
          <a:p>
            <a:pPr marL="309582" indent="-309582">
              <a:buFont typeface="Arial" panose="020B0604020202020204" pitchFamily="34" charset="0"/>
              <a:buChar char="•"/>
            </a:pPr>
            <a:r>
              <a:rPr lang="en-GB" sz="1300" dirty="0">
                <a:solidFill>
                  <a:srgbClr val="1F294C"/>
                </a:solidFill>
                <a:latin typeface="Proxima Nova"/>
              </a:rPr>
              <a:t>Feigning illness to avoid leaving home</a:t>
            </a:r>
          </a:p>
          <a:p>
            <a:pPr marL="309582" indent="-309582">
              <a:buFont typeface="Arial" panose="020B0604020202020204" pitchFamily="34" charset="0"/>
              <a:buChar char="•"/>
            </a:pPr>
            <a:r>
              <a:rPr lang="en-GB" sz="1300" dirty="0">
                <a:solidFill>
                  <a:srgbClr val="1F294C"/>
                </a:solidFill>
                <a:latin typeface="Proxima Nova"/>
              </a:rPr>
              <a:t>Escaping to a perceived safe place e.g. the bathroom, bedroom, to a caregiver </a:t>
            </a:r>
          </a:p>
        </p:txBody>
      </p:sp>
      <p:sp>
        <p:nvSpPr>
          <p:cNvPr id="6" name="TextBox 3">
            <a:extLst>
              <a:ext uri="{FF2B5EF4-FFF2-40B4-BE49-F238E27FC236}">
                <a16:creationId xmlns:a16="http://schemas.microsoft.com/office/drawing/2014/main" id="{0ACDD3DC-5157-E084-7DDB-5ACAD2E8FB57}"/>
              </a:ext>
            </a:extLst>
          </p:cNvPr>
          <p:cNvSpPr txBox="1"/>
          <p:nvPr/>
        </p:nvSpPr>
        <p:spPr>
          <a:xfrm>
            <a:off x="6776546" y="2430886"/>
            <a:ext cx="2992438" cy="2700739"/>
          </a:xfrm>
          <a:prstGeom prst="rect">
            <a:avLst/>
          </a:prstGeom>
        </p:spPr>
        <p:txBody>
          <a:bodyPr wrap="square" lIns="0" tIns="0" rIns="0" bIns="0" rtlCol="0" anchor="t">
            <a:spAutoFit/>
          </a:bodyPr>
          <a:lstStyle/>
          <a:p>
            <a:r>
              <a:rPr lang="en-GB" sz="1300" dirty="0">
                <a:solidFill>
                  <a:srgbClr val="1F294C"/>
                </a:solidFill>
                <a:latin typeface="Proxima Nova"/>
              </a:rPr>
              <a:t>When in </a:t>
            </a:r>
            <a:r>
              <a:rPr lang="en-GB" sz="1300" b="1" i="1" dirty="0">
                <a:solidFill>
                  <a:srgbClr val="1F294C"/>
                </a:solidFill>
                <a:latin typeface="Proxima Nova"/>
              </a:rPr>
              <a:t>freeze</a:t>
            </a:r>
            <a:r>
              <a:rPr lang="en-GB" sz="1300" dirty="0">
                <a:solidFill>
                  <a:srgbClr val="1F294C"/>
                </a:solidFill>
                <a:latin typeface="Proxima Nova"/>
              </a:rPr>
              <a:t> mode, children may react in a way that we see as ignorant or rude:</a:t>
            </a:r>
          </a:p>
          <a:p>
            <a:pPr marL="247665" indent="-247665">
              <a:buFont typeface="Arial" panose="020B0604020202020204" pitchFamily="34" charset="0"/>
              <a:buChar char="•"/>
            </a:pPr>
            <a:r>
              <a:rPr lang="en-GB" sz="1300" dirty="0">
                <a:solidFill>
                  <a:srgbClr val="1F294C"/>
                </a:solidFill>
                <a:latin typeface="Proxima Nova"/>
              </a:rPr>
              <a:t>Refusing to answer questions/participate in family activities</a:t>
            </a:r>
          </a:p>
          <a:p>
            <a:pPr marL="247665" indent="-247665">
              <a:buFont typeface="Arial" panose="020B0604020202020204" pitchFamily="34" charset="0"/>
              <a:buChar char="•"/>
            </a:pPr>
            <a:r>
              <a:rPr lang="en-GB" sz="1300" dirty="0">
                <a:solidFill>
                  <a:srgbClr val="1F294C"/>
                </a:solidFill>
                <a:latin typeface="Proxima Nova"/>
              </a:rPr>
              <a:t>Hiding under/behind furniture</a:t>
            </a:r>
          </a:p>
          <a:p>
            <a:pPr marL="247665" indent="-247665">
              <a:buFont typeface="Arial" panose="020B0604020202020204" pitchFamily="34" charset="0"/>
              <a:buChar char="•"/>
            </a:pPr>
            <a:r>
              <a:rPr lang="en-GB" sz="1300" dirty="0">
                <a:solidFill>
                  <a:srgbClr val="1F294C"/>
                </a:solidFill>
                <a:latin typeface="Proxima Nova"/>
              </a:rPr>
              <a:t>Refusing to get out of the car</a:t>
            </a:r>
          </a:p>
          <a:p>
            <a:pPr marL="247665" indent="-247665">
              <a:buFont typeface="Arial" panose="020B0604020202020204" pitchFamily="34" charset="0"/>
              <a:buChar char="•"/>
            </a:pPr>
            <a:r>
              <a:rPr lang="en-GB" sz="1300" dirty="0">
                <a:solidFill>
                  <a:srgbClr val="1F294C"/>
                </a:solidFill>
                <a:latin typeface="Proxima Nova"/>
              </a:rPr>
              <a:t>Refusing to leave caregivers</a:t>
            </a:r>
          </a:p>
          <a:p>
            <a:pPr marL="247665" indent="-247665">
              <a:buFont typeface="Arial" panose="020B0604020202020204" pitchFamily="34" charset="0"/>
              <a:buChar char="•"/>
            </a:pPr>
            <a:endParaRPr lang="en-GB" sz="1300" dirty="0">
              <a:solidFill>
                <a:srgbClr val="1F294C"/>
              </a:solidFill>
              <a:latin typeface="Proxima Nova"/>
            </a:endParaRPr>
          </a:p>
          <a:p>
            <a:endParaRPr lang="en-GB" sz="1950" dirty="0">
              <a:solidFill>
                <a:srgbClr val="1F294C"/>
              </a:solidFill>
              <a:latin typeface="Proxima Nova"/>
            </a:endParaRPr>
          </a:p>
          <a:p>
            <a:endParaRPr lang="en-GB" sz="1300" dirty="0">
              <a:solidFill>
                <a:srgbClr val="1F294C"/>
              </a:solidFill>
              <a:latin typeface="Proxima Nova"/>
            </a:endParaRPr>
          </a:p>
          <a:p>
            <a:pPr algn="ctr"/>
            <a:endParaRPr lang="en-GB" sz="1300" dirty="0">
              <a:solidFill>
                <a:srgbClr val="1F294C"/>
              </a:solidFill>
              <a:latin typeface="Proxima Nova"/>
            </a:endParaRPr>
          </a:p>
          <a:p>
            <a:pPr algn="ctr"/>
            <a:endParaRPr lang="en-GB" sz="1300" dirty="0">
              <a:solidFill>
                <a:srgbClr val="1F294C"/>
              </a:solidFill>
              <a:latin typeface="Proxima Nova"/>
            </a:endParaRPr>
          </a:p>
        </p:txBody>
      </p:sp>
      <p:pic>
        <p:nvPicPr>
          <p:cNvPr id="7" name="Picture 6" descr="See the source image">
            <a:extLst>
              <a:ext uri="{FF2B5EF4-FFF2-40B4-BE49-F238E27FC236}">
                <a16:creationId xmlns:a16="http://schemas.microsoft.com/office/drawing/2014/main" id="{8D5CF9F1-75FD-572F-BE81-C337DA3057EF}"/>
              </a:ext>
            </a:extLst>
          </p:cNvPr>
          <p:cNvPicPr>
            <a:picLocks noChangeAspect="1"/>
          </p:cNvPicPr>
          <p:nvPr/>
        </p:nvPicPr>
        <p:blipFill>
          <a:blip r:embed="rId8"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7099726" y="4069493"/>
            <a:ext cx="1838732" cy="1633500"/>
          </a:xfrm>
          <a:prstGeom prst="rect">
            <a:avLst/>
          </a:prstGeom>
          <a:noFill/>
          <a:ln>
            <a:noFill/>
          </a:ln>
        </p:spPr>
      </p:pic>
      <p:pic>
        <p:nvPicPr>
          <p:cNvPr id="8" name="Picture 7" descr="See the source image">
            <a:extLst>
              <a:ext uri="{FF2B5EF4-FFF2-40B4-BE49-F238E27FC236}">
                <a16:creationId xmlns:a16="http://schemas.microsoft.com/office/drawing/2014/main" id="{EEA1B09E-4477-DA8F-8311-F4AA3B069EA9}"/>
              </a:ext>
            </a:extLst>
          </p:cNvPr>
          <p:cNvPicPr>
            <a:picLocks noChangeAspect="1"/>
          </p:cNvPicPr>
          <p:nvPr/>
        </p:nvPicPr>
        <p:blipFill>
          <a:blip r:embed="rId9" cstate="print">
            <a:clrChange>
              <a:clrFrom>
                <a:srgbClr val="FEFEFE"/>
              </a:clrFrom>
              <a:clrTo>
                <a:srgbClr val="FEFEFE">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35144" y="4406857"/>
            <a:ext cx="1309419" cy="958772"/>
          </a:xfrm>
          <a:prstGeom prst="rect">
            <a:avLst/>
          </a:prstGeom>
          <a:noFill/>
          <a:ln>
            <a:noFill/>
          </a:ln>
        </p:spPr>
      </p:pic>
      <p:pic>
        <p:nvPicPr>
          <p:cNvPr id="9" name="Picture 8">
            <a:extLst>
              <a:ext uri="{FF2B5EF4-FFF2-40B4-BE49-F238E27FC236}">
                <a16:creationId xmlns:a16="http://schemas.microsoft.com/office/drawing/2014/main" id="{3F906CCA-00AE-5443-BFCF-1F3BE01EB88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7785"/>
          <a:stretch/>
        </p:blipFill>
        <p:spPr bwMode="auto">
          <a:xfrm>
            <a:off x="758206" y="4584849"/>
            <a:ext cx="1595127" cy="1035797"/>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DAB85B92-ABC5-C744-8035-3BECEF6C6884}"/>
              </a:ext>
            </a:extLst>
          </p:cNvPr>
          <p:cNvPicPr>
            <a:picLocks noChangeAspect="1"/>
          </p:cNvPicPr>
          <p:nvPr/>
        </p:nvPicPr>
        <p:blipFill rotWithShape="1">
          <a:blip r:embed="rId11" cstate="email">
            <a:clrChange>
              <a:clrFrom>
                <a:srgbClr val="FFFFFF"/>
              </a:clrFrom>
              <a:clrTo>
                <a:srgbClr val="FFFFFF">
                  <a:alpha val="0"/>
                </a:srgbClr>
              </a:clrTo>
            </a:clrChange>
            <a:extLst>
              <a:ext uri="{28A0092B-C50C-407E-A947-70E740481C1C}">
                <a14:useLocalDpi xmlns:a14="http://schemas.microsoft.com/office/drawing/2010/main" val="0"/>
              </a:ext>
            </a:extLst>
          </a:blip>
          <a:srcRect r="63027"/>
          <a:stretch/>
        </p:blipFill>
        <p:spPr>
          <a:xfrm>
            <a:off x="4301695" y="4232372"/>
            <a:ext cx="1302611" cy="1561915"/>
          </a:xfrm>
          <a:prstGeom prst="rect">
            <a:avLst/>
          </a:prstGeom>
        </p:spPr>
      </p:pic>
      <p:pic>
        <p:nvPicPr>
          <p:cNvPr id="11" name="Picture 10">
            <a:extLst>
              <a:ext uri="{FF2B5EF4-FFF2-40B4-BE49-F238E27FC236}">
                <a16:creationId xmlns:a16="http://schemas.microsoft.com/office/drawing/2014/main" id="{DAB85B92-ABC5-C744-8035-3BECEF6C6884}"/>
              </a:ext>
            </a:extLst>
          </p:cNvPr>
          <p:cNvPicPr>
            <a:picLocks noChangeAspect="1"/>
          </p:cNvPicPr>
          <p:nvPr/>
        </p:nvPicPr>
        <p:blipFill rotWithShape="1">
          <a:blip r:embed="rId11" cstate="email">
            <a:clrChange>
              <a:clrFrom>
                <a:srgbClr val="FFFFFF"/>
              </a:clrFrom>
              <a:clrTo>
                <a:srgbClr val="FFFFFF">
                  <a:alpha val="0"/>
                </a:srgbClr>
              </a:clrTo>
            </a:clrChange>
            <a:extLst>
              <a:ext uri="{28A0092B-C50C-407E-A947-70E740481C1C}">
                <a14:useLocalDpi xmlns:a14="http://schemas.microsoft.com/office/drawing/2010/main" val="0"/>
              </a:ext>
            </a:extLst>
          </a:blip>
          <a:srcRect l="33773"/>
          <a:stretch/>
        </p:blipFill>
        <p:spPr>
          <a:xfrm rot="20743383">
            <a:off x="7366181" y="793199"/>
            <a:ext cx="1839072" cy="1231078"/>
          </a:xfrm>
          <a:prstGeom prst="rect">
            <a:avLst/>
          </a:prstGeom>
        </p:spPr>
      </p:pic>
      <p:pic>
        <p:nvPicPr>
          <p:cNvPr id="12" name="Picture 11" descr="Image result for amygdala clipart">
            <a:extLst>
              <a:ext uri="{FF2B5EF4-FFF2-40B4-BE49-F238E27FC236}">
                <a16:creationId xmlns:a16="http://schemas.microsoft.com/office/drawing/2014/main" id="{A4097D73-D25E-9797-1812-C7EA4212772E}"/>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334186">
            <a:off x="8852275" y="696190"/>
            <a:ext cx="903804" cy="930021"/>
          </a:xfrm>
          <a:prstGeom prst="rect">
            <a:avLst/>
          </a:prstGeom>
          <a:noFill/>
        </p:spPr>
      </p:pic>
      <p:pic>
        <p:nvPicPr>
          <p:cNvPr id="13" name="Picture 12" descr="Red ringing alarm bell in retro style Royalty Free Vector">
            <a:extLst>
              <a:ext uri="{FF2B5EF4-FFF2-40B4-BE49-F238E27FC236}">
                <a16:creationId xmlns:a16="http://schemas.microsoft.com/office/drawing/2014/main" id="{C853C074-1737-9610-A865-300C5EE1BA17}"/>
              </a:ext>
            </a:extLst>
          </p:cNvPr>
          <p:cNvPicPr>
            <a:picLocks noChangeAspect="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l="7968" t="8812" r="7934" b="18648"/>
          <a:stretch/>
        </p:blipFill>
        <p:spPr bwMode="auto">
          <a:xfrm>
            <a:off x="8711633" y="1476434"/>
            <a:ext cx="596668" cy="612303"/>
          </a:xfrm>
          <a:prstGeom prst="rect">
            <a:avLst/>
          </a:prstGeom>
          <a:noFill/>
          <a:ln>
            <a:noFill/>
          </a:ln>
          <a:extLst>
            <a:ext uri="{53640926-AAD7-44D8-BBD7-CCE9431645EC}">
              <a14:shadowObscured xmlns:a14="http://schemas.microsoft.com/office/drawing/2010/main"/>
            </a:ext>
          </a:extLst>
        </p:spPr>
      </p:pic>
      <p:pic>
        <p:nvPicPr>
          <p:cNvPr id="3" name="Picture 2" descr="A close-up of a logo&#10;&#10;Description automatically generated">
            <a:extLst>
              <a:ext uri="{FF2B5EF4-FFF2-40B4-BE49-F238E27FC236}">
                <a16:creationId xmlns:a16="http://schemas.microsoft.com/office/drawing/2014/main" id="{4BE71C15-7263-258D-94B1-BD038FA60626}"/>
              </a:ext>
            </a:extLst>
          </p:cNvPr>
          <p:cNvPicPr>
            <a:picLocks noChangeAspect="1"/>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14727" t="24446" r="12001" b="20762"/>
          <a:stretch/>
        </p:blipFill>
        <p:spPr bwMode="auto">
          <a:xfrm>
            <a:off x="8698507" y="5451475"/>
            <a:ext cx="1158129" cy="612983"/>
          </a:xfrm>
          <a:prstGeom prst="rect">
            <a:avLst/>
          </a:prstGeom>
          <a:noFill/>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110733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5.7"/>
</p:tagLst>
</file>

<file path=ppt/tags/tag2.xml><?xml version="1.0" encoding="utf-8"?>
<p:tagLst xmlns:a="http://schemas.openxmlformats.org/drawingml/2006/main" xmlns:r="http://schemas.openxmlformats.org/officeDocument/2006/relationships" xmlns:p="http://schemas.openxmlformats.org/presentationml/2006/main">
  <p:tag name="TIMING" val="|1|6.9|49.5|48.7|23.9"/>
</p:tagLst>
</file>

<file path=ppt/tags/tag3.xml><?xml version="1.0" encoding="utf-8"?>
<p:tagLst xmlns:a="http://schemas.openxmlformats.org/drawingml/2006/main" xmlns:r="http://schemas.openxmlformats.org/officeDocument/2006/relationships" xmlns:p="http://schemas.openxmlformats.org/presentationml/2006/main">
  <p:tag name="TIMING" val="|1.6|4.5|0.2"/>
</p:tagLst>
</file>

<file path=ppt/tags/tag4.xml><?xml version="1.0" encoding="utf-8"?>
<p:tagLst xmlns:a="http://schemas.openxmlformats.org/drawingml/2006/main" xmlns:r="http://schemas.openxmlformats.org/officeDocument/2006/relationships" xmlns:p="http://schemas.openxmlformats.org/presentationml/2006/main">
  <p:tag name="TIMING" val="|71.1|7.6|8|2.5|14.9|5.6|13.5|10.1|22.2|4.2|11.3|1|8.9|7.9"/>
</p:tagLst>
</file>

<file path=ppt/tags/tag5.xml><?xml version="1.0" encoding="utf-8"?>
<p:tagLst xmlns:a="http://schemas.openxmlformats.org/drawingml/2006/main" xmlns:r="http://schemas.openxmlformats.org/officeDocument/2006/relationships" xmlns:p="http://schemas.openxmlformats.org/presentationml/2006/main">
  <p:tag name="TIMING" val="|16.4|1.3|0.7|0.4"/>
</p:tagLst>
</file>

<file path=ppt/tags/tag6.xml><?xml version="1.0" encoding="utf-8"?>
<p:tagLst xmlns:a="http://schemas.openxmlformats.org/drawingml/2006/main" xmlns:r="http://schemas.openxmlformats.org/officeDocument/2006/relationships" xmlns:p="http://schemas.openxmlformats.org/presentationml/2006/main">
  <p:tag name="TIMING" val="|3.1|0.7|0.8"/>
</p:tagLst>
</file>

<file path=ppt/tags/tag7.xml><?xml version="1.0" encoding="utf-8"?>
<p:tagLst xmlns:a="http://schemas.openxmlformats.org/drawingml/2006/main" xmlns:r="http://schemas.openxmlformats.org/officeDocument/2006/relationships" xmlns:p="http://schemas.openxmlformats.org/presentationml/2006/main">
  <p:tag name="TIMING" val="|149.3"/>
</p:tagLst>
</file>

<file path=ppt/tags/tag8.xml><?xml version="1.0" encoding="utf-8"?>
<p:tagLst xmlns:a="http://schemas.openxmlformats.org/drawingml/2006/main" xmlns:r="http://schemas.openxmlformats.org/officeDocument/2006/relationships" xmlns:p="http://schemas.openxmlformats.org/presentationml/2006/main">
  <p:tag name="TIMING" val="|0.7"/>
</p:tagLst>
</file>

<file path=ppt/tags/tag9.xml><?xml version="1.0" encoding="utf-8"?>
<p:tagLst xmlns:a="http://schemas.openxmlformats.org/drawingml/2006/main" xmlns:r="http://schemas.openxmlformats.org/officeDocument/2006/relationships" xmlns:p="http://schemas.openxmlformats.org/presentationml/2006/main">
  <p:tag name="TIMING" val="|2|4|0.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AB1CC7CF29A94CA7FCA2E1CBCC840D" ma:contentTypeVersion="15" ma:contentTypeDescription="Create a new document." ma:contentTypeScope="" ma:versionID="47483c80b6785efb7c578531a56a0f07">
  <xsd:schema xmlns:xsd="http://www.w3.org/2001/XMLSchema" xmlns:xs="http://www.w3.org/2001/XMLSchema" xmlns:p="http://schemas.microsoft.com/office/2006/metadata/properties" xmlns:ns3="7a2abbd1-9d43-4300-8e9e-c48536c5c6e3" xmlns:ns4="1e49a5bf-1f2c-4316-8a90-57f5670a1e31" targetNamespace="http://schemas.microsoft.com/office/2006/metadata/properties" ma:root="true" ma:fieldsID="9f5db4bec6d307ef36220a569653d660" ns3:_="" ns4:_="">
    <xsd:import namespace="7a2abbd1-9d43-4300-8e9e-c48536c5c6e3"/>
    <xsd:import namespace="1e49a5bf-1f2c-4316-8a90-57f5670a1e31"/>
    <xsd:element name="properties">
      <xsd:complexType>
        <xsd:sequence>
          <xsd:element name="documentManagement">
            <xsd:complexType>
              <xsd:all>
                <xsd:element ref="ns3:MediaServiceMetadata" minOccurs="0"/>
                <xsd:element ref="ns3:MediaServiceFastMetadata"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SearchProperties" minOccurs="0"/>
                <xsd:element ref="ns3:_activity" minOccurs="0"/>
                <xsd:element ref="ns3:MediaServiceObjectDetectorVersions" minOccurs="0"/>
                <xsd:element ref="ns3:MediaServiceSystemTag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2abbd1-9d43-4300-8e9e-c48536c5c6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internalName="MediaServiceDateTaken"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_activity" ma:index="17" nillable="true" ma:displayName="_activity" ma:hidden="true" ma:internalName="_activity">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ystemTags" ma:index="19"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e49a5bf-1f2c-4316-8a90-57f5670a1e31"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7a2abbd1-9d43-4300-8e9e-c48536c5c6e3" xsi:nil="true"/>
  </documentManagement>
</p:properties>
</file>

<file path=customXml/itemProps1.xml><?xml version="1.0" encoding="utf-8"?>
<ds:datastoreItem xmlns:ds="http://schemas.openxmlformats.org/officeDocument/2006/customXml" ds:itemID="{0A4ADAD7-3293-4A78-859E-C146466CA8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2abbd1-9d43-4300-8e9e-c48536c5c6e3"/>
    <ds:schemaRef ds:uri="1e49a5bf-1f2c-4316-8a90-57f5670a1e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632ECA-E2F0-4EE4-806E-3E2E0A284B75}">
  <ds:schemaRefs>
    <ds:schemaRef ds:uri="http://schemas.microsoft.com/sharepoint/v3/contenttype/forms"/>
  </ds:schemaRefs>
</ds:datastoreItem>
</file>

<file path=customXml/itemProps3.xml><?xml version="1.0" encoding="utf-8"?>
<ds:datastoreItem xmlns:ds="http://schemas.openxmlformats.org/officeDocument/2006/customXml" ds:itemID="{0D67D3DB-C5FD-4573-8BB0-592981958C9F}">
  <ds:schemaRefs>
    <ds:schemaRef ds:uri="http://purl.org/dc/elements/1.1/"/>
    <ds:schemaRef ds:uri="http://purl.org/dc/terms/"/>
    <ds:schemaRef ds:uri="1e49a5bf-1f2c-4316-8a90-57f5670a1e31"/>
    <ds:schemaRef ds:uri="http://www.w3.org/XML/1998/namespace"/>
    <ds:schemaRef ds:uri="http://schemas.microsoft.com/office/2006/documentManagement/types"/>
    <ds:schemaRef ds:uri="http://purl.org/dc/dcmitype/"/>
    <ds:schemaRef ds:uri="7a2abbd1-9d43-4300-8e9e-c48536c5c6e3"/>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9488</TotalTime>
  <Words>2845</Words>
  <Application>Microsoft Office PowerPoint</Application>
  <PresentationFormat>A4 Paper (210x297 mm)</PresentationFormat>
  <Paragraphs>324</Paragraphs>
  <Slides>31</Slides>
  <Notes>20</Notes>
  <HiddenSlides>0</HiddenSlides>
  <MMClips>1</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31</vt:i4>
      </vt:variant>
    </vt:vector>
  </HeadingPairs>
  <TitlesOfParts>
    <vt:vector size="46" baseType="lpstr">
      <vt:lpstr>Times New Roman</vt:lpstr>
      <vt:lpstr>Helvetica Neue UltraLight</vt:lpstr>
      <vt:lpstr>Verdana</vt:lpstr>
      <vt:lpstr>Proxima Nova</vt:lpstr>
      <vt:lpstr>Wingdings 2</vt:lpstr>
      <vt:lpstr>Century Gothic</vt:lpstr>
      <vt:lpstr>ＭＳ Ｐゴシック</vt:lpstr>
      <vt:lpstr>Wingdings</vt:lpstr>
      <vt:lpstr>Arial</vt:lpstr>
      <vt:lpstr>Comic Sans MS</vt:lpstr>
      <vt:lpstr>Calibri</vt:lpstr>
      <vt:lpstr>Helvetica Neue</vt:lpstr>
      <vt:lpstr>Proxima Nova Bold</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NOT DELETE ANYTHING IN THIS PRESENTATION!!!!  To edit, please save a copy in your own files</dc:title>
  <dc:creator>Megan King</dc:creator>
  <cp:lastModifiedBy>Louise Green (Brookfields Staff)</cp:lastModifiedBy>
  <cp:revision>21</cp:revision>
  <dcterms:created xsi:type="dcterms:W3CDTF">2006-08-16T00:00:00Z</dcterms:created>
  <dcterms:modified xsi:type="dcterms:W3CDTF">2024-05-20T10:22:48Z</dcterms:modified>
  <dc:identifier>DAFrh4GxwTM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0x010100F8AB1CC7CF29A94CA7FCA2E1CBCC840D</vt:lpwstr>
  </property>
</Properties>
</file>