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8" r:id="rId2"/>
    <p:sldMasterId id="2147483674" r:id="rId3"/>
    <p:sldMasterId id="2147483680" r:id="rId4"/>
    <p:sldMasterId id="2147483686" r:id="rId5"/>
    <p:sldMasterId id="2147483692" r:id="rId6"/>
    <p:sldMasterId id="2147483698" r:id="rId7"/>
    <p:sldMasterId id="2147483704" r:id="rId8"/>
    <p:sldMasterId id="2147483710" r:id="rId9"/>
    <p:sldMasterId id="2147483716" r:id="rId10"/>
    <p:sldMasterId id="2147483722" r:id="rId11"/>
  </p:sldMasterIdLst>
  <p:notesMasterIdLst>
    <p:notesMasterId r:id="rId33"/>
  </p:notesMasterIdLst>
  <p:handoutMasterIdLst>
    <p:handoutMasterId r:id="rId34"/>
  </p:handoutMasterIdLst>
  <p:sldIdLst>
    <p:sldId id="285" r:id="rId12"/>
    <p:sldId id="286" r:id="rId13"/>
    <p:sldId id="295" r:id="rId14"/>
    <p:sldId id="294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293" r:id="rId28"/>
    <p:sldId id="291" r:id="rId29"/>
    <p:sldId id="289" r:id="rId30"/>
    <p:sldId id="287" r:id="rId31"/>
    <p:sldId id="290" r:id="rId32"/>
  </p:sldIdLst>
  <p:sldSz cx="9144000" cy="6858000" type="screen4x3"/>
  <p:notesSz cx="6858000" cy="9144000"/>
  <p:embeddedFontLst>
    <p:embeddedFont>
      <p:font typeface="Twinkl" panose="020B060402020202020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winkl SemiBold" charset="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7D"/>
    <a:srgbClr val="E94E13"/>
    <a:srgbClr val="8C368C"/>
    <a:srgbClr val="F15B71"/>
    <a:srgbClr val="C7B46B"/>
    <a:srgbClr val="A7DEEF"/>
    <a:srgbClr val="FFEDAA"/>
    <a:srgbClr val="00649C"/>
    <a:srgbClr val="85BD33"/>
    <a:srgbClr val="A87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72" y="96"/>
      </p:cViewPr>
      <p:guideLst>
        <p:guide orient="horz" pos="2160"/>
        <p:guide orient="horz" pos="3974"/>
        <p:guide orient="horz" pos="346"/>
        <p:guide orient="horz" pos="482"/>
        <p:guide orient="horz" pos="3816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font" Target="fonts/font2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font" Target="fonts/font1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44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019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735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26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689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23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285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129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469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3866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473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408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77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665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6565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412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501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751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5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4210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037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715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132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795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11255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9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58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41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333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29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433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59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501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34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34639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338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3420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166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6506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6071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227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928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938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4838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2623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25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06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35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98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7">
            <a:extLst>
              <a:ext uri="{FF2B5EF4-FFF2-40B4-BE49-F238E27FC236}"/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/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89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33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926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97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33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163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84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67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77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96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51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399" y="2080846"/>
            <a:ext cx="3716215" cy="3669323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137138" y="633046"/>
            <a:ext cx="7303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Assembly is Starting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965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ChangeArrowheads="1"/>
          </p:cNvSpPr>
          <p:nvPr/>
        </p:nvSpPr>
        <p:spPr bwMode="auto">
          <a:xfrm>
            <a:off x="457200" y="420688"/>
            <a:ext cx="8220075" cy="350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10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695325" y="2308225"/>
            <a:ext cx="3713163" cy="2143125"/>
          </a:xfrm>
          <a:prstGeom prst="roundRect">
            <a:avLst>
              <a:gd name="adj" fmla="val 513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824038"/>
            <a:ext cx="9302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peech Bubble: Oval 10">
            <a:extLst>
              <a:ext uri="{FF2B5EF4-FFF2-40B4-BE49-F238E27FC236}"/>
            </a:extLst>
          </p:cNvPr>
          <p:cNvSpPr/>
          <p:nvPr/>
        </p:nvSpPr>
        <p:spPr>
          <a:xfrm>
            <a:off x="1706563" y="1358900"/>
            <a:ext cx="2701925" cy="1265238"/>
          </a:xfrm>
          <a:prstGeom prst="wedgeEllipseCallout">
            <a:avLst>
              <a:gd name="adj1" fmla="val -55281"/>
              <a:gd name="adj2" fmla="val 2811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Mummy, Mummy, I need your help!</a:t>
            </a:r>
          </a:p>
        </p:txBody>
      </p:sp>
      <p:sp>
        <p:nvSpPr>
          <p:cNvPr id="12" name="Rectangle: Rounded Corners 11">
            <a:extLst>
              <a:ext uri="{FF2B5EF4-FFF2-40B4-BE49-F238E27FC236}"/>
            </a:extLst>
          </p:cNvPr>
          <p:cNvSpPr/>
          <p:nvPr/>
        </p:nvSpPr>
        <p:spPr>
          <a:xfrm>
            <a:off x="4740275" y="2308225"/>
            <a:ext cx="3713163" cy="2143125"/>
          </a:xfrm>
          <a:prstGeom prst="roundRect">
            <a:avLst>
              <a:gd name="adj" fmla="val 513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52725"/>
            <a:ext cx="8794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1049338"/>
            <a:ext cx="2084387" cy="37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peech Bubble: Oval 14">
            <a:extLst>
              <a:ext uri="{FF2B5EF4-FFF2-40B4-BE49-F238E27FC236}"/>
            </a:extLst>
          </p:cNvPr>
          <p:cNvSpPr/>
          <p:nvPr/>
        </p:nvSpPr>
        <p:spPr>
          <a:xfrm>
            <a:off x="4567238" y="1992313"/>
            <a:ext cx="2736850" cy="1406525"/>
          </a:xfrm>
          <a:prstGeom prst="wedgeEllipseCallout">
            <a:avLst>
              <a:gd name="adj1" fmla="val 38088"/>
              <a:gd name="adj2" fmla="val -5957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Good boy Ben, you did the right thing asking for help!</a:t>
            </a:r>
          </a:p>
        </p:txBody>
      </p:sp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355975"/>
            <a:ext cx="1474787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8122">
            <a:off x="2909888" y="3810000"/>
            <a:ext cx="7572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8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ChangeArrowheads="1"/>
          </p:cNvSpPr>
          <p:nvPr/>
        </p:nvSpPr>
        <p:spPr bwMode="auto">
          <a:xfrm>
            <a:off x="457200" y="420688"/>
            <a:ext cx="4114800" cy="56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 smtClean="0"/>
              <a:t>. 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992923" y="1170965"/>
            <a:ext cx="4114800" cy="112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 smtClean="0"/>
              <a:t>The next day Ben accidentally pressed something and a different video appeared. </a:t>
            </a:r>
            <a:endParaRPr lang="en-GB" altLang="en-US" dirty="0" smtClean="0">
              <a:latin typeface="Twinkl SemiBold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/>
            </a:extLst>
          </p:cNvPr>
          <p:cNvSpPr/>
          <p:nvPr/>
        </p:nvSpPr>
        <p:spPr>
          <a:xfrm flipH="1">
            <a:off x="685800" y="4635500"/>
            <a:ext cx="3790950" cy="1538288"/>
          </a:xfrm>
          <a:prstGeom prst="roundRect">
            <a:avLst>
              <a:gd name="adj" fmla="val 821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ight Triangle 4">
            <a:extLst>
              <a:ext uri="{FF2B5EF4-FFF2-40B4-BE49-F238E27FC236}"/>
            </a:extLst>
          </p:cNvPr>
          <p:cNvSpPr/>
          <p:nvPr/>
        </p:nvSpPr>
        <p:spPr>
          <a:xfrm>
            <a:off x="685800" y="3306763"/>
            <a:ext cx="7758113" cy="1603375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536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3"/>
          <a:stretch>
            <a:fillRect/>
          </a:stretch>
        </p:blipFill>
        <p:spPr bwMode="auto">
          <a:xfrm>
            <a:off x="692150" y="3176588"/>
            <a:ext cx="207803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2703513"/>
            <a:ext cx="938212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3306763"/>
            <a:ext cx="9779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/>
            </a:extLst>
          </p:cNvPr>
          <p:cNvSpPr/>
          <p:nvPr/>
        </p:nvSpPr>
        <p:spPr>
          <a:xfrm>
            <a:off x="4476750" y="3633788"/>
            <a:ext cx="4086225" cy="137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/>
            </a:extLst>
          </p:cNvPr>
          <p:cNvSpPr/>
          <p:nvPr/>
        </p:nvSpPr>
        <p:spPr>
          <a:xfrm>
            <a:off x="5599113" y="3370263"/>
            <a:ext cx="2852737" cy="2817812"/>
          </a:xfrm>
          <a:custGeom>
            <a:avLst/>
            <a:gdLst>
              <a:gd name="connsiteX0" fmla="*/ 1688342 w 1688342"/>
              <a:gd name="connsiteY0" fmla="*/ 0 h 1667292"/>
              <a:gd name="connsiteX1" fmla="*/ 1688342 w 1688342"/>
              <a:gd name="connsiteY1" fmla="*/ 1667292 h 1667292"/>
              <a:gd name="connsiteX2" fmla="*/ 0 w 1688342"/>
              <a:gd name="connsiteY2" fmla="*/ 1667292 h 1667292"/>
              <a:gd name="connsiteX3" fmla="*/ 7603 w 1688342"/>
              <a:gd name="connsiteY3" fmla="*/ 1516725 h 1667292"/>
              <a:gd name="connsiteX4" fmla="*/ 1526264 w 1688342"/>
              <a:gd name="connsiteY4" fmla="*/ 7674 h 166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8342" h="1667292">
                <a:moveTo>
                  <a:pt x="1688342" y="0"/>
                </a:moveTo>
                <a:lnTo>
                  <a:pt x="1688342" y="1667292"/>
                </a:lnTo>
                <a:lnTo>
                  <a:pt x="0" y="1667292"/>
                </a:lnTo>
                <a:lnTo>
                  <a:pt x="7603" y="1516725"/>
                </a:lnTo>
                <a:cubicBezTo>
                  <a:pt x="88713" y="718048"/>
                  <a:pt x="726133" y="83831"/>
                  <a:pt x="1526264" y="767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5371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62"/>
          <a:stretch>
            <a:fillRect/>
          </a:stretch>
        </p:blipFill>
        <p:spPr bwMode="auto">
          <a:xfrm>
            <a:off x="6805613" y="3884613"/>
            <a:ext cx="14970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peech Bubble: Oval 17">
            <a:extLst>
              <a:ext uri="{FF2B5EF4-FFF2-40B4-BE49-F238E27FC236}"/>
            </a:extLst>
          </p:cNvPr>
          <p:cNvSpPr/>
          <p:nvPr/>
        </p:nvSpPr>
        <p:spPr>
          <a:xfrm>
            <a:off x="4378325" y="3429000"/>
            <a:ext cx="2730500" cy="1706563"/>
          </a:xfrm>
          <a:prstGeom prst="wedgeEllipseCallout">
            <a:avLst>
              <a:gd name="adj1" fmla="val 56728"/>
              <a:gd name="adj2" fmla="val 3033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Should I watch this video, even though I don’t know what it is?</a:t>
            </a:r>
          </a:p>
        </p:txBody>
      </p:sp>
    </p:spTree>
    <p:extLst>
      <p:ext uri="{BB962C8B-B14F-4D97-AF65-F5344CB8AC3E}">
        <p14:creationId xmlns:p14="http://schemas.microsoft.com/office/powerpoint/2010/main" val="20380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457200" y="409575"/>
            <a:ext cx="8242300" cy="56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 smtClean="0"/>
              <a:t>Ben remembered Buddy’s song: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73363"/>
            <a:ext cx="204311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: Shape 12">
            <a:extLst>
              <a:ext uri="{FF2B5EF4-FFF2-40B4-BE49-F238E27FC236}"/>
            </a:extLst>
          </p:cNvPr>
          <p:cNvSpPr/>
          <p:nvPr/>
        </p:nvSpPr>
        <p:spPr>
          <a:xfrm rot="13969639">
            <a:off x="2685256" y="319882"/>
            <a:ext cx="6307137" cy="6527800"/>
          </a:xfrm>
          <a:custGeom>
            <a:avLst/>
            <a:gdLst>
              <a:gd name="connsiteX0" fmla="*/ 6266381 w 6306823"/>
              <a:gd name="connsiteY0" fmla="*/ 2568105 h 6528116"/>
              <a:gd name="connsiteX1" fmla="*/ 3323272 w 6306823"/>
              <a:gd name="connsiteY1" fmla="*/ 6449349 h 6528116"/>
              <a:gd name="connsiteX2" fmla="*/ 3044477 w 6306823"/>
              <a:gd name="connsiteY2" fmla="*/ 6487674 h 6528116"/>
              <a:gd name="connsiteX3" fmla="*/ 78767 w 6306823"/>
              <a:gd name="connsiteY3" fmla="*/ 4238806 h 6528116"/>
              <a:gd name="connsiteX4" fmla="*/ 40442 w 6306823"/>
              <a:gd name="connsiteY4" fmla="*/ 3960010 h 6528116"/>
              <a:gd name="connsiteX5" fmla="*/ 2983550 w 6306823"/>
              <a:gd name="connsiteY5" fmla="*/ 78767 h 6528116"/>
              <a:gd name="connsiteX6" fmla="*/ 3262346 w 6306823"/>
              <a:gd name="connsiteY6" fmla="*/ 40441 h 6528116"/>
              <a:gd name="connsiteX7" fmla="*/ 5154583 w 6306823"/>
              <a:gd name="connsiteY7" fmla="*/ 1475306 h 6528116"/>
              <a:gd name="connsiteX8" fmla="*/ 5351505 w 6306823"/>
              <a:gd name="connsiteY8" fmla="*/ 948540 h 6528116"/>
              <a:gd name="connsiteX9" fmla="*/ 5704239 w 6306823"/>
              <a:gd name="connsiteY9" fmla="*/ 1892105 h 6528116"/>
              <a:gd name="connsiteX10" fmla="*/ 6228055 w 6306823"/>
              <a:gd name="connsiteY10" fmla="*/ 2289310 h 6528116"/>
              <a:gd name="connsiteX11" fmla="*/ 6266381 w 6306823"/>
              <a:gd name="connsiteY11" fmla="*/ 2568105 h 652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06823" h="6528116">
                <a:moveTo>
                  <a:pt x="6266381" y="2568105"/>
                </a:moveTo>
                <a:lnTo>
                  <a:pt x="3323272" y="6449349"/>
                </a:lnTo>
                <a:cubicBezTo>
                  <a:pt x="3256869" y="6536919"/>
                  <a:pt x="3132047" y="6554078"/>
                  <a:pt x="3044477" y="6487674"/>
                </a:cubicBezTo>
                <a:lnTo>
                  <a:pt x="78767" y="4238806"/>
                </a:lnTo>
                <a:cubicBezTo>
                  <a:pt x="-8803" y="4172402"/>
                  <a:pt x="-25962" y="4047581"/>
                  <a:pt x="40442" y="3960010"/>
                </a:cubicBezTo>
                <a:lnTo>
                  <a:pt x="2983550" y="78767"/>
                </a:lnTo>
                <a:cubicBezTo>
                  <a:pt x="3049954" y="-8803"/>
                  <a:pt x="3174775" y="-25962"/>
                  <a:pt x="3262346" y="40441"/>
                </a:cubicBezTo>
                <a:lnTo>
                  <a:pt x="5154583" y="1475306"/>
                </a:lnTo>
                <a:lnTo>
                  <a:pt x="5351505" y="948540"/>
                </a:lnTo>
                <a:lnTo>
                  <a:pt x="5704239" y="1892105"/>
                </a:lnTo>
                <a:lnTo>
                  <a:pt x="6228055" y="2289310"/>
                </a:lnTo>
                <a:cubicBezTo>
                  <a:pt x="6315626" y="2355713"/>
                  <a:pt x="6332785" y="2480535"/>
                  <a:pt x="6266381" y="256810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3195638" y="1643063"/>
            <a:ext cx="5268912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GB" altLang="en-US" sz="2200" smtClean="0">
                <a:latin typeface="Twinkl SemiBold" pitchFamily="2" charset="0"/>
              </a:rPr>
              <a:t>Buddy’s ‘Use Your Tablet Safely’ Song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GB" altLang="en-US" sz="1400" smtClean="0">
                <a:latin typeface="Twinkl SemiBold" pitchFamily="2" charset="0"/>
              </a:rPr>
              <a:t>(Sung to the tune of Frère Jacques)</a:t>
            </a:r>
            <a:endParaRPr lang="en-GB" altLang="en-US" smtClean="0">
              <a:solidFill>
                <a:srgbClr val="000000"/>
              </a:solidFill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Ask your grown-up,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Ask your grown-up,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Ask for help!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Ask for help!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Use your tablet safely,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Use your tablet safely,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Woof, woof, woof!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Woof, woof, woof!</a:t>
            </a:r>
          </a:p>
        </p:txBody>
      </p:sp>
      <p:pic>
        <p:nvPicPr>
          <p:cNvPr id="1331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6"/>
          <a:stretch>
            <a:fillRect/>
          </a:stretch>
        </p:blipFill>
        <p:spPr bwMode="auto">
          <a:xfrm rot="1344173">
            <a:off x="7559675" y="4752975"/>
            <a:ext cx="7874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r="43925"/>
          <a:stretch>
            <a:fillRect/>
          </a:stretch>
        </p:blipFill>
        <p:spPr bwMode="auto">
          <a:xfrm rot="1202074">
            <a:off x="6916738" y="5019675"/>
            <a:ext cx="54768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0" name="Group 20"/>
          <p:cNvGrpSpPr>
            <a:grpSpLocks/>
          </p:cNvGrpSpPr>
          <p:nvPr/>
        </p:nvGrpSpPr>
        <p:grpSpPr bwMode="auto">
          <a:xfrm rot="873977">
            <a:off x="1708150" y="1165225"/>
            <a:ext cx="1341438" cy="1463675"/>
            <a:chOff x="1378740" y="1266907"/>
            <a:chExt cx="1341495" cy="1463365"/>
          </a:xfrm>
        </p:grpSpPr>
        <p:pic>
          <p:nvPicPr>
            <p:cNvPr id="13321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5" r="43925"/>
            <a:stretch>
              <a:fillRect/>
            </a:stretch>
          </p:blipFill>
          <p:spPr bwMode="auto">
            <a:xfrm rot="-1481588">
              <a:off x="2231655" y="1278492"/>
              <a:ext cx="488580" cy="145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96"/>
            <a:stretch>
              <a:fillRect/>
            </a:stretch>
          </p:blipFill>
          <p:spPr bwMode="auto">
            <a:xfrm rot="-1411726">
              <a:off x="1378740" y="1266907"/>
              <a:ext cx="689287" cy="142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34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ChangeArrowheads="1"/>
          </p:cNvSpPr>
          <p:nvPr/>
        </p:nvSpPr>
        <p:spPr bwMode="auto">
          <a:xfrm>
            <a:off x="457200" y="420688"/>
            <a:ext cx="4114800" cy="329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 smtClean="0"/>
              <a:t>Suddenly </a:t>
            </a:r>
            <a:r>
              <a:rPr lang="en-GB" altLang="en-US" dirty="0" smtClean="0"/>
              <a:t>a message from someone Ben didn’t know appeared on the screen. It said “Hello, can I play too?”</a:t>
            </a: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559300" y="1508165"/>
            <a:ext cx="4114800" cy="112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 smtClean="0"/>
              <a:t>Ben </a:t>
            </a:r>
            <a:r>
              <a:rPr lang="en-GB" altLang="en-US" dirty="0" smtClean="0"/>
              <a:t>asked Buddy, </a:t>
            </a:r>
            <a:r>
              <a:rPr lang="en-GB" altLang="en-US" dirty="0" smtClean="0">
                <a:latin typeface="Twinkl SemiBold" pitchFamily="2" charset="0"/>
              </a:rPr>
              <a:t>“Do you think I should let this person join in my game?”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9" y="3017837"/>
            <a:ext cx="4502113" cy="289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/>
            </a:extLst>
          </p:cNvPr>
          <p:cNvSpPr/>
          <p:nvPr/>
        </p:nvSpPr>
        <p:spPr>
          <a:xfrm>
            <a:off x="984738" y="3555999"/>
            <a:ext cx="2942492" cy="1566985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1638179" y="3546474"/>
            <a:ext cx="22890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dirty="0" smtClean="0">
                <a:solidFill>
                  <a:prstClr val="white"/>
                </a:solidFill>
              </a:rPr>
              <a:t>Hello, can I </a:t>
            </a:r>
            <a:br>
              <a:rPr lang="en-GB" altLang="en-US" sz="2800" dirty="0" smtClean="0">
                <a:solidFill>
                  <a:prstClr val="white"/>
                </a:solidFill>
              </a:rPr>
            </a:br>
            <a:r>
              <a:rPr lang="en-GB" altLang="en-US" sz="2800" dirty="0" smtClean="0">
                <a:solidFill>
                  <a:prstClr val="white"/>
                </a:solidFill>
              </a:rPr>
              <a:t>play too?</a:t>
            </a:r>
          </a:p>
        </p:txBody>
      </p:sp>
      <p:sp>
        <p:nvSpPr>
          <p:cNvPr id="10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4859338" y="3689350"/>
            <a:ext cx="3619500" cy="2522538"/>
          </a:xfrm>
          <a:prstGeom prst="roundRect">
            <a:avLst>
              <a:gd name="adj" fmla="val 513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484438"/>
            <a:ext cx="3784600" cy="359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/>
            </a:extLst>
          </p:cNvPr>
          <p:cNvSpPr/>
          <p:nvPr/>
        </p:nvSpPr>
        <p:spPr>
          <a:xfrm>
            <a:off x="1353222" y="3605213"/>
            <a:ext cx="201613" cy="2016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/>
            </a:extLst>
          </p:cNvPr>
          <p:cNvSpPr/>
          <p:nvPr/>
        </p:nvSpPr>
        <p:spPr>
          <a:xfrm>
            <a:off x="1269879" y="3806825"/>
            <a:ext cx="368300" cy="184150"/>
          </a:xfrm>
          <a:custGeom>
            <a:avLst/>
            <a:gdLst>
              <a:gd name="connsiteX0" fmla="*/ 468726 w 937453"/>
              <a:gd name="connsiteY0" fmla="*/ 0 h 465152"/>
              <a:gd name="connsiteX1" fmla="*/ 928322 w 937453"/>
              <a:gd name="connsiteY1" fmla="*/ 374582 h 465152"/>
              <a:gd name="connsiteX2" fmla="*/ 937453 w 937453"/>
              <a:gd name="connsiteY2" fmla="*/ 465152 h 465152"/>
              <a:gd name="connsiteX3" fmla="*/ 0 w 937453"/>
              <a:gd name="connsiteY3" fmla="*/ 465152 h 465152"/>
              <a:gd name="connsiteX4" fmla="*/ 9130 w 937453"/>
              <a:gd name="connsiteY4" fmla="*/ 374582 h 465152"/>
              <a:gd name="connsiteX5" fmla="*/ 468726 w 937453"/>
              <a:gd name="connsiteY5" fmla="*/ 0 h 46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7453" h="465152">
                <a:moveTo>
                  <a:pt x="468726" y="0"/>
                </a:moveTo>
                <a:cubicBezTo>
                  <a:pt x="695432" y="0"/>
                  <a:pt x="884578" y="160808"/>
                  <a:pt x="928322" y="374582"/>
                </a:cubicBezTo>
                <a:lnTo>
                  <a:pt x="937453" y="465152"/>
                </a:lnTo>
                <a:lnTo>
                  <a:pt x="0" y="465152"/>
                </a:lnTo>
                <a:lnTo>
                  <a:pt x="9130" y="374582"/>
                </a:lnTo>
                <a:cubicBezTo>
                  <a:pt x="52874" y="160808"/>
                  <a:pt x="242021" y="0"/>
                  <a:pt x="4687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7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457200" y="409575"/>
            <a:ext cx="8242300" cy="56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 smtClean="0"/>
              <a:t>Ben remembered Buddy’s song: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73363"/>
            <a:ext cx="204311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: Shape 12">
            <a:extLst>
              <a:ext uri="{FF2B5EF4-FFF2-40B4-BE49-F238E27FC236}"/>
            </a:extLst>
          </p:cNvPr>
          <p:cNvSpPr/>
          <p:nvPr/>
        </p:nvSpPr>
        <p:spPr>
          <a:xfrm rot="13969639">
            <a:off x="2685256" y="319882"/>
            <a:ext cx="6307137" cy="6527800"/>
          </a:xfrm>
          <a:custGeom>
            <a:avLst/>
            <a:gdLst>
              <a:gd name="connsiteX0" fmla="*/ 6266381 w 6306823"/>
              <a:gd name="connsiteY0" fmla="*/ 2568105 h 6528116"/>
              <a:gd name="connsiteX1" fmla="*/ 3323272 w 6306823"/>
              <a:gd name="connsiteY1" fmla="*/ 6449349 h 6528116"/>
              <a:gd name="connsiteX2" fmla="*/ 3044477 w 6306823"/>
              <a:gd name="connsiteY2" fmla="*/ 6487674 h 6528116"/>
              <a:gd name="connsiteX3" fmla="*/ 78767 w 6306823"/>
              <a:gd name="connsiteY3" fmla="*/ 4238806 h 6528116"/>
              <a:gd name="connsiteX4" fmla="*/ 40442 w 6306823"/>
              <a:gd name="connsiteY4" fmla="*/ 3960010 h 6528116"/>
              <a:gd name="connsiteX5" fmla="*/ 2983550 w 6306823"/>
              <a:gd name="connsiteY5" fmla="*/ 78767 h 6528116"/>
              <a:gd name="connsiteX6" fmla="*/ 3262346 w 6306823"/>
              <a:gd name="connsiteY6" fmla="*/ 40441 h 6528116"/>
              <a:gd name="connsiteX7" fmla="*/ 5154583 w 6306823"/>
              <a:gd name="connsiteY7" fmla="*/ 1475306 h 6528116"/>
              <a:gd name="connsiteX8" fmla="*/ 5351505 w 6306823"/>
              <a:gd name="connsiteY8" fmla="*/ 948540 h 6528116"/>
              <a:gd name="connsiteX9" fmla="*/ 5704239 w 6306823"/>
              <a:gd name="connsiteY9" fmla="*/ 1892105 h 6528116"/>
              <a:gd name="connsiteX10" fmla="*/ 6228055 w 6306823"/>
              <a:gd name="connsiteY10" fmla="*/ 2289310 h 6528116"/>
              <a:gd name="connsiteX11" fmla="*/ 6266381 w 6306823"/>
              <a:gd name="connsiteY11" fmla="*/ 2568105 h 652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06823" h="6528116">
                <a:moveTo>
                  <a:pt x="6266381" y="2568105"/>
                </a:moveTo>
                <a:lnTo>
                  <a:pt x="3323272" y="6449349"/>
                </a:lnTo>
                <a:cubicBezTo>
                  <a:pt x="3256869" y="6536919"/>
                  <a:pt x="3132047" y="6554078"/>
                  <a:pt x="3044477" y="6487674"/>
                </a:cubicBezTo>
                <a:lnTo>
                  <a:pt x="78767" y="4238806"/>
                </a:lnTo>
                <a:cubicBezTo>
                  <a:pt x="-8803" y="4172402"/>
                  <a:pt x="-25962" y="4047581"/>
                  <a:pt x="40442" y="3960010"/>
                </a:cubicBezTo>
                <a:lnTo>
                  <a:pt x="2983550" y="78767"/>
                </a:lnTo>
                <a:cubicBezTo>
                  <a:pt x="3049954" y="-8803"/>
                  <a:pt x="3174775" y="-25962"/>
                  <a:pt x="3262346" y="40441"/>
                </a:cubicBezTo>
                <a:lnTo>
                  <a:pt x="5154583" y="1475306"/>
                </a:lnTo>
                <a:lnTo>
                  <a:pt x="5351505" y="948540"/>
                </a:lnTo>
                <a:lnTo>
                  <a:pt x="5704239" y="1892105"/>
                </a:lnTo>
                <a:lnTo>
                  <a:pt x="6228055" y="2289310"/>
                </a:lnTo>
                <a:cubicBezTo>
                  <a:pt x="6315626" y="2355713"/>
                  <a:pt x="6332785" y="2480535"/>
                  <a:pt x="6266381" y="256810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3195638" y="1643063"/>
            <a:ext cx="5268912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GB" altLang="en-US" sz="2200" smtClean="0">
                <a:latin typeface="Twinkl SemiBold" pitchFamily="2" charset="0"/>
              </a:rPr>
              <a:t>Buddy’s ‘Use Your Tablet Safely’ Song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GB" altLang="en-US" sz="1400" smtClean="0">
                <a:latin typeface="Twinkl SemiBold" pitchFamily="2" charset="0"/>
              </a:rPr>
              <a:t>(Sung to the tune of Frère Jacques)</a:t>
            </a:r>
            <a:endParaRPr lang="en-GB" altLang="en-US" smtClean="0">
              <a:solidFill>
                <a:srgbClr val="000000"/>
              </a:solidFill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Ask your grown-up,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Ask your grown-up,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Ask for help!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Ask for help!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Use your tablet safely,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Use your tablet safely,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Woof, woof, woof!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Woof, woof, woof!</a:t>
            </a:r>
          </a:p>
        </p:txBody>
      </p:sp>
      <p:pic>
        <p:nvPicPr>
          <p:cNvPr id="1331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6"/>
          <a:stretch>
            <a:fillRect/>
          </a:stretch>
        </p:blipFill>
        <p:spPr bwMode="auto">
          <a:xfrm rot="1344173">
            <a:off x="7559675" y="4752975"/>
            <a:ext cx="7874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r="43925"/>
          <a:stretch>
            <a:fillRect/>
          </a:stretch>
        </p:blipFill>
        <p:spPr bwMode="auto">
          <a:xfrm rot="1202074">
            <a:off x="6916738" y="5019675"/>
            <a:ext cx="54768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0" name="Group 20"/>
          <p:cNvGrpSpPr>
            <a:grpSpLocks/>
          </p:cNvGrpSpPr>
          <p:nvPr/>
        </p:nvGrpSpPr>
        <p:grpSpPr bwMode="auto">
          <a:xfrm rot="873977">
            <a:off x="1708150" y="1165225"/>
            <a:ext cx="1341438" cy="1463675"/>
            <a:chOff x="1378740" y="1266907"/>
            <a:chExt cx="1341495" cy="1463365"/>
          </a:xfrm>
        </p:grpSpPr>
        <p:pic>
          <p:nvPicPr>
            <p:cNvPr id="13321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5" r="43925"/>
            <a:stretch>
              <a:fillRect/>
            </a:stretch>
          </p:blipFill>
          <p:spPr bwMode="auto">
            <a:xfrm rot="-1481588">
              <a:off x="2231655" y="1278492"/>
              <a:ext cx="488580" cy="145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96"/>
            <a:stretch>
              <a:fillRect/>
            </a:stretch>
          </p:blipFill>
          <p:spPr bwMode="auto">
            <a:xfrm rot="-1411726">
              <a:off x="1378740" y="1266907"/>
              <a:ext cx="689287" cy="142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49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/>
          <p:cNvSpPr>
            <a:spLocks noChangeArrowheads="1"/>
          </p:cNvSpPr>
          <p:nvPr/>
        </p:nvSpPr>
        <p:spPr bwMode="auto">
          <a:xfrm>
            <a:off x="457200" y="420688"/>
            <a:ext cx="8220075" cy="155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altLang="en-US" sz="2400" b="1" dirty="0" smtClean="0">
                <a:latin typeface="Twinkl"/>
              </a:rPr>
              <a:t>Ben was very sensible using the internet and he stayed safe! We need to know how to keep ourselves safe!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altLang="en-US" sz="2400" b="1" dirty="0" smtClean="0">
                <a:latin typeface="Twinkl"/>
              </a:rPr>
              <a:t>Internet </a:t>
            </a:r>
            <a:r>
              <a:rPr lang="en-GB" altLang="en-US" sz="2400" b="1" dirty="0">
                <a:latin typeface="Twinkl"/>
              </a:rPr>
              <a:t>Safety Rules</a:t>
            </a:r>
          </a:p>
        </p:txBody>
      </p:sp>
      <p:sp>
        <p:nvSpPr>
          <p:cNvPr id="5" name="Rectangle: Rounded Corners 4">
            <a:extLst>
              <a:ext uri="{FF2B5EF4-FFF2-40B4-BE49-F238E27FC236}"/>
            </a:extLst>
          </p:cNvPr>
          <p:cNvSpPr/>
          <p:nvPr/>
        </p:nvSpPr>
        <p:spPr>
          <a:xfrm>
            <a:off x="688975" y="1870075"/>
            <a:ext cx="7751763" cy="455613"/>
          </a:xfrm>
          <a:prstGeom prst="roundRect">
            <a:avLst>
              <a:gd name="adj" fmla="val 821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/>
            </a:extLst>
          </p:cNvPr>
          <p:cNvSpPr/>
          <p:nvPr/>
        </p:nvSpPr>
        <p:spPr>
          <a:xfrm>
            <a:off x="688975" y="2476500"/>
            <a:ext cx="7751763" cy="455613"/>
          </a:xfrm>
          <a:prstGeom prst="roundRect">
            <a:avLst>
              <a:gd name="adj" fmla="val 821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/>
            </a:extLst>
          </p:cNvPr>
          <p:cNvSpPr/>
          <p:nvPr/>
        </p:nvSpPr>
        <p:spPr>
          <a:xfrm>
            <a:off x="688975" y="3082925"/>
            <a:ext cx="7751763" cy="454025"/>
          </a:xfrm>
          <a:prstGeom prst="roundRect">
            <a:avLst>
              <a:gd name="adj" fmla="val 821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/>
            </a:extLst>
          </p:cNvPr>
          <p:cNvSpPr/>
          <p:nvPr/>
        </p:nvSpPr>
        <p:spPr>
          <a:xfrm>
            <a:off x="688975" y="3687763"/>
            <a:ext cx="7751763" cy="455612"/>
          </a:xfrm>
          <a:prstGeom prst="roundRect">
            <a:avLst>
              <a:gd name="adj" fmla="val 821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687388" y="4294188"/>
            <a:ext cx="7751762" cy="722312"/>
          </a:xfrm>
          <a:prstGeom prst="roundRect">
            <a:avLst>
              <a:gd name="adj" fmla="val 821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3832225"/>
            <a:ext cx="25923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593725" y="1781175"/>
            <a:ext cx="8220075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600"/>
              </a:spcAft>
              <a:buFontTx/>
              <a:buNone/>
            </a:pPr>
            <a:r>
              <a:rPr lang="en-GB" altLang="en-US" smtClean="0"/>
              <a:t>Always ask a grown-up for help if you see anything strange or unusual.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600"/>
              </a:spcAft>
              <a:buFontTx/>
              <a:buNone/>
            </a:pPr>
            <a:r>
              <a:rPr lang="en-GB" altLang="en-US" smtClean="0"/>
              <a:t>Don’t download or install anything without asking a grown-up first.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600"/>
              </a:spcAft>
              <a:buFontTx/>
              <a:buNone/>
            </a:pPr>
            <a:r>
              <a:rPr lang="en-GB" altLang="en-US" smtClean="0"/>
              <a:t>Remember, not all games and videos are for children.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600"/>
              </a:spcAft>
              <a:buFontTx/>
              <a:buNone/>
            </a:pPr>
            <a:r>
              <a:rPr lang="en-GB" altLang="en-US" smtClean="0"/>
              <a:t>Don’t talk to strangers online and don’t tell them where you live. 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ts val="2600"/>
              </a:spcAft>
              <a:buFontTx/>
              <a:buNone/>
            </a:pPr>
            <a:r>
              <a:rPr lang="en-GB" altLang="en-US" smtClean="0"/>
              <a:t>If you are ever unsure what to do, remember </a:t>
            </a:r>
            <a:br>
              <a:rPr lang="en-GB" altLang="en-US" smtClean="0"/>
            </a:br>
            <a:r>
              <a:rPr lang="en-GB" altLang="en-US" smtClean="0"/>
              <a:t>Buddy’s song, and always ask for help!</a:t>
            </a:r>
          </a:p>
        </p:txBody>
      </p:sp>
    </p:spTree>
    <p:extLst>
      <p:ext uri="{BB962C8B-B14F-4D97-AF65-F5344CB8AC3E}">
        <p14:creationId xmlns:p14="http://schemas.microsoft.com/office/powerpoint/2010/main" val="76279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137" y="1969477"/>
            <a:ext cx="7303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Our story has finished!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0628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has nearly finished</a:t>
            </a:r>
            <a:endParaRPr lang="en-GB" dirty="0"/>
          </a:p>
        </p:txBody>
      </p:sp>
      <p:sp>
        <p:nvSpPr>
          <p:cNvPr id="3" name="Flowchart: Connector 2"/>
          <p:cNvSpPr/>
          <p:nvPr/>
        </p:nvSpPr>
        <p:spPr>
          <a:xfrm>
            <a:off x="3012831" y="2133601"/>
            <a:ext cx="3141785" cy="3259015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Certificates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5" y="1259745"/>
            <a:ext cx="6822831" cy="429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5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57199"/>
            <a:ext cx="8220075" cy="1184032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Prayer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15109" y="2157046"/>
            <a:ext cx="45954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Dear God,</a:t>
            </a:r>
          </a:p>
          <a:p>
            <a:endParaRPr lang="en-GB" sz="3200" dirty="0"/>
          </a:p>
          <a:p>
            <a:r>
              <a:rPr lang="en-GB" sz="3200" dirty="0" smtClean="0"/>
              <a:t>May we all work together to stay safe and protect ourselves. </a:t>
            </a:r>
          </a:p>
          <a:p>
            <a:endParaRPr lang="en-GB" sz="3200" dirty="0"/>
          </a:p>
          <a:p>
            <a:r>
              <a:rPr lang="en-GB" sz="3200" dirty="0" smtClean="0"/>
              <a:t>Amen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4" y="521236"/>
            <a:ext cx="1653308" cy="163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86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720850"/>
            <a:ext cx="2417762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1720850"/>
            <a:ext cx="24193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720850"/>
            <a:ext cx="2417763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31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7846" y="750277"/>
            <a:ext cx="592015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 err="1">
                <a:solidFill>
                  <a:srgbClr val="CA4692"/>
                </a:solidFill>
              </a:rPr>
              <a:t>Brookfields</a:t>
            </a:r>
            <a:r>
              <a:rPr lang="en-GB" sz="4000" u="sng" dirty="0">
                <a:solidFill>
                  <a:srgbClr val="CA4692"/>
                </a:solidFill>
              </a:rPr>
              <a:t> Song </a:t>
            </a:r>
            <a:br>
              <a:rPr lang="en-GB" sz="4000" u="sng" dirty="0">
                <a:solidFill>
                  <a:srgbClr val="CA4692"/>
                </a:solidFill>
              </a:rPr>
            </a:br>
            <a:r>
              <a:rPr lang="en-GB" sz="2000" dirty="0">
                <a:solidFill>
                  <a:srgbClr val="CA4692"/>
                </a:solidFill>
              </a:rPr>
              <a:t/>
            </a:r>
            <a:br>
              <a:rPr lang="en-GB" sz="2000" dirty="0">
                <a:solidFill>
                  <a:srgbClr val="CA4692"/>
                </a:solidFill>
              </a:rPr>
            </a:br>
            <a:r>
              <a:rPr lang="en-GB" sz="3200" dirty="0">
                <a:solidFill>
                  <a:srgbClr val="4DB1E3"/>
                </a:solidFill>
              </a:rPr>
              <a:t>We belong to a school that is special and small, and the name of it’s </a:t>
            </a:r>
            <a:r>
              <a:rPr lang="en-GB" sz="3200" dirty="0" err="1">
                <a:solidFill>
                  <a:srgbClr val="4DB1E3"/>
                </a:solidFill>
              </a:rPr>
              <a:t>Brookfields</a:t>
            </a:r>
            <a:r>
              <a:rPr lang="en-GB" sz="3200" dirty="0">
                <a:solidFill>
                  <a:srgbClr val="4DB1E3"/>
                </a:solidFill>
              </a:rPr>
              <a:t> enfolding us all. </a:t>
            </a:r>
            <a:br>
              <a:rPr lang="en-GB" sz="3200" dirty="0">
                <a:solidFill>
                  <a:srgbClr val="4DB1E3"/>
                </a:solidFill>
              </a:rPr>
            </a:br>
            <a:r>
              <a:rPr lang="en-GB" sz="3200" dirty="0">
                <a:solidFill>
                  <a:srgbClr val="4DB1E3"/>
                </a:solidFill>
              </a:rPr>
              <a:t>Oh God give us kindness, each other to love,  make us happy and caring, secure in your love.</a:t>
            </a:r>
            <a:r>
              <a:rPr lang="en-GB" sz="1200" dirty="0"/>
              <a:t/>
            </a:r>
            <a:br>
              <a:rPr lang="en-GB" sz="1200" dirty="0"/>
            </a:br>
            <a:endParaRPr lang="en-GB" dirty="0"/>
          </a:p>
        </p:txBody>
      </p:sp>
      <p:pic>
        <p:nvPicPr>
          <p:cNvPr id="3" name="Picture 2" descr="C:\Users\bfsta4\Desktop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30" y="4630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6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Has Finished, Time for Class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629623" y="1648078"/>
            <a:ext cx="3004531" cy="26542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1462860"/>
            <a:ext cx="2588601" cy="322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138" y="633046"/>
            <a:ext cx="73034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We are going to think about how we can stay safe on the internet.</a:t>
            </a:r>
          </a:p>
          <a:p>
            <a:pPr algn="ctr"/>
            <a:r>
              <a:rPr lang="en-GB" sz="6000" dirty="0" smtClean="0"/>
              <a:t>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3855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1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/>
          <p:cNvSpPr>
            <a:spLocks noChangeArrowheads="1"/>
          </p:cNvSpPr>
          <p:nvPr/>
        </p:nvSpPr>
        <p:spPr bwMode="auto">
          <a:xfrm>
            <a:off x="457200" y="433388"/>
            <a:ext cx="822007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 smtClean="0"/>
              <a:t>One day, Ben’s Grandma came home from the shops looking very excited and gave Ben a tablet. She told Ben that she saw the tablet on sale, she had no idea what it did, but she knew that Ben had been asking for one for ages! </a:t>
            </a:r>
          </a:p>
        </p:txBody>
      </p:sp>
      <p:sp>
        <p:nvSpPr>
          <p:cNvPr id="11" name="Rectangle: Rounded Corners 10">
            <a:extLst>
              <a:ext uri="{FF2B5EF4-FFF2-40B4-BE49-F238E27FC236}"/>
            </a:extLst>
          </p:cNvPr>
          <p:cNvSpPr/>
          <p:nvPr/>
        </p:nvSpPr>
        <p:spPr>
          <a:xfrm>
            <a:off x="681038" y="2708275"/>
            <a:ext cx="7750175" cy="3465513"/>
          </a:xfrm>
          <a:prstGeom prst="roundRect">
            <a:avLst>
              <a:gd name="adj" fmla="val 821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321050"/>
            <a:ext cx="41687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2116138"/>
            <a:ext cx="140970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4356100"/>
            <a:ext cx="1473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4705350"/>
            <a:ext cx="287178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889250"/>
            <a:ext cx="100012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4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/>
            </a:extLst>
          </p:cNvPr>
          <p:cNvSpPr/>
          <p:nvPr/>
        </p:nvSpPr>
        <p:spPr>
          <a:xfrm>
            <a:off x="681038" y="4097338"/>
            <a:ext cx="7793037" cy="2076450"/>
          </a:xfrm>
          <a:prstGeom prst="roundRect">
            <a:avLst>
              <a:gd name="adj" fmla="val 821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243" name="Rectangle 13"/>
          <p:cNvSpPr>
            <a:spLocks noChangeArrowheads="1"/>
          </p:cNvSpPr>
          <p:nvPr/>
        </p:nvSpPr>
        <p:spPr bwMode="auto">
          <a:xfrm>
            <a:off x="457200" y="428625"/>
            <a:ext cx="4114800" cy="112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 smtClean="0"/>
              <a:t>Ben’s Mum was a bit worried that Ben didn’t know how to use the internet safely. </a:t>
            </a:r>
          </a:p>
        </p:txBody>
      </p:sp>
      <p:sp>
        <p:nvSpPr>
          <p:cNvPr id="7" name="Right Triangle 6">
            <a:extLst>
              <a:ext uri="{FF2B5EF4-FFF2-40B4-BE49-F238E27FC236}"/>
            </a:extLst>
          </p:cNvPr>
          <p:cNvSpPr/>
          <p:nvPr/>
        </p:nvSpPr>
        <p:spPr>
          <a:xfrm flipH="1">
            <a:off x="687388" y="2747963"/>
            <a:ext cx="7786687" cy="1609725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30525"/>
            <a:ext cx="965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2473325"/>
            <a:ext cx="13541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peech Bubble: Oval 3">
            <a:extLst>
              <a:ext uri="{FF2B5EF4-FFF2-40B4-BE49-F238E27FC236}"/>
            </a:extLst>
          </p:cNvPr>
          <p:cNvSpPr/>
          <p:nvPr/>
        </p:nvSpPr>
        <p:spPr>
          <a:xfrm>
            <a:off x="1982788" y="2438400"/>
            <a:ext cx="2668587" cy="1147763"/>
          </a:xfrm>
          <a:prstGeom prst="wedgeEllipseCallout">
            <a:avLst>
              <a:gd name="adj1" fmla="val -59196"/>
              <a:gd name="adj2" fmla="val 1631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I’m worried you are too young for a tablet!</a:t>
            </a:r>
          </a:p>
        </p:txBody>
      </p:sp>
      <p:sp>
        <p:nvSpPr>
          <p:cNvPr id="8" name="Speech Bubble: Oval 7">
            <a:extLst>
              <a:ext uri="{FF2B5EF4-FFF2-40B4-BE49-F238E27FC236}"/>
            </a:extLst>
          </p:cNvPr>
          <p:cNvSpPr/>
          <p:nvPr/>
        </p:nvSpPr>
        <p:spPr>
          <a:xfrm>
            <a:off x="4348163" y="3679825"/>
            <a:ext cx="2668587" cy="1147763"/>
          </a:xfrm>
          <a:prstGeom prst="wedgeEllipseCallout">
            <a:avLst>
              <a:gd name="adj1" fmla="val 45707"/>
              <a:gd name="adj2" fmla="val -4840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I promise I will use the tablet safely, Mummy!</a:t>
            </a:r>
          </a:p>
        </p:txBody>
      </p:sp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4572000" y="1336065"/>
            <a:ext cx="4114800" cy="139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 smtClean="0"/>
              <a:t>Mummy made Ben promise that if he was ever unsure what to do with his tablet he would ask for help straight away! </a:t>
            </a:r>
          </a:p>
        </p:txBody>
      </p:sp>
    </p:spTree>
    <p:extLst>
      <p:ext uri="{BB962C8B-B14F-4D97-AF65-F5344CB8AC3E}">
        <p14:creationId xmlns:p14="http://schemas.microsoft.com/office/powerpoint/2010/main" val="33555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ChangeArrowheads="1"/>
          </p:cNvSpPr>
          <p:nvPr/>
        </p:nvSpPr>
        <p:spPr bwMode="auto">
          <a:xfrm>
            <a:off x="457200" y="420688"/>
            <a:ext cx="4254500" cy="112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 smtClean="0"/>
              <a:t>Ben’s Mummy installed lots of fun games for Ben. He was only allowed to play on these games.</a:t>
            </a:r>
          </a:p>
        </p:txBody>
      </p:sp>
      <p:sp>
        <p:nvSpPr>
          <p:cNvPr id="4" name="Teardrop 3">
            <a:extLst>
              <a:ext uri="{FF2B5EF4-FFF2-40B4-BE49-F238E27FC236}"/>
            </a:extLst>
          </p:cNvPr>
          <p:cNvSpPr/>
          <p:nvPr/>
        </p:nvSpPr>
        <p:spPr>
          <a:xfrm rot="5400000">
            <a:off x="4569619" y="2267744"/>
            <a:ext cx="3860800" cy="3859212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321050"/>
            <a:ext cx="416877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2498725"/>
            <a:ext cx="1312862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2790825"/>
            <a:ext cx="11493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3849688"/>
            <a:ext cx="1241425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peech Bubble: Oval 10">
            <a:extLst>
              <a:ext uri="{FF2B5EF4-FFF2-40B4-BE49-F238E27FC236}"/>
            </a:extLst>
          </p:cNvPr>
          <p:cNvSpPr/>
          <p:nvPr/>
        </p:nvSpPr>
        <p:spPr>
          <a:xfrm>
            <a:off x="2632075" y="2671763"/>
            <a:ext cx="2668588" cy="1147762"/>
          </a:xfrm>
          <a:prstGeom prst="wedgeEllipseCallout">
            <a:avLst>
              <a:gd name="adj1" fmla="val -56111"/>
              <a:gd name="adj2" fmla="val -1065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Will you help Ben to use his tablet safely?</a:t>
            </a:r>
          </a:p>
        </p:txBody>
      </p:sp>
      <p:sp>
        <p:nvSpPr>
          <p:cNvPr id="12" name="Speech Bubble: Oval 11">
            <a:extLst>
              <a:ext uri="{FF2B5EF4-FFF2-40B4-BE49-F238E27FC236}"/>
            </a:extLst>
          </p:cNvPr>
          <p:cNvSpPr/>
          <p:nvPr/>
        </p:nvSpPr>
        <p:spPr>
          <a:xfrm>
            <a:off x="3627438" y="4117975"/>
            <a:ext cx="2074862" cy="984250"/>
          </a:xfrm>
          <a:prstGeom prst="wedgeEllipseCallout">
            <a:avLst>
              <a:gd name="adj1" fmla="val 49232"/>
              <a:gd name="adj2" fmla="val -4185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  <a:latin typeface="Twinkl "/>
              </a:rPr>
              <a:t>Woof, woof, woof!</a:t>
            </a:r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4570413" y="1525825"/>
            <a:ext cx="4106862" cy="112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 smtClean="0"/>
              <a:t>Buddy the dog was going to help make sure Ben used the tablet safely. </a:t>
            </a:r>
          </a:p>
        </p:txBody>
      </p:sp>
    </p:spTree>
    <p:extLst>
      <p:ext uri="{BB962C8B-B14F-4D97-AF65-F5344CB8AC3E}">
        <p14:creationId xmlns:p14="http://schemas.microsoft.com/office/powerpoint/2010/main" val="267161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/>
          <p:cNvSpPr>
            <a:spLocks noChangeArrowheads="1"/>
          </p:cNvSpPr>
          <p:nvPr/>
        </p:nvSpPr>
        <p:spPr bwMode="auto">
          <a:xfrm>
            <a:off x="457200" y="2763838"/>
            <a:ext cx="4114800" cy="264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dirty="0" smtClean="0"/>
              <a:t>Ben had lots of fun playing on his tablet until suddenly, an advert for a new game appeared.</a:t>
            </a: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dirty="0" smtClean="0"/>
          </a:p>
        </p:txBody>
      </p:sp>
      <p:sp>
        <p:nvSpPr>
          <p:cNvPr id="3" name="Rectangle: Rounded Corners 2">
            <a:extLst>
              <a:ext uri="{FF2B5EF4-FFF2-40B4-BE49-F238E27FC236}"/>
            </a:extLst>
          </p:cNvPr>
          <p:cNvSpPr/>
          <p:nvPr/>
        </p:nvSpPr>
        <p:spPr>
          <a:xfrm>
            <a:off x="722313" y="981075"/>
            <a:ext cx="3625850" cy="1817688"/>
          </a:xfrm>
          <a:prstGeom prst="roundRect">
            <a:avLst>
              <a:gd name="adj" fmla="val 70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603250"/>
            <a:ext cx="218281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: Rounded Corners 11">
            <a:extLst>
              <a:ext uri="{FF2B5EF4-FFF2-40B4-BE49-F238E27FC236}"/>
            </a:extLst>
          </p:cNvPr>
          <p:cNvSpPr/>
          <p:nvPr/>
        </p:nvSpPr>
        <p:spPr>
          <a:xfrm>
            <a:off x="4752975" y="2987675"/>
            <a:ext cx="3711575" cy="3203575"/>
          </a:xfrm>
          <a:prstGeom prst="roundRect">
            <a:avLst>
              <a:gd name="adj" fmla="val 513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1229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416175"/>
            <a:ext cx="1357312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peech Bubble: Oval 10">
            <a:extLst>
              <a:ext uri="{FF2B5EF4-FFF2-40B4-BE49-F238E27FC236}"/>
            </a:extLst>
          </p:cNvPr>
          <p:cNvSpPr/>
          <p:nvPr/>
        </p:nvSpPr>
        <p:spPr>
          <a:xfrm>
            <a:off x="4919663" y="2676525"/>
            <a:ext cx="2255837" cy="1819275"/>
          </a:xfrm>
          <a:prstGeom prst="wedgeEllipseCallout">
            <a:avLst>
              <a:gd name="adj1" fmla="val 61811"/>
              <a:gd name="adj2" fmla="val -2126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ysClr val="windowText" lastClr="000000"/>
                </a:solidFill>
              </a:rPr>
              <a:t>Do you think I should press the arrow to download the new game?</a:t>
            </a:r>
          </a:p>
        </p:txBody>
      </p:sp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3" y="3987800"/>
            <a:ext cx="4232707" cy="271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5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457200" y="409575"/>
            <a:ext cx="82423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8000" tIns="180000" rIns="28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mtClean="0"/>
              <a:t>Buddy helped Ben to decide what to do by singing his helpful ‘Use Your Tablet Safely’ song!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73363"/>
            <a:ext cx="204311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: Shape 12">
            <a:extLst>
              <a:ext uri="{FF2B5EF4-FFF2-40B4-BE49-F238E27FC236}"/>
            </a:extLst>
          </p:cNvPr>
          <p:cNvSpPr/>
          <p:nvPr/>
        </p:nvSpPr>
        <p:spPr>
          <a:xfrm rot="13969639">
            <a:off x="2685256" y="319882"/>
            <a:ext cx="6307137" cy="6527800"/>
          </a:xfrm>
          <a:custGeom>
            <a:avLst/>
            <a:gdLst>
              <a:gd name="connsiteX0" fmla="*/ 6266381 w 6306823"/>
              <a:gd name="connsiteY0" fmla="*/ 2568105 h 6528116"/>
              <a:gd name="connsiteX1" fmla="*/ 3323272 w 6306823"/>
              <a:gd name="connsiteY1" fmla="*/ 6449349 h 6528116"/>
              <a:gd name="connsiteX2" fmla="*/ 3044477 w 6306823"/>
              <a:gd name="connsiteY2" fmla="*/ 6487674 h 6528116"/>
              <a:gd name="connsiteX3" fmla="*/ 78767 w 6306823"/>
              <a:gd name="connsiteY3" fmla="*/ 4238806 h 6528116"/>
              <a:gd name="connsiteX4" fmla="*/ 40442 w 6306823"/>
              <a:gd name="connsiteY4" fmla="*/ 3960010 h 6528116"/>
              <a:gd name="connsiteX5" fmla="*/ 2983550 w 6306823"/>
              <a:gd name="connsiteY5" fmla="*/ 78767 h 6528116"/>
              <a:gd name="connsiteX6" fmla="*/ 3262346 w 6306823"/>
              <a:gd name="connsiteY6" fmla="*/ 40441 h 6528116"/>
              <a:gd name="connsiteX7" fmla="*/ 5154583 w 6306823"/>
              <a:gd name="connsiteY7" fmla="*/ 1475306 h 6528116"/>
              <a:gd name="connsiteX8" fmla="*/ 5351505 w 6306823"/>
              <a:gd name="connsiteY8" fmla="*/ 948540 h 6528116"/>
              <a:gd name="connsiteX9" fmla="*/ 5704239 w 6306823"/>
              <a:gd name="connsiteY9" fmla="*/ 1892105 h 6528116"/>
              <a:gd name="connsiteX10" fmla="*/ 6228055 w 6306823"/>
              <a:gd name="connsiteY10" fmla="*/ 2289310 h 6528116"/>
              <a:gd name="connsiteX11" fmla="*/ 6266381 w 6306823"/>
              <a:gd name="connsiteY11" fmla="*/ 2568105 h 652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06823" h="6528116">
                <a:moveTo>
                  <a:pt x="6266381" y="2568105"/>
                </a:moveTo>
                <a:lnTo>
                  <a:pt x="3323272" y="6449349"/>
                </a:lnTo>
                <a:cubicBezTo>
                  <a:pt x="3256869" y="6536919"/>
                  <a:pt x="3132047" y="6554078"/>
                  <a:pt x="3044477" y="6487674"/>
                </a:cubicBezTo>
                <a:lnTo>
                  <a:pt x="78767" y="4238806"/>
                </a:lnTo>
                <a:cubicBezTo>
                  <a:pt x="-8803" y="4172402"/>
                  <a:pt x="-25962" y="4047581"/>
                  <a:pt x="40442" y="3960010"/>
                </a:cubicBezTo>
                <a:lnTo>
                  <a:pt x="2983550" y="78767"/>
                </a:lnTo>
                <a:cubicBezTo>
                  <a:pt x="3049954" y="-8803"/>
                  <a:pt x="3174775" y="-25962"/>
                  <a:pt x="3262346" y="40441"/>
                </a:cubicBezTo>
                <a:lnTo>
                  <a:pt x="5154583" y="1475306"/>
                </a:lnTo>
                <a:lnTo>
                  <a:pt x="5351505" y="948540"/>
                </a:lnTo>
                <a:lnTo>
                  <a:pt x="5704239" y="1892105"/>
                </a:lnTo>
                <a:lnTo>
                  <a:pt x="6228055" y="2289310"/>
                </a:lnTo>
                <a:cubicBezTo>
                  <a:pt x="6315626" y="2355713"/>
                  <a:pt x="6332785" y="2480535"/>
                  <a:pt x="6266381" y="256810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3195638" y="1643063"/>
            <a:ext cx="5268912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GB" altLang="en-US" sz="2200" smtClean="0">
                <a:latin typeface="Twinkl SemiBold" pitchFamily="2" charset="0"/>
              </a:rPr>
              <a:t>Buddy’s ‘Use Your Tablet Safely’ Song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GB" altLang="en-US" sz="1400" smtClean="0">
                <a:latin typeface="Twinkl SemiBold" pitchFamily="2" charset="0"/>
              </a:rPr>
              <a:t>(Sung to the tune of Frère Jacques)</a:t>
            </a:r>
            <a:endParaRPr lang="en-GB" altLang="en-US" smtClean="0">
              <a:solidFill>
                <a:srgbClr val="000000"/>
              </a:solidFill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Ask your grown-up,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Ask your grown-up,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Ask for help!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Ask for help!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Use your tablet safely,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Use your tablet safely,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Woof, woof, woof!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mtClean="0">
                <a:solidFill>
                  <a:srgbClr val="000000"/>
                </a:solidFill>
              </a:rPr>
              <a:t>Woof, woof, woof!</a:t>
            </a:r>
          </a:p>
        </p:txBody>
      </p:sp>
      <p:pic>
        <p:nvPicPr>
          <p:cNvPr id="1331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6"/>
          <a:stretch>
            <a:fillRect/>
          </a:stretch>
        </p:blipFill>
        <p:spPr bwMode="auto">
          <a:xfrm rot="1344173">
            <a:off x="7559675" y="4752975"/>
            <a:ext cx="7874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5" r="43925"/>
          <a:stretch>
            <a:fillRect/>
          </a:stretch>
        </p:blipFill>
        <p:spPr bwMode="auto">
          <a:xfrm rot="1202074">
            <a:off x="6916738" y="5019675"/>
            <a:ext cx="54768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0" name="Group 20"/>
          <p:cNvGrpSpPr>
            <a:grpSpLocks/>
          </p:cNvGrpSpPr>
          <p:nvPr/>
        </p:nvGrpSpPr>
        <p:grpSpPr bwMode="auto">
          <a:xfrm rot="873977">
            <a:off x="1708150" y="1165225"/>
            <a:ext cx="1341438" cy="1463675"/>
            <a:chOff x="1378740" y="1266907"/>
            <a:chExt cx="1341495" cy="1463365"/>
          </a:xfrm>
        </p:grpSpPr>
        <p:pic>
          <p:nvPicPr>
            <p:cNvPr id="13321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5" r="43925"/>
            <a:stretch>
              <a:fillRect/>
            </a:stretch>
          </p:blipFill>
          <p:spPr bwMode="auto">
            <a:xfrm rot="-1481588">
              <a:off x="2231655" y="1278492"/>
              <a:ext cx="488580" cy="145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2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96"/>
            <a:stretch>
              <a:fillRect/>
            </a:stretch>
          </p:blipFill>
          <p:spPr bwMode="auto">
            <a:xfrm rot="-1411726">
              <a:off x="1378740" y="1266907"/>
              <a:ext cx="689287" cy="142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24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34442D15-F5BB-4F73-9606-C8812E688AB8}" vid="{28CC8FB8-836C-49DA-A823-EC8BE3E52052}"/>
    </a:ext>
  </a:extLst>
</a:theme>
</file>

<file path=ppt/theme/theme10.xml><?xml version="1.0" encoding="utf-8"?>
<a:theme xmlns:a="http://schemas.openxmlformats.org/drawingml/2006/main" name="9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11.xml><?xml version="1.0" encoding="utf-8"?>
<a:theme xmlns:a="http://schemas.openxmlformats.org/drawingml/2006/main" name="10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3.xml><?xml version="1.0" encoding="utf-8"?>
<a:theme xmlns:a="http://schemas.openxmlformats.org/drawingml/2006/main" name="2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4.xml><?xml version="1.0" encoding="utf-8"?>
<a:theme xmlns:a="http://schemas.openxmlformats.org/drawingml/2006/main" name="3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5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6.xml><?xml version="1.0" encoding="utf-8"?>
<a:theme xmlns:a="http://schemas.openxmlformats.org/drawingml/2006/main" name="5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7.xml><?xml version="1.0" encoding="utf-8"?>
<a:theme xmlns:a="http://schemas.openxmlformats.org/drawingml/2006/main" name="6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8.xml><?xml version="1.0" encoding="utf-8"?>
<a:theme xmlns:a="http://schemas.openxmlformats.org/drawingml/2006/main" name="7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9.xml><?xml version="1.0" encoding="utf-8"?>
<a:theme xmlns:a="http://schemas.openxmlformats.org/drawingml/2006/main" name="8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711</TotalTime>
  <Words>627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Twinkl</vt:lpstr>
      <vt:lpstr>Sassoon Infant Rg</vt:lpstr>
      <vt:lpstr>Twinkl </vt:lpstr>
      <vt:lpstr>Calibri</vt:lpstr>
      <vt:lpstr>Twinkl SemiBold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Assembly has nearly finished</vt:lpstr>
      <vt:lpstr>Certificates</vt:lpstr>
      <vt:lpstr>  Prayer</vt:lpstr>
      <vt:lpstr>PowerPoint Presentation</vt:lpstr>
      <vt:lpstr>Assembly Has Finished, Time for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Brookfields Pupil</cp:lastModifiedBy>
  <cp:revision>34</cp:revision>
  <dcterms:created xsi:type="dcterms:W3CDTF">2019-08-21T15:09:16Z</dcterms:created>
  <dcterms:modified xsi:type="dcterms:W3CDTF">2020-02-07T14:04:30Z</dcterms:modified>
</cp:coreProperties>
</file>