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7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267" r:id="rId13"/>
  </p:sldIdLst>
  <p:sldSz cx="9144000" cy="6858000" type="screen4x3"/>
  <p:notesSz cx="6858000" cy="9144000"/>
  <p:embeddedFontLst>
    <p:embeddedFont>
      <p:font typeface="Twinkl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a Mehmood" initials="SM" lastIdx="1" clrIdx="0">
    <p:extLst>
      <p:ext uri="{19B8F6BF-5375-455C-9EA6-DF929625EA0E}">
        <p15:presenceInfo xmlns:p15="http://schemas.microsoft.com/office/powerpoint/2012/main" xmlns="" userId="S-1-5-21-1651119330-1013474095-91958013-1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634"/>
    <a:srgbClr val="009386"/>
    <a:srgbClr val="E87B0E"/>
    <a:srgbClr val="0076B0"/>
    <a:srgbClr val="CA104A"/>
    <a:srgbClr val="E69A10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888" y="-78"/>
      </p:cViewPr>
      <p:guideLst>
        <p:guide orient="horz" pos="2160"/>
        <p:guide orient="horz" pos="3952"/>
        <p:guide orient="horz" pos="346"/>
        <p:guide orient="horz" pos="482"/>
        <p:guide orient="horz" pos="3861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life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life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61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Keeping Equipment Clean 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B20D6A9C-6BE1-4854-8249-79DCD579E8F8}"/>
              </a:ext>
            </a:extLst>
          </p:cNvPr>
          <p:cNvSpPr/>
          <p:nvPr/>
        </p:nvSpPr>
        <p:spPr>
          <a:xfrm>
            <a:off x="-231863" y="4260224"/>
            <a:ext cx="5280113" cy="1148071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rtlCol="0" anchor="ctr"/>
          <a:lstStyle/>
          <a:p>
            <a:r>
              <a:rPr lang="en-US" dirty="0">
                <a:latin typeface="Twinkl" pitchFamily="2" charset="0"/>
              </a:rPr>
              <a:t>If we need to ask for equipment or help, we must remember to stay in our seat and put our hand up</a:t>
            </a:r>
            <a:r>
              <a:rPr lang="en-US" dirty="0"/>
              <a:t>.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967244D0-873B-4B6E-AC14-9F44DC05AF58}"/>
              </a:ext>
            </a:extLst>
          </p:cNvPr>
          <p:cNvSpPr/>
          <p:nvPr/>
        </p:nvSpPr>
        <p:spPr>
          <a:xfrm>
            <a:off x="834936" y="1436956"/>
            <a:ext cx="7553413" cy="1763444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 w="28575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 can stay safe by keeping our tables and equipment clean.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 must clean what we use if we are asked to by our teacher.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 must not share any equipment with our friends.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Washing our hands regularly helps keep our equipment clean.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If we sneeze or cough into a tissue, we must put it in the bin.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B892E5-3DA8-426B-B252-A3A02DAE3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2189" y="3087139"/>
            <a:ext cx="2613112" cy="31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8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Stay Safe, Stay Happy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967244D0-873B-4B6E-AC14-9F44DC05AF58}"/>
              </a:ext>
            </a:extLst>
          </p:cNvPr>
          <p:cNvSpPr/>
          <p:nvPr/>
        </p:nvSpPr>
        <p:spPr>
          <a:xfrm>
            <a:off x="755650" y="1370281"/>
            <a:ext cx="7632699" cy="877619"/>
          </a:xfrm>
          <a:prstGeom prst="roundRect">
            <a:avLst>
              <a:gd name="adj" fmla="val 14073"/>
            </a:avLst>
          </a:prstGeom>
          <a:solidFill>
            <a:schemeClr val="bg1"/>
          </a:solidFill>
          <a:ln w="28575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It will take a bit of getting used to, but by remembering the rules, we can stay safe and be happy at school.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938F324-FB1B-428E-9ACB-1D5A565D3221}"/>
              </a:ext>
            </a:extLst>
          </p:cNvPr>
          <p:cNvSpPr/>
          <p:nvPr/>
        </p:nvSpPr>
        <p:spPr>
          <a:xfrm>
            <a:off x="2484343" y="3294098"/>
            <a:ext cx="4175314" cy="4812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inkl" pitchFamily="2" charset="0"/>
              </a:rPr>
              <a:t>Keep your distance.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CA5691B-22E8-4FF6-87F2-B44B798C3310}"/>
              </a:ext>
            </a:extLst>
          </p:cNvPr>
          <p:cNvSpPr/>
          <p:nvPr/>
        </p:nvSpPr>
        <p:spPr>
          <a:xfrm>
            <a:off x="1792101" y="3872882"/>
            <a:ext cx="5559798" cy="481263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inkl" pitchFamily="2" charset="0"/>
              </a:rPr>
              <a:t>Wash your hands.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6D851B3-7646-4199-BF9B-6B100980124D}"/>
              </a:ext>
            </a:extLst>
          </p:cNvPr>
          <p:cNvSpPr/>
          <p:nvPr/>
        </p:nvSpPr>
        <p:spPr>
          <a:xfrm>
            <a:off x="1792101" y="4451666"/>
            <a:ext cx="5559799" cy="4812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inkl" pitchFamily="2" charset="0"/>
              </a:rPr>
              <a:t>Don’t share equipment.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59B4B0E-0AA2-494E-89E3-A9DF000083E0}"/>
              </a:ext>
            </a:extLst>
          </p:cNvPr>
          <p:cNvSpPr/>
          <p:nvPr/>
        </p:nvSpPr>
        <p:spPr>
          <a:xfrm>
            <a:off x="1619251" y="5030450"/>
            <a:ext cx="5943600" cy="481263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inkl" pitchFamily="2" charset="0"/>
              </a:rPr>
              <a:t>Show someone you care.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1E9708-5864-4B7F-AEC7-53E01FBC1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845" y="2355062"/>
            <a:ext cx="7272309" cy="3384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89EF83D-F68E-44C4-9D22-97D962C93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370" y="2355062"/>
            <a:ext cx="7272309" cy="3384836"/>
          </a:xfrm>
          <a:prstGeom prst="rect">
            <a:avLst/>
          </a:prstGeom>
        </p:spPr>
      </p:pic>
      <p:sp>
        <p:nvSpPr>
          <p:cNvPr id="16" name="Rounded Rectangle 1">
            <a:extLst>
              <a:ext uri="{FF2B5EF4-FFF2-40B4-BE49-F238E27FC236}">
                <a16:creationId xmlns:a16="http://schemas.microsoft.com/office/drawing/2014/main" xmlns="" id="{19B98088-EDA0-4E2A-B8F4-8CBC35B3A6A6}"/>
              </a:ext>
            </a:extLst>
          </p:cNvPr>
          <p:cNvSpPr/>
          <p:nvPr/>
        </p:nvSpPr>
        <p:spPr>
          <a:xfrm>
            <a:off x="3540125" y="5775038"/>
            <a:ext cx="2063749" cy="1244815"/>
          </a:xfrm>
          <a:prstGeom prst="roundRect">
            <a:avLst>
              <a:gd name="adj" fmla="val 14073"/>
            </a:avLst>
          </a:prstGeom>
          <a:solidFill>
            <a:schemeClr val="bg1"/>
          </a:solidFill>
          <a:ln w="28575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bIns="612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Twinkl" pitchFamily="2" charset="0"/>
              </a:rPr>
              <a:t>Stay Safe.</a:t>
            </a:r>
          </a:p>
        </p:txBody>
      </p:sp>
    </p:spTree>
    <p:extLst>
      <p:ext uri="{BB962C8B-B14F-4D97-AF65-F5344CB8AC3E}">
        <p14:creationId xmlns:p14="http://schemas.microsoft.com/office/powerpoint/2010/main" xmlns="" val="18157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It’s Good to Be Back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486934"/>
            <a:ext cx="685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Schools all over the world have been closed to help keep us safe from coronavirus.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49" y="2286944"/>
            <a:ext cx="4576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For the last few months, children have been doing their schoolwork at home.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529D54-B4F8-4B48-B92A-BA896A0A86F8}"/>
              </a:ext>
            </a:extLst>
          </p:cNvPr>
          <p:cNvSpPr/>
          <p:nvPr/>
        </p:nvSpPr>
        <p:spPr>
          <a:xfrm>
            <a:off x="755650" y="3103709"/>
            <a:ext cx="4307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Now it is safe for children in some classes to return to school.</a:t>
            </a:r>
          </a:p>
          <a:p>
            <a:endParaRPr lang="en-US" dirty="0">
              <a:latin typeface="Twinkl" pitchFamily="2" charset="0"/>
            </a:endParaRPr>
          </a:p>
          <a:p>
            <a:r>
              <a:rPr lang="en-US" dirty="0">
                <a:latin typeface="Twinkl" pitchFamily="2" charset="0"/>
              </a:rPr>
              <a:t>It is good to be back together again.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8EAFB6-0D89-4887-8A30-E3188E747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37" t="471" r="13713" b="-471"/>
          <a:stretch/>
        </p:blipFill>
        <p:spPr>
          <a:xfrm>
            <a:off x="5062889" y="2243800"/>
            <a:ext cx="3123853" cy="3131005"/>
          </a:xfrm>
          <a:prstGeom prst="ellipse">
            <a:avLst/>
          </a:prstGeom>
          <a:ln w="28575">
            <a:solidFill>
              <a:srgbClr val="009386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0DB70E-7656-4C97-8F2A-75D0A7E88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202" y="4472322"/>
            <a:ext cx="3361097" cy="33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9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Staying Safe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486934"/>
            <a:ext cx="6588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So far, we have been keeping safe by: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B7170EA-820D-4813-9BB8-E49D6F6E9AE7}"/>
              </a:ext>
            </a:extLst>
          </p:cNvPr>
          <p:cNvSpPr/>
          <p:nvPr/>
        </p:nvSpPr>
        <p:spPr>
          <a:xfrm>
            <a:off x="755650" y="2134145"/>
            <a:ext cx="5462270" cy="481263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staying at home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9785B79-EF49-4ACF-A26A-A75D356267CC}"/>
              </a:ext>
            </a:extLst>
          </p:cNvPr>
          <p:cNvSpPr/>
          <p:nvPr/>
        </p:nvSpPr>
        <p:spPr>
          <a:xfrm>
            <a:off x="755650" y="2840696"/>
            <a:ext cx="5462270" cy="481263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social distancing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7CC56F5-326D-46C9-A11B-F61C0AD6423D}"/>
              </a:ext>
            </a:extLst>
          </p:cNvPr>
          <p:cNvSpPr/>
          <p:nvPr/>
        </p:nvSpPr>
        <p:spPr>
          <a:xfrm>
            <a:off x="755650" y="3547247"/>
            <a:ext cx="5462270" cy="481263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washing our hands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54948E-87F2-46D0-9920-D931DFC61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6" r="17012"/>
          <a:stretch/>
        </p:blipFill>
        <p:spPr>
          <a:xfrm>
            <a:off x="5130266" y="1586841"/>
            <a:ext cx="2935705" cy="2942761"/>
          </a:xfrm>
          <a:prstGeom prst="ellipse">
            <a:avLst/>
          </a:prstGeom>
          <a:ln w="28575">
            <a:solidFill>
              <a:srgbClr val="E87B0E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8EB4DA-92BB-4432-B981-F940BEE68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209"/>
          <a:stretch/>
        </p:blipFill>
        <p:spPr>
          <a:xfrm>
            <a:off x="2744593" y="3578226"/>
            <a:ext cx="2299626" cy="237489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7A5F950-0766-4F6A-8CA6-DB8BE5AE3A4B}"/>
              </a:ext>
            </a:extLst>
          </p:cNvPr>
          <p:cNvSpPr/>
          <p:nvPr/>
        </p:nvSpPr>
        <p:spPr>
          <a:xfrm>
            <a:off x="755650" y="5467899"/>
            <a:ext cx="7632700" cy="624926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It is still very important that we stay safe. </a:t>
            </a:r>
            <a:endParaRPr lang="en-US" sz="2400" b="1" dirty="0">
              <a:solidFill>
                <a:schemeClr val="bg1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Social Distancing at School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486934"/>
            <a:ext cx="763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In some ways, school looks different to how it did before it closed.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49" y="4001677"/>
            <a:ext cx="4576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Everyone needs to have more space around them to stop germs spreading. This is called </a:t>
            </a:r>
            <a:r>
              <a:rPr lang="en-US" b="1" dirty="0">
                <a:latin typeface="Twinkl" pitchFamily="2" charset="0"/>
              </a:rPr>
              <a:t>social distancing.</a:t>
            </a:r>
          </a:p>
        </p:txBody>
      </p:sp>
      <p:sp>
        <p:nvSpPr>
          <p:cNvPr id="8" name="Cloud Callout 3">
            <a:extLst>
              <a:ext uri="{FF2B5EF4-FFF2-40B4-BE49-F238E27FC236}">
                <a16:creationId xmlns:a16="http://schemas.microsoft.com/office/drawing/2014/main" xmlns="" id="{BFC7D897-E969-4437-A278-666D4E677A83}"/>
              </a:ext>
            </a:extLst>
          </p:cNvPr>
          <p:cNvSpPr/>
          <p:nvPr/>
        </p:nvSpPr>
        <p:spPr>
          <a:xfrm>
            <a:off x="1965961" y="1947707"/>
            <a:ext cx="2515020" cy="1709894"/>
          </a:xfrm>
          <a:prstGeom prst="cloudCallout">
            <a:avLst>
              <a:gd name="adj1" fmla="val -11405"/>
              <a:gd name="adj2" fmla="val 44049"/>
            </a:avLst>
          </a:prstGeom>
          <a:solidFill>
            <a:srgbClr val="009386"/>
          </a:solidFill>
          <a:ln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2000" dirty="0">
                <a:latin typeface="Twinkl" pitchFamily="2" charset="0"/>
              </a:rPr>
              <a:t>What do you notice that is different?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loud Callout 3">
            <a:extLst>
              <a:ext uri="{FF2B5EF4-FFF2-40B4-BE49-F238E27FC236}">
                <a16:creationId xmlns:a16="http://schemas.microsoft.com/office/drawing/2014/main" xmlns="" id="{77FD5976-EDAE-437F-A0E1-003A5C05B114}"/>
              </a:ext>
            </a:extLst>
          </p:cNvPr>
          <p:cNvSpPr/>
          <p:nvPr/>
        </p:nvSpPr>
        <p:spPr>
          <a:xfrm>
            <a:off x="4572000" y="1947707"/>
            <a:ext cx="2597795" cy="1709894"/>
          </a:xfrm>
          <a:prstGeom prst="cloudCallout">
            <a:avLst>
              <a:gd name="adj1" fmla="val -11405"/>
              <a:gd name="adj2" fmla="val 44049"/>
            </a:avLst>
          </a:prstGeom>
          <a:solidFill>
            <a:srgbClr val="EB8634"/>
          </a:solidFill>
          <a:ln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inkl" pitchFamily="2" charset="0"/>
              </a:rPr>
              <a:t>Why do you think this is?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220C84-7014-4D21-9C3F-BB56A029C550}"/>
              </a:ext>
            </a:extLst>
          </p:cNvPr>
          <p:cNvSpPr/>
          <p:nvPr/>
        </p:nvSpPr>
        <p:spPr>
          <a:xfrm>
            <a:off x="755649" y="5150021"/>
            <a:ext cx="6511925" cy="923330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Twinkl" pitchFamily="2" charset="0"/>
              </a:rPr>
              <a:t>Remember: </a:t>
            </a:r>
          </a:p>
          <a:p>
            <a:r>
              <a:rPr lang="en-US" sz="2000" b="1" dirty="0">
                <a:latin typeface="Twinkl" pitchFamily="2" charset="0"/>
              </a:rPr>
              <a:t>To stay safe we keep our distance.    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C0B3BB1-3A6A-4B80-A69E-0D7EDC4BBA7A}"/>
              </a:ext>
            </a:extLst>
          </p:cNvPr>
          <p:cNvSpPr/>
          <p:nvPr/>
        </p:nvSpPr>
        <p:spPr>
          <a:xfrm>
            <a:off x="5806018" y="3557641"/>
            <a:ext cx="2582331" cy="2582332"/>
          </a:xfrm>
          <a:custGeom>
            <a:avLst/>
            <a:gdLst>
              <a:gd name="connsiteX0" fmla="*/ 1464469 w 2928938"/>
              <a:gd name="connsiteY0" fmla="*/ 0 h 2928939"/>
              <a:gd name="connsiteX1" fmla="*/ 2921377 w 2928938"/>
              <a:gd name="connsiteY1" fmla="*/ 1314736 h 2928939"/>
              <a:gd name="connsiteX2" fmla="*/ 2923043 w 2928938"/>
              <a:gd name="connsiteY2" fmla="*/ 1347717 h 2928939"/>
              <a:gd name="connsiteX3" fmla="*/ 2923677 w 2928938"/>
              <a:gd name="connsiteY3" fmla="*/ 1349762 h 2928939"/>
              <a:gd name="connsiteX4" fmla="*/ 2928938 w 2928938"/>
              <a:gd name="connsiteY4" fmla="*/ 1401948 h 2928939"/>
              <a:gd name="connsiteX5" fmla="*/ 2928938 w 2928938"/>
              <a:gd name="connsiteY5" fmla="*/ 1464469 h 2928939"/>
              <a:gd name="connsiteX6" fmla="*/ 2928938 w 2928938"/>
              <a:gd name="connsiteY6" fmla="*/ 2669992 h 2928939"/>
              <a:gd name="connsiteX7" fmla="*/ 2669991 w 2928938"/>
              <a:gd name="connsiteY7" fmla="*/ 2928939 h 2928939"/>
              <a:gd name="connsiteX8" fmla="*/ 1634237 w 2928938"/>
              <a:gd name="connsiteY8" fmla="*/ 2928939 h 2928939"/>
              <a:gd name="connsiteX9" fmla="*/ 1582051 w 2928938"/>
              <a:gd name="connsiteY9" fmla="*/ 2923678 h 2928939"/>
              <a:gd name="connsiteX10" fmla="*/ 1580174 w 2928938"/>
              <a:gd name="connsiteY10" fmla="*/ 2923096 h 2928939"/>
              <a:gd name="connsiteX11" fmla="*/ 1464469 w 2928938"/>
              <a:gd name="connsiteY11" fmla="*/ 2928938 h 2928939"/>
              <a:gd name="connsiteX12" fmla="*/ 0 w 2928938"/>
              <a:gd name="connsiteY12" fmla="*/ 1464469 h 2928939"/>
              <a:gd name="connsiteX13" fmla="*/ 1464469 w 2928938"/>
              <a:gd name="connsiteY13" fmla="*/ 0 h 292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28938" h="2928939">
                <a:moveTo>
                  <a:pt x="1464469" y="0"/>
                </a:moveTo>
                <a:cubicBezTo>
                  <a:pt x="2222723" y="0"/>
                  <a:pt x="2846382" y="576268"/>
                  <a:pt x="2921377" y="1314736"/>
                </a:cubicBezTo>
                <a:lnTo>
                  <a:pt x="2923043" y="1347717"/>
                </a:lnTo>
                <a:lnTo>
                  <a:pt x="2923677" y="1349762"/>
                </a:lnTo>
                <a:cubicBezTo>
                  <a:pt x="2927127" y="1366618"/>
                  <a:pt x="2928938" y="1384072"/>
                  <a:pt x="2928938" y="1401948"/>
                </a:cubicBezTo>
                <a:lnTo>
                  <a:pt x="2928938" y="1464469"/>
                </a:lnTo>
                <a:lnTo>
                  <a:pt x="2928938" y="2669992"/>
                </a:lnTo>
                <a:cubicBezTo>
                  <a:pt x="2928938" y="2813004"/>
                  <a:pt x="2813003" y="2928939"/>
                  <a:pt x="2669991" y="2928939"/>
                </a:cubicBezTo>
                <a:lnTo>
                  <a:pt x="1634237" y="2928939"/>
                </a:lnTo>
                <a:cubicBezTo>
                  <a:pt x="1616361" y="2928939"/>
                  <a:pt x="1598907" y="2927128"/>
                  <a:pt x="1582051" y="2923678"/>
                </a:cubicBezTo>
                <a:lnTo>
                  <a:pt x="1580174" y="2923096"/>
                </a:lnTo>
                <a:lnTo>
                  <a:pt x="1464469" y="2928938"/>
                </a:lnTo>
                <a:cubicBezTo>
                  <a:pt x="655665" y="2928938"/>
                  <a:pt x="0" y="2273273"/>
                  <a:pt x="0" y="1464469"/>
                </a:cubicBezTo>
                <a:cubicBezTo>
                  <a:pt x="0" y="655665"/>
                  <a:pt x="655665" y="0"/>
                  <a:pt x="1464469" y="0"/>
                </a:cubicBezTo>
                <a:close/>
              </a:path>
            </a:pathLst>
          </a:custGeom>
          <a:blipFill>
            <a:blip r:embed="rId2" cstate="print"/>
            <a:stretch>
              <a:fillRect l="-15036" t="-211" r="-19370" b="-1626"/>
            </a:stretch>
          </a:blipFill>
          <a:ln w="28575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98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">
            <a:extLst>
              <a:ext uri="{FF2B5EF4-FFF2-40B4-BE49-F238E27FC236}">
                <a16:creationId xmlns:a16="http://schemas.microsoft.com/office/drawing/2014/main" xmlns="" id="{B128475C-B808-4E57-9D13-B0F4928027D1}"/>
              </a:ext>
            </a:extLst>
          </p:cNvPr>
          <p:cNvSpPr/>
          <p:nvPr/>
        </p:nvSpPr>
        <p:spPr>
          <a:xfrm>
            <a:off x="755650" y="1469061"/>
            <a:ext cx="7632699" cy="1057300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 w="28575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Regularly washing our hands helps to keep us safe.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 must wash them with soap for 20 seconds.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washes away germs and helps to stop us getting ill.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Washing Our Hands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FEE56B5-D6DE-43DB-B8CD-51A2584E7A0C}"/>
              </a:ext>
            </a:extLst>
          </p:cNvPr>
          <p:cNvGrpSpPr/>
          <p:nvPr/>
        </p:nvGrpSpPr>
        <p:grpSpPr>
          <a:xfrm>
            <a:off x="755650" y="2799598"/>
            <a:ext cx="6858000" cy="1982096"/>
            <a:chOff x="1138235" y="2498102"/>
            <a:chExt cx="6858000" cy="1982096"/>
          </a:xfrm>
        </p:grpSpPr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xmlns="" id="{F39C1D2B-EBA7-41F7-9475-A612D614E792}"/>
                </a:ext>
              </a:extLst>
            </p:cNvPr>
            <p:cNvSpPr/>
            <p:nvPr/>
          </p:nvSpPr>
          <p:spPr>
            <a:xfrm>
              <a:off x="1157285" y="2498102"/>
              <a:ext cx="5340351" cy="580703"/>
            </a:xfrm>
            <a:prstGeom prst="roundRect">
              <a:avLst/>
            </a:prstGeom>
            <a:solidFill>
              <a:srgbClr val="EB8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GB" b="1" dirty="0">
                  <a:solidFill>
                    <a:schemeClr val="bg1"/>
                  </a:solidFill>
                </a:rPr>
                <a:t>We should wash our hands throughout the day: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5FD7AC8-4777-4C3E-877A-1979445DAAF8}"/>
                </a:ext>
              </a:extLst>
            </p:cNvPr>
            <p:cNvSpPr/>
            <p:nvPr/>
          </p:nvSpPr>
          <p:spPr>
            <a:xfrm>
              <a:off x="1138235" y="3002870"/>
              <a:ext cx="6858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000"/>
                </a:spcBef>
                <a:buClr>
                  <a:schemeClr val="dk1"/>
                </a:buClr>
                <a:buSzPts val="1800"/>
              </a:pPr>
              <a:endParaRPr lang="en-GB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before eating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after we have been to the toilet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after we cough or sneeze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after we have been out to play.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1BE55B-729C-48F9-ADD4-0287C14A5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697" y="2440338"/>
            <a:ext cx="2561503" cy="38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1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Washing Our Hands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341055"/>
            <a:ext cx="763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Try singing this song while you wash your hands.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xmlns="" id="{3982DCDD-E310-4B1F-A764-6EE3E2AC6CCA}"/>
              </a:ext>
            </a:extLst>
          </p:cNvPr>
          <p:cNvSpPr/>
          <p:nvPr/>
        </p:nvSpPr>
        <p:spPr>
          <a:xfrm>
            <a:off x="1257300" y="1956008"/>
            <a:ext cx="6629400" cy="3468775"/>
          </a:xfrm>
          <a:prstGeom prst="roundRect">
            <a:avLst>
              <a:gd name="adj" fmla="val 6385"/>
            </a:avLst>
          </a:prstGeom>
          <a:solidFill>
            <a:schemeClr val="bg1"/>
          </a:solidFill>
          <a:ln w="28575"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(Sing to the tune of ‘Here We Go Round the Mulberry Bush’.)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is the way we wash our hands,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Wash our hands, wash our hands.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is the way we wash our hands,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With lots of soap and water!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is the way we use the sink,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Use the sink, use the sink.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is the way we use the sink,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Get lots of nice warm water.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231CC-761B-4CF0-8A65-240F04D50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8061" y="3109914"/>
            <a:ext cx="1701059" cy="3019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2613D3-D3DC-4876-964E-41989AE71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89025" y="3109914"/>
            <a:ext cx="1556916" cy="30194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961D1FC-A378-4774-8B93-B4D68EC86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0307" y="1644598"/>
            <a:ext cx="621670" cy="6228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B2BB068-CF48-4BCA-9476-B3BBE18997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355154">
            <a:off x="7773001" y="2185307"/>
            <a:ext cx="385307" cy="386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5CAF514-1E21-4500-B56A-89489A4B6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5105" y="5287591"/>
            <a:ext cx="621670" cy="6228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9CC0476-76E4-4D01-896A-4ABC786E8A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050" y="5287591"/>
            <a:ext cx="382107" cy="3828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0C7CBFF-6C83-4C34-B48E-FC18F90FA4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0271" y="5359836"/>
            <a:ext cx="313638" cy="3142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6683F7D-CB18-458F-B42D-151E2A9AC6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87" y="5516944"/>
            <a:ext cx="382107" cy="3828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0F02F12-8592-4696-95CB-FFE17683A8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0586" y="5432609"/>
            <a:ext cx="237358" cy="2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Keeping Our Distance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486934"/>
            <a:ext cx="7632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At school, we are pleased to see our friends again, but it is important to remember to keep a safe distance apart.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49" y="2286944"/>
            <a:ext cx="773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We must remember to step aside to allow someone space to pass and to stay 2 </a:t>
            </a:r>
            <a:r>
              <a:rPr lang="en-US" dirty="0" err="1">
                <a:latin typeface="Twinkl" pitchFamily="2" charset="0"/>
              </a:rPr>
              <a:t>metres</a:t>
            </a:r>
            <a:r>
              <a:rPr lang="en-US" dirty="0">
                <a:latin typeface="Twinkl" pitchFamily="2" charset="0"/>
              </a:rPr>
              <a:t> apart.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529D54-B4F8-4B48-B92A-BA896A0A86F8}"/>
              </a:ext>
            </a:extLst>
          </p:cNvPr>
          <p:cNvSpPr/>
          <p:nvPr/>
        </p:nvSpPr>
        <p:spPr>
          <a:xfrm>
            <a:off x="755650" y="3272005"/>
            <a:ext cx="4307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We may be in a group called a ‘bubble.’ Even in our bubble, we must stay 2 </a:t>
            </a:r>
            <a:r>
              <a:rPr lang="en-US" dirty="0" err="1">
                <a:latin typeface="Twinkl" pitchFamily="2" charset="0"/>
              </a:rPr>
              <a:t>metres</a:t>
            </a:r>
            <a:r>
              <a:rPr lang="en-US" dirty="0">
                <a:latin typeface="Twinkl" pitchFamily="2" charset="0"/>
              </a:rPr>
              <a:t> apart from others.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8EAFB6-0D89-4887-8A30-E3188E747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5" t="973" r="18542" b="841"/>
          <a:stretch/>
        </p:blipFill>
        <p:spPr>
          <a:xfrm>
            <a:off x="5264497" y="3044374"/>
            <a:ext cx="3123853" cy="3084964"/>
          </a:xfrm>
          <a:prstGeom prst="roundRect">
            <a:avLst>
              <a:gd name="adj" fmla="val 10492"/>
            </a:avLst>
          </a:prstGeom>
          <a:ln w="28575">
            <a:solidFill>
              <a:srgbClr val="009386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0A8FA3B-B0A5-4922-8A34-7401B541C12B}"/>
              </a:ext>
            </a:extLst>
          </p:cNvPr>
          <p:cNvGrpSpPr/>
          <p:nvPr/>
        </p:nvGrpSpPr>
        <p:grpSpPr>
          <a:xfrm>
            <a:off x="616756" y="4292264"/>
            <a:ext cx="3410850" cy="3515060"/>
            <a:chOff x="664381" y="4549439"/>
            <a:chExt cx="3410850" cy="35150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2EA01AF-95D0-4F3E-A2DB-E2E58D9AE2DB}"/>
                </a:ext>
              </a:extLst>
            </p:cNvPr>
            <p:cNvSpPr/>
            <p:nvPr/>
          </p:nvSpPr>
          <p:spPr>
            <a:xfrm>
              <a:off x="687506" y="4676774"/>
              <a:ext cx="3387725" cy="33877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B8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58E60A0-28D1-4969-A71A-A9F66815D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4381" y="4549439"/>
              <a:ext cx="3388404" cy="3084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875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77F3FCB-88D6-4DE9-A589-670A53FEEB57}"/>
              </a:ext>
            </a:extLst>
          </p:cNvPr>
          <p:cNvSpPr/>
          <p:nvPr/>
        </p:nvSpPr>
        <p:spPr>
          <a:xfrm>
            <a:off x="5087484" y="2640155"/>
            <a:ext cx="3037645" cy="30376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Showing You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486934"/>
            <a:ext cx="7632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2" charset="0"/>
              </a:rPr>
              <a:t>Even though we cannot hug our friends or go too close, we can still show them that we care.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FEE56B5-D6DE-43DB-B8CD-51A2584E7A0C}"/>
              </a:ext>
            </a:extLst>
          </p:cNvPr>
          <p:cNvGrpSpPr/>
          <p:nvPr/>
        </p:nvGrpSpPr>
        <p:grpSpPr>
          <a:xfrm>
            <a:off x="755650" y="2356407"/>
            <a:ext cx="6858000" cy="2153639"/>
            <a:chOff x="1138235" y="2498102"/>
            <a:chExt cx="6858000" cy="2153639"/>
          </a:xfrm>
        </p:grpSpPr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xmlns="" id="{F39C1D2B-EBA7-41F7-9475-A612D614E792}"/>
                </a:ext>
              </a:extLst>
            </p:cNvPr>
            <p:cNvSpPr/>
            <p:nvPr/>
          </p:nvSpPr>
          <p:spPr>
            <a:xfrm>
              <a:off x="1145856" y="2498102"/>
              <a:ext cx="1098780" cy="510857"/>
            </a:xfrm>
            <a:prstGeom prst="roundRect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GB" b="1" dirty="0">
                  <a:solidFill>
                    <a:schemeClr val="bg1"/>
                  </a:solidFill>
                </a:rPr>
                <a:t>We can: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5FD7AC8-4777-4C3E-877A-1979445DAAF8}"/>
                </a:ext>
              </a:extLst>
            </p:cNvPr>
            <p:cNvSpPr/>
            <p:nvPr/>
          </p:nvSpPr>
          <p:spPr>
            <a:xfrm>
              <a:off x="1138235" y="2897415"/>
              <a:ext cx="6858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000"/>
                </a:spcBef>
                <a:buClr>
                  <a:schemeClr val="dk1"/>
                </a:buClr>
                <a:buSzPts val="1800"/>
              </a:pPr>
              <a:endParaRPr lang="en-GB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air high five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wave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smile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do a thumbs up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>
                  <a:latin typeface="Twinkl" pitchFamily="2" charset="0"/>
                </a:rPr>
                <a:t>air hug</a:t>
              </a:r>
            </a:p>
          </p:txBody>
        </p:sp>
      </p:grp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B20D6A9C-6BE1-4854-8249-79DCD579E8F8}"/>
              </a:ext>
            </a:extLst>
          </p:cNvPr>
          <p:cNvSpPr/>
          <p:nvPr/>
        </p:nvSpPr>
        <p:spPr>
          <a:xfrm>
            <a:off x="-231863" y="4961619"/>
            <a:ext cx="5112473" cy="799101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rtlCol="0" anchor="ctr"/>
          <a:lstStyle/>
          <a:p>
            <a:r>
              <a:rPr lang="en-US" dirty="0">
                <a:latin typeface="Twinkl" pitchFamily="2" charset="0"/>
              </a:rPr>
              <a:t>We can still have fun and play with our friends, without getting too close.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35D124-616E-4C8A-AB5F-D440F1E3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28"/>
          <a:stretch/>
        </p:blipFill>
        <p:spPr>
          <a:xfrm>
            <a:off x="7109460" y="2525103"/>
            <a:ext cx="1278890" cy="3227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DF19AB-9818-439C-AB80-017A36D34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82" r="63304"/>
          <a:stretch/>
        </p:blipFill>
        <p:spPr>
          <a:xfrm>
            <a:off x="4705351" y="2525103"/>
            <a:ext cx="1910080" cy="32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0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386"/>
                </a:solidFill>
              </a:rPr>
              <a:t>When We Feel Sad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601" y="1361585"/>
            <a:ext cx="7632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If we fall over and hurt ourselves, we feel upset. </a:t>
            </a:r>
          </a:p>
          <a:p>
            <a:r>
              <a:rPr lang="en-GB" dirty="0">
                <a:latin typeface="Twinkl" pitchFamily="2" charset="0"/>
              </a:rPr>
              <a:t>Sometimes we can feel sad and not really know why. </a:t>
            </a:r>
          </a:p>
          <a:p>
            <a:r>
              <a:rPr lang="en-GB" dirty="0">
                <a:latin typeface="Twinkl" pitchFamily="2" charset="0"/>
              </a:rPr>
              <a:t>Even though our friends cannot give us a hug to cheer us up, it is important to let someone know how we are feeling. This could be a grown-up or a friend.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B20D6A9C-6BE1-4854-8249-79DCD579E8F8}"/>
              </a:ext>
            </a:extLst>
          </p:cNvPr>
          <p:cNvSpPr/>
          <p:nvPr/>
        </p:nvSpPr>
        <p:spPr>
          <a:xfrm>
            <a:off x="-231863" y="4961619"/>
            <a:ext cx="5112473" cy="799101"/>
          </a:xfrm>
          <a:prstGeom prst="roundRect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rtlCol="0" anchor="ctr"/>
          <a:lstStyle/>
          <a:p>
            <a:r>
              <a:rPr lang="en-GB" dirty="0">
                <a:latin typeface="Twinkl" pitchFamily="2" charset="0"/>
              </a:rPr>
              <a:t>Have you ever tried giving yourself a hug? Give it a go – it feels good!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A802BA3-56F2-4F2F-86BE-BC8CB50E74BD}"/>
              </a:ext>
            </a:extLst>
          </p:cNvPr>
          <p:cNvSpPr/>
          <p:nvPr/>
        </p:nvSpPr>
        <p:spPr>
          <a:xfrm>
            <a:off x="745601" y="3152151"/>
            <a:ext cx="4340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If you see someone who is upset, you can help them by smiling, asking them if they are okay, or talking to them.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D14178-1B0C-4415-B8C3-5923E08B4204}"/>
              </a:ext>
            </a:extLst>
          </p:cNvPr>
          <p:cNvGrpSpPr/>
          <p:nvPr/>
        </p:nvGrpSpPr>
        <p:grpSpPr>
          <a:xfrm>
            <a:off x="5196427" y="2876107"/>
            <a:ext cx="3686044" cy="3216718"/>
            <a:chOff x="2280913" y="3341458"/>
            <a:chExt cx="3480846" cy="30376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D40B539-D4FC-4297-BDCD-0E063494E4D6}"/>
                </a:ext>
              </a:extLst>
            </p:cNvPr>
            <p:cNvSpPr/>
            <p:nvPr/>
          </p:nvSpPr>
          <p:spPr>
            <a:xfrm>
              <a:off x="2280913" y="3341460"/>
              <a:ext cx="3037645" cy="30376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446F741-13BA-4639-B198-5631DDE87639}"/>
                </a:ext>
              </a:extLst>
            </p:cNvPr>
            <p:cNvGrpSpPr/>
            <p:nvPr/>
          </p:nvGrpSpPr>
          <p:grpSpPr>
            <a:xfrm>
              <a:off x="2292419" y="3341458"/>
              <a:ext cx="3469340" cy="3037646"/>
              <a:chOff x="2292419" y="3341458"/>
              <a:chExt cx="3469340" cy="303764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3CA5BDB6-0472-42F7-ADFD-F9AEE1058BC0}"/>
                  </a:ext>
                </a:extLst>
              </p:cNvPr>
              <p:cNvSpPr/>
              <p:nvPr/>
            </p:nvSpPr>
            <p:spPr>
              <a:xfrm>
                <a:off x="2292419" y="3341459"/>
                <a:ext cx="3037645" cy="3037645"/>
              </a:xfrm>
              <a:prstGeom prst="ellipse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28575">
                <a:solidFill>
                  <a:srgbClr val="0093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D8DF4094-BF02-4248-B525-E9B8D5CD21F4}"/>
                  </a:ext>
                </a:extLst>
              </p:cNvPr>
              <p:cNvSpPr/>
              <p:nvPr/>
            </p:nvSpPr>
            <p:spPr>
              <a:xfrm>
                <a:off x="2292419" y="3341458"/>
                <a:ext cx="3469340" cy="2456669"/>
              </a:xfrm>
              <a:prstGeom prst="rect">
                <a:avLst/>
              </a:prstGeom>
              <a:blipFill>
                <a:blip r:embed="rId2" cstate="print"/>
                <a:stretch>
                  <a:fillRect r="12443" b="-23649"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307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638</TotalTime>
  <Words>687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Slide 1</vt:lpstr>
      <vt:lpstr>It’s Good to Be Back</vt:lpstr>
      <vt:lpstr>Staying Safe</vt:lpstr>
      <vt:lpstr>Social Distancing at School</vt:lpstr>
      <vt:lpstr>Washing Our Hands</vt:lpstr>
      <vt:lpstr>Washing Our Hands</vt:lpstr>
      <vt:lpstr>Keeping Our Distance</vt:lpstr>
      <vt:lpstr>Showing You Care </vt:lpstr>
      <vt:lpstr>When We Feel Sad</vt:lpstr>
      <vt:lpstr>Keeping Equipment Clean </vt:lpstr>
      <vt:lpstr>Stay Safe, Stay Happy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Malecki</dc:creator>
  <cp:lastModifiedBy>Joanna</cp:lastModifiedBy>
  <cp:revision>59</cp:revision>
  <dcterms:created xsi:type="dcterms:W3CDTF">2020-04-10T09:05:38Z</dcterms:created>
  <dcterms:modified xsi:type="dcterms:W3CDTF">2020-07-02T11:13:49Z</dcterms:modified>
</cp:coreProperties>
</file>