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18"/>
  </p:notesMasterIdLst>
  <p:handoutMasterIdLst>
    <p:handoutMasterId r:id="rId19"/>
  </p:handoutMasterIdLst>
  <p:sldIdLst>
    <p:sldId id="335" r:id="rId2"/>
    <p:sldId id="296" r:id="rId3"/>
    <p:sldId id="337" r:id="rId4"/>
    <p:sldId id="307" r:id="rId5"/>
    <p:sldId id="339" r:id="rId6"/>
    <p:sldId id="348" r:id="rId7"/>
    <p:sldId id="340" r:id="rId8"/>
    <p:sldId id="341" r:id="rId9"/>
    <p:sldId id="349" r:id="rId10"/>
    <p:sldId id="342" r:id="rId11"/>
    <p:sldId id="343" r:id="rId12"/>
    <p:sldId id="344" r:id="rId13"/>
    <p:sldId id="345" r:id="rId14"/>
    <p:sldId id="346" r:id="rId15"/>
    <p:sldId id="347" r:id="rId16"/>
    <p:sldId id="309" r:id="rId17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2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notesViewPr>
    <p:cSldViewPr>
      <p:cViewPr varScale="1">
        <p:scale>
          <a:sx n="76" d="100"/>
          <a:sy n="76" d="100"/>
        </p:scale>
        <p:origin x="-216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5666B30-8BD3-44D2-9790-DD0CA7FAD0EB}" type="datetimeFigureOut">
              <a:rPr lang="en-GB"/>
              <a:pPr>
                <a:defRPr/>
              </a:pPr>
              <a:t>10/01/2019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C022FE8-8C66-44B5-B653-DB7E70127A2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83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8C40C53-404F-4D2A-9CE1-398F099E0171}" type="datetimeFigureOut">
              <a:rPr lang="en-GB"/>
              <a:pPr>
                <a:defRPr/>
              </a:pPr>
              <a:t>10/01/2019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5710"/>
            <a:ext cx="5438775" cy="44665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DB0B9F3-63B8-41C6-A4F2-08BC17997EE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0182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FDFEA8-1CA7-4120-AF7F-5C4AA7F79630}" type="slidenum">
              <a:rPr lang="en-GB" smtClean="0"/>
              <a:pPr/>
              <a:t>2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13063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A059B-7F57-49CE-B4F1-4271C81520F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9481F-188F-41A7-876C-902D61154DE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E1458-6104-4DA3-A3E5-0E59663632D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7B382-493A-4269-B056-F17975A0C44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6AA98-2554-45FA-910F-B18D76C2B8C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EFFE6-E119-41AF-ACDB-C0FE1BADE6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664F9-31F5-4852-834F-B37396BE5B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F9CC2-F389-4855-ABBC-5CAB9D3DC0C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C333D-FEED-4BFE-90F9-C32B279AA4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C0D1A-02E4-463D-8D35-6684A34219B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17FE7-54EA-410B-A39D-B4FEEC1DB88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0A0B6-F3F8-4264-9216-E8309FB1B82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12DBCEC-2B8C-4D2C-9EB7-54F12B471DD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31" name="Picture 8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086600" y="5335588"/>
            <a:ext cx="2057400" cy="152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Welfare </a:t>
            </a:r>
            <a:r>
              <a:rPr lang="en-GB" smtClean="0"/>
              <a:t>Rights Service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David Gray</a:t>
            </a:r>
          </a:p>
          <a:p>
            <a:r>
              <a:rPr lang="en-GB" dirty="0" smtClean="0"/>
              <a:t>Senior Benefits Advisory Officer</a:t>
            </a:r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3A059B-7F57-49CE-B4F1-4271C81520F9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Low Rate Care Component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(they require) in connection with bodily functions attention from another person for a </a:t>
            </a:r>
            <a:r>
              <a:rPr lang="en-GB" u="sng" dirty="0" smtClean="0"/>
              <a:t>significant portion</a:t>
            </a:r>
            <a:r>
              <a:rPr lang="en-GB" dirty="0" smtClean="0"/>
              <a:t> of the day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(single or multiple periods)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56AA98-2554-45FA-910F-B18D76C2B8C4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4397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Bodily functions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Personal actions </a:t>
            </a:r>
            <a:r>
              <a:rPr lang="en-GB" dirty="0" err="1" smtClean="0"/>
              <a:t>eg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Breathing         Hearing       In/out of bed</a:t>
            </a:r>
          </a:p>
          <a:p>
            <a:pPr marL="0" indent="0">
              <a:buNone/>
            </a:pPr>
            <a:r>
              <a:rPr lang="en-GB" dirty="0" smtClean="0"/>
              <a:t>Seeing              Eating          Dress/ undress</a:t>
            </a:r>
          </a:p>
          <a:p>
            <a:pPr marL="0" indent="0">
              <a:buNone/>
            </a:pPr>
            <a:r>
              <a:rPr lang="en-GB" dirty="0" smtClean="0"/>
              <a:t>Drinking          Walking       Toileting needs</a:t>
            </a:r>
          </a:p>
          <a:p>
            <a:pPr marL="0" indent="0">
              <a:buNone/>
            </a:pPr>
            <a:r>
              <a:rPr lang="en-GB" dirty="0" smtClean="0"/>
              <a:t>Communicating                    Taking meds                                 Washing/bathing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56AA98-2554-45FA-910F-B18D76C2B8C4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974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Middle Rate Care Component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Frequent attention in course of day in connection with bodily functions</a:t>
            </a:r>
          </a:p>
          <a:p>
            <a:r>
              <a:rPr lang="en-GB" dirty="0" smtClean="0"/>
              <a:t>or</a:t>
            </a:r>
          </a:p>
          <a:p>
            <a:r>
              <a:rPr lang="en-GB" dirty="0" smtClean="0"/>
              <a:t>Continual supervision throughout the day in order to avoid substantial danger to themselves or others</a:t>
            </a:r>
          </a:p>
          <a:p>
            <a:endParaRPr lang="en-GB" dirty="0"/>
          </a:p>
          <a:p>
            <a:r>
              <a:rPr lang="en-GB" dirty="0" smtClean="0"/>
              <a:t>“Day time” rate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56AA98-2554-45FA-910F-B18D76C2B8C4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13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High Rate Care Component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“Day time” rate and “Night time” needs;</a:t>
            </a:r>
          </a:p>
          <a:p>
            <a:r>
              <a:rPr lang="en-GB" dirty="0" smtClean="0"/>
              <a:t>Prolonged or repeated attention with bodily   functions at night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or</a:t>
            </a:r>
          </a:p>
          <a:p>
            <a:pPr marL="0" indent="0">
              <a:buNone/>
            </a:pPr>
            <a:r>
              <a:rPr lang="en-GB" dirty="0" smtClean="0"/>
              <a:t>Another person needs to be awake for a prolonged period or frequent intervals to watch over and avoid substantial danger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56AA98-2554-45FA-910F-B18D76C2B8C4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994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related benefits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Carers Allowance</a:t>
            </a:r>
          </a:p>
          <a:p>
            <a:r>
              <a:rPr lang="en-GB" dirty="0" smtClean="0"/>
              <a:t>Carer premiums</a:t>
            </a:r>
          </a:p>
          <a:p>
            <a:r>
              <a:rPr lang="en-GB" dirty="0" smtClean="0"/>
              <a:t>Motability</a:t>
            </a:r>
          </a:p>
          <a:p>
            <a:r>
              <a:rPr lang="en-GB" dirty="0" smtClean="0"/>
              <a:t>Blue Badge ( 2yrs + HRM)</a:t>
            </a:r>
          </a:p>
          <a:p>
            <a:r>
              <a:rPr lang="en-GB" dirty="0" smtClean="0"/>
              <a:t>Health </a:t>
            </a:r>
            <a:r>
              <a:rPr lang="en-GB" smtClean="0"/>
              <a:t>care benefits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56AA98-2554-45FA-910F-B18D76C2B8C4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10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MR and Appeals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Time limits;</a:t>
            </a:r>
          </a:p>
          <a:p>
            <a:pPr marL="0" indent="0">
              <a:buNone/>
            </a:pPr>
            <a:r>
              <a:rPr lang="en-GB" dirty="0" smtClean="0"/>
              <a:t>Mandatory Reconsiderations;  1 month</a:t>
            </a:r>
          </a:p>
          <a:p>
            <a:pPr marL="0" indent="0">
              <a:buNone/>
            </a:pPr>
            <a:r>
              <a:rPr lang="en-GB" dirty="0" smtClean="0"/>
              <a:t>Appeals; 1 Month</a:t>
            </a:r>
          </a:p>
          <a:p>
            <a:pPr marL="0" indent="0">
              <a:buNone/>
            </a:pPr>
            <a:r>
              <a:rPr lang="en-GB" dirty="0" smtClean="0"/>
              <a:t>Beyond First tier tribunals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Get evidence &amp; advice!!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56AA98-2554-45FA-910F-B18D76C2B8C4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07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5D66929-877A-4DA2-9338-BB25D194048D}" type="slidenum">
              <a:rPr lang="en-GB" smtClean="0">
                <a:solidFill>
                  <a:srgbClr val="000000"/>
                </a:solidFill>
              </a:rPr>
              <a:pPr/>
              <a:t>16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539750" y="333375"/>
            <a:ext cx="7772400" cy="1470025"/>
          </a:xfrm>
        </p:spPr>
        <p:txBody>
          <a:bodyPr/>
          <a:lstStyle/>
          <a:p>
            <a:r>
              <a:rPr lang="en-US" sz="4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How to access the service.</a:t>
            </a:r>
          </a:p>
        </p:txBody>
      </p:sp>
      <p:sp>
        <p:nvSpPr>
          <p:cNvPr id="6148" name="TextBox 2"/>
          <p:cNvSpPr txBox="1">
            <a:spLocks noChangeArrowheads="1"/>
          </p:cNvSpPr>
          <p:nvPr/>
        </p:nvSpPr>
        <p:spPr bwMode="auto">
          <a:xfrm>
            <a:off x="971550" y="1916113"/>
            <a:ext cx="76327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Team telephone no 0151 511 8930</a:t>
            </a:r>
          </a:p>
          <a:p>
            <a:r>
              <a:rPr lang="en-GB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9am to 5.30pm Mon/ Thurs, 9am to 4.40 pm Fri</a:t>
            </a:r>
          </a:p>
          <a:p>
            <a:r>
              <a:rPr lang="en-GB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Has a voicemail facility</a:t>
            </a:r>
          </a:p>
          <a:p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endParaRPr lang="en-GB" sz="20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“E” mail;   welfare.rights@halton.gov.uk</a:t>
            </a:r>
            <a:endParaRPr lang="en-GB" sz="20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en-GB" sz="20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Referral ex other organisations – voluntary &amp; statutory sector</a:t>
            </a:r>
            <a:endParaRPr lang="en-GB" sz="20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en-GB" sz="20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GB" sz="20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en-GB" sz="20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en-GB" sz="20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F807E0E-EF32-4C31-9B62-CDBF0C33CE25}" type="slidenum">
              <a:rPr lang="en-GB" smtClean="0">
                <a:solidFill>
                  <a:srgbClr val="000000"/>
                </a:solidFill>
              </a:rPr>
              <a:pPr/>
              <a:t>2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539750" y="333375"/>
            <a:ext cx="7772400" cy="1470025"/>
          </a:xfrm>
        </p:spPr>
        <p:txBody>
          <a:bodyPr/>
          <a:lstStyle/>
          <a:p>
            <a:r>
              <a:rPr lang="en-US" sz="4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What we do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71550" y="1916113"/>
            <a:ext cx="7200900" cy="224676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000" dirty="0" smtClean="0">
                <a:latin typeface="Calibri" pitchFamily="34" charset="0"/>
                <a:cs typeface="Calibri" pitchFamily="34" charset="0"/>
              </a:rPr>
              <a:t>Advice on all welfare benefits</a:t>
            </a:r>
          </a:p>
          <a:p>
            <a:pPr>
              <a:defRPr/>
            </a:pPr>
            <a:r>
              <a:rPr lang="en-GB" sz="2000" dirty="0" smtClean="0">
                <a:latin typeface="Calibri" pitchFamily="34" charset="0"/>
                <a:cs typeface="Calibri" pitchFamily="34" charset="0"/>
              </a:rPr>
              <a:t>         “Means tested” &amp; non Means tested</a:t>
            </a:r>
          </a:p>
          <a:p>
            <a:pPr>
              <a:defRPr/>
            </a:pPr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000" dirty="0" smtClean="0">
                <a:latin typeface="Calibri" pitchFamily="34" charset="0"/>
                <a:cs typeface="Calibri" pitchFamily="34" charset="0"/>
              </a:rPr>
              <a:t>Debt advice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000" dirty="0" smtClean="0">
                <a:latin typeface="Calibri" pitchFamily="34" charset="0"/>
                <a:cs typeface="Calibri" pitchFamily="34" charset="0"/>
              </a:rPr>
              <a:t>Macmillan Welfare Rights Officers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Welfare benefits advice</a:t>
            </a:r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B8FBE6A-542A-4A9B-86C3-6C30833405D3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Form completion – most common; PIP/ ESA/ AA/ DLA.  DLA to </a:t>
            </a:r>
            <a:r>
              <a:rPr lang="en-GB" smtClean="0"/>
              <a:t>PIP transfer</a:t>
            </a:r>
            <a:endParaRPr lang="en-GB" dirty="0" smtClean="0"/>
          </a:p>
          <a:p>
            <a:r>
              <a:rPr lang="en-GB" dirty="0" smtClean="0"/>
              <a:t>Advice and representation </a:t>
            </a:r>
            <a:r>
              <a:rPr lang="en-GB" dirty="0" err="1" smtClean="0"/>
              <a:t>esp</a:t>
            </a:r>
            <a:r>
              <a:rPr lang="en-GB" dirty="0" smtClean="0"/>
              <a:t> benefit appeal tribunals</a:t>
            </a:r>
          </a:p>
          <a:p>
            <a:r>
              <a:rPr lang="en-GB" dirty="0" smtClean="0"/>
              <a:t>Benefits advice helpline for all queries/ problems</a:t>
            </a:r>
          </a:p>
          <a:p>
            <a:r>
              <a:rPr lang="en-GB" dirty="0" smtClean="0"/>
              <a:t>Universal Credit/ CTR</a:t>
            </a:r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BA076B3-D78E-4719-96D2-C06B3C83F8F1}" type="slidenum">
              <a:rPr lang="en-GB" smtClean="0">
                <a:solidFill>
                  <a:srgbClr val="000000"/>
                </a:solidFill>
              </a:rPr>
              <a:pPr/>
              <a:t>4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3075" name="Title 1"/>
          <p:cNvSpPr>
            <a:spLocks noGrp="1"/>
          </p:cNvSpPr>
          <p:nvPr>
            <p:ph type="ctrTitle"/>
          </p:nvPr>
        </p:nvSpPr>
        <p:spPr>
          <a:xfrm>
            <a:off x="539750" y="333375"/>
            <a:ext cx="7772400" cy="1470025"/>
          </a:xfrm>
        </p:spPr>
        <p:txBody>
          <a:bodyPr/>
          <a:lstStyle/>
          <a:p>
            <a:r>
              <a:rPr lang="en-US" sz="4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Disability Living Allowance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00" y="245950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  <a:p>
            <a:r>
              <a:rPr lang="en-GB" dirty="0"/>
              <a:t> </a:t>
            </a:r>
          </a:p>
          <a:p>
            <a:endParaRPr lang="en-GB" dirty="0"/>
          </a:p>
          <a:p>
            <a:r>
              <a:rPr lang="en-GB" dirty="0"/>
              <a:t> 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549140" y="4797152"/>
            <a:ext cx="45719" cy="2546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2459504"/>
            <a:ext cx="55263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Mobility component</a:t>
            </a:r>
          </a:p>
          <a:p>
            <a:r>
              <a:rPr lang="en-GB" dirty="0"/>
              <a:t> </a:t>
            </a:r>
            <a:r>
              <a:rPr lang="en-GB" dirty="0" smtClean="0"/>
              <a:t>    High £59.75 week</a:t>
            </a:r>
          </a:p>
          <a:p>
            <a:r>
              <a:rPr lang="en-GB" dirty="0"/>
              <a:t> </a:t>
            </a:r>
            <a:r>
              <a:rPr lang="en-GB" dirty="0" smtClean="0"/>
              <a:t>    Low  £22.65 week</a:t>
            </a:r>
          </a:p>
          <a:p>
            <a:endParaRPr lang="en-GB" dirty="0"/>
          </a:p>
          <a:p>
            <a:r>
              <a:rPr lang="en-GB" dirty="0" smtClean="0"/>
              <a:t>Care component</a:t>
            </a:r>
          </a:p>
          <a:p>
            <a:r>
              <a:rPr lang="en-GB" dirty="0" smtClean="0"/>
              <a:t>       High    £85.60 week</a:t>
            </a:r>
          </a:p>
          <a:p>
            <a:r>
              <a:rPr lang="en-GB" dirty="0"/>
              <a:t> </a:t>
            </a:r>
            <a:r>
              <a:rPr lang="en-GB" dirty="0" smtClean="0"/>
              <a:t>      Middle £57.30 week</a:t>
            </a:r>
          </a:p>
          <a:p>
            <a:r>
              <a:rPr lang="en-GB" dirty="0"/>
              <a:t> </a:t>
            </a:r>
            <a:r>
              <a:rPr lang="en-GB" dirty="0" smtClean="0"/>
              <a:t>      Low     £22.65 week </a:t>
            </a:r>
            <a:endParaRPr lang="en-GB" dirty="0"/>
          </a:p>
          <a:p>
            <a:pPr marL="342900" indent="-342900">
              <a:buFontTx/>
              <a:buChar char="-"/>
            </a:pPr>
            <a:endParaRPr lang="en-GB" dirty="0" smtClean="0"/>
          </a:p>
          <a:p>
            <a:pPr marL="342900" indent="-342900">
              <a:buFontTx/>
              <a:buChar char="-"/>
            </a:pPr>
            <a:endParaRPr lang="en-GB" dirty="0"/>
          </a:p>
          <a:p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DLA – general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Pass disability test 3 months before claim</a:t>
            </a:r>
          </a:p>
          <a:p>
            <a:r>
              <a:rPr lang="en-GB" dirty="0" smtClean="0"/>
              <a:t>Satisfy disability test 6 months after claim</a:t>
            </a:r>
          </a:p>
          <a:p>
            <a:r>
              <a:rPr lang="en-GB" dirty="0" smtClean="0"/>
              <a:t>Age limits – DLA H Mob 3 years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DLA L Mob 5 years   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DLA Care; none</a:t>
            </a:r>
          </a:p>
          <a:p>
            <a:r>
              <a:rPr lang="en-GB" dirty="0" smtClean="0"/>
              <a:t>Under age of 16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56AA98-2554-45FA-910F-B18D76C2B8C4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3638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High Rate Mobility Component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Unable to walk</a:t>
            </a:r>
          </a:p>
          <a:p>
            <a:r>
              <a:rPr lang="en-GB" dirty="0" smtClean="0"/>
              <a:t>Virtually Unable To Walk</a:t>
            </a:r>
          </a:p>
          <a:p>
            <a:r>
              <a:rPr lang="en-GB" dirty="0" smtClean="0"/>
              <a:t>Exertion required constitutes danger to life</a:t>
            </a:r>
          </a:p>
          <a:p>
            <a:r>
              <a:rPr lang="en-GB" dirty="0" smtClean="0"/>
              <a:t>No legs or feet</a:t>
            </a:r>
          </a:p>
          <a:p>
            <a:r>
              <a:rPr lang="en-GB" dirty="0" smtClean="0"/>
              <a:t>Severe visual impairment</a:t>
            </a:r>
          </a:p>
          <a:p>
            <a:r>
              <a:rPr lang="en-GB" dirty="0" smtClean="0"/>
              <a:t>Deaf and blind</a:t>
            </a:r>
          </a:p>
          <a:p>
            <a:r>
              <a:rPr lang="en-GB" dirty="0" smtClean="0"/>
              <a:t>Get HRCC &amp; SMI &amp; disruptive…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56AA98-2554-45FA-910F-B18D76C2B8C4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3652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Virtually Unable To Walk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Distance over which</a:t>
            </a:r>
          </a:p>
          <a:p>
            <a:r>
              <a:rPr lang="en-GB" dirty="0" smtClean="0"/>
              <a:t>Speed at which</a:t>
            </a:r>
          </a:p>
          <a:p>
            <a:r>
              <a:rPr lang="en-GB" dirty="0" smtClean="0"/>
              <a:t>Length of time for which</a:t>
            </a:r>
          </a:p>
          <a:p>
            <a:r>
              <a:rPr lang="en-GB" dirty="0" smtClean="0"/>
              <a:t>Manner in which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Make progress on foot without “severe discomfort”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56AA98-2554-45FA-910F-B18D76C2B8C4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2626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SMI and all of…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Receive HRCC (day  &amp; night time needs)</a:t>
            </a:r>
          </a:p>
          <a:p>
            <a:r>
              <a:rPr lang="en-GB" dirty="0" smtClean="0"/>
              <a:t>Arrested/ incomplete development of brain</a:t>
            </a:r>
          </a:p>
          <a:p>
            <a:r>
              <a:rPr lang="en-GB" dirty="0" smtClean="0"/>
              <a:t>Exhibit extremely disruptive behaviour</a:t>
            </a:r>
          </a:p>
          <a:p>
            <a:r>
              <a:rPr lang="en-GB" dirty="0" smtClean="0"/>
              <a:t>Require regular interventions &amp; physical restraint</a:t>
            </a:r>
          </a:p>
          <a:p>
            <a:r>
              <a:rPr lang="en-GB" dirty="0" smtClean="0"/>
              <a:t>Unpredictable &amp; need another person to watch over them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56AA98-2554-45FA-910F-B18D76C2B8C4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137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Low Rate Mobility Component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Children who can walk but require guidance/ supervision on unfamiliar routes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Often children with learning difficulties or a visual impairment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Needs substantially in excess of a child of the same age</a:t>
            </a:r>
          </a:p>
          <a:p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3A059B-7F57-49CE-B4F1-4271C81520F9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8593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 HBC</Template>
  <TotalTime>2627</TotalTime>
  <Words>522</Words>
  <Application>Microsoft Office PowerPoint</Application>
  <PresentationFormat>On-screen Show (4:3)</PresentationFormat>
  <Paragraphs>127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Blank</vt:lpstr>
      <vt:lpstr>Welfare Rights Service</vt:lpstr>
      <vt:lpstr>What we do</vt:lpstr>
      <vt:lpstr>Welfare benefits advice</vt:lpstr>
      <vt:lpstr>Disability Living Allowance</vt:lpstr>
      <vt:lpstr>DLA – general rules</vt:lpstr>
      <vt:lpstr>High Rate Mobility Component</vt:lpstr>
      <vt:lpstr>Virtually Unable To Walk</vt:lpstr>
      <vt:lpstr>SMI and all of…</vt:lpstr>
      <vt:lpstr>Low Rate Mobility Component</vt:lpstr>
      <vt:lpstr>Low Rate Care Component</vt:lpstr>
      <vt:lpstr>Bodily functions</vt:lpstr>
      <vt:lpstr>Middle Rate Care Component</vt:lpstr>
      <vt:lpstr>High Rate Care Component</vt:lpstr>
      <vt:lpstr>Other related benefits</vt:lpstr>
      <vt:lpstr>MR and Appeals</vt:lpstr>
      <vt:lpstr>How to access the service.</vt:lpstr>
    </vt:vector>
  </TitlesOfParts>
  <Company>Halton Borough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Council Tax Benefit System</dc:title>
  <dc:creator>ICT</dc:creator>
  <cp:lastModifiedBy>Louise Smith</cp:lastModifiedBy>
  <cp:revision>196</cp:revision>
  <cp:lastPrinted>2017-10-13T14:04:18Z</cp:lastPrinted>
  <dcterms:created xsi:type="dcterms:W3CDTF">2011-11-24T15:07:39Z</dcterms:created>
  <dcterms:modified xsi:type="dcterms:W3CDTF">2019-01-10T14:59:25Z</dcterms:modified>
</cp:coreProperties>
</file>