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72" r:id="rId5"/>
    <p:sldId id="273" r:id="rId6"/>
    <p:sldId id="274" r:id="rId7"/>
    <p:sldId id="276" r:id="rId8"/>
    <p:sldId id="275" r:id="rId9"/>
    <p:sldId id="277" r:id="rId10"/>
    <p:sldId id="271" r:id="rId11"/>
    <p:sldId id="28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redir_token=jIq6VMxJyvqHdYudzjNiGTZ8dxp8MTU5MDE0ODMxN0AxNTkwMDYxOTE3&amp;q=https%3A%2F%2Fwww.evidenceforlearning.net&amp;event=video_description&amp;v=Bvx0-mjT9Tc" TargetMode="External"/><Relationship Id="rId3" Type="http://schemas.openxmlformats.org/officeDocument/2006/relationships/hyperlink" Target="https://www.evidenceforlearning.net/wp-content/uploads/2020/04/Recovery-Curriculum-Loss-and-Life-for-our-children-and-schools-post-pandemic-3.pdf" TargetMode="External"/><Relationship Id="rId7" Type="http://schemas.openxmlformats.org/officeDocument/2006/relationships/hyperlink" Target="https://www.youtube.com/redirect?redir_token=jIq6VMxJyvqHdYudzjNiGTZ8dxp8MTU5MDE0ODMxN0AxNTkwMDYxOTE3&amp;q=http%3A%2F%2Fwww.learningshared.org&amp;event=video_description&amp;v=Bvx0-mjT9Tc" TargetMode="External"/><Relationship Id="rId2" Type="http://schemas.openxmlformats.org/officeDocument/2006/relationships/hyperlink" Target="https://www.nurtureuk.org/publications/practical-tool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redirect?redir_token=jIq6VMxJyvqHdYudzjNiGTZ8dxp8MTU5MDE0ODMxN0AxNTkwMDYxOTE3&amp;q=http%3A%2F%2Fwww.engagement4learning.net&amp;event=video_description&amp;v=Bvx0-mjT9Tc" TargetMode="External"/><Relationship Id="rId5" Type="http://schemas.openxmlformats.org/officeDocument/2006/relationships/hyperlink" Target="https://www.youtube.com/redirect?redir_token=jIq6VMxJyvqHdYudzjNiGTZ8dxp8MTU5MDE0ODMxN0AxNTkwMDYxOTE3&amp;q=http%3A%2F%2Fwww.barrycarpentereducation.com&amp;event=video_description&amp;v=Bvx0-mjT9Tc" TargetMode="External"/><Relationship Id="rId4" Type="http://schemas.openxmlformats.org/officeDocument/2006/relationships/hyperlink" Target="https://www.youtube.com/redirect?redir_token=jIq6VMxJyvqHdYudzjNiGTZ8dxp8MTU5MDE0ODMxN0AxNTkwMDYxOTE3&amp;q=http%3A%2F%2Fwww.recoverycurriculum.org&amp;event=video_description&amp;v=Bvx0-mjT9T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600" y="1130300"/>
            <a:ext cx="8253413" cy="18288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Recovery Curriculum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4128911"/>
            <a:ext cx="1547813" cy="154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7600" y="3421807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Adapted for Brookfields School- June 2020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12118" r="53800" b="71330"/>
          <a:stretch/>
        </p:blipFill>
        <p:spPr bwMode="auto">
          <a:xfrm>
            <a:off x="6292056" y="488473"/>
            <a:ext cx="2171700" cy="1283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6332" t="26814" r="20740" b="36802"/>
          <a:stretch/>
        </p:blipFill>
        <p:spPr>
          <a:xfrm>
            <a:off x="9385300" y="3983700"/>
            <a:ext cx="1892300" cy="183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to listen to what children are ‘saying’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364788" cy="4187952"/>
          </a:xfrm>
        </p:spPr>
        <p:txBody>
          <a:bodyPr>
            <a:normAutofit/>
          </a:bodyPr>
          <a:lstStyle/>
          <a:p>
            <a:r>
              <a:rPr lang="en-GB" dirty="0" smtClean="0"/>
              <a:t>Behaviour – remember our policy ‘look for the message’ behind the action, what is he/she trying to tell me through their behaviour.  </a:t>
            </a:r>
          </a:p>
          <a:p>
            <a:r>
              <a:rPr lang="en-GB" dirty="0" smtClean="0"/>
              <a:t>Think about our LRT mantra. In the early days we may do more </a:t>
            </a:r>
            <a:r>
              <a:rPr lang="en-GB" u="sng" dirty="0" smtClean="0"/>
              <a:t>L</a:t>
            </a:r>
            <a:r>
              <a:rPr lang="en-GB" dirty="0" smtClean="0"/>
              <a:t>isten and </a:t>
            </a:r>
            <a:r>
              <a:rPr lang="en-GB" u="sng" dirty="0" smtClean="0"/>
              <a:t>R</a:t>
            </a:r>
            <a:r>
              <a:rPr lang="en-GB" dirty="0" smtClean="0"/>
              <a:t>espond … for some children the </a:t>
            </a:r>
            <a:r>
              <a:rPr lang="en-GB" u="sng" dirty="0" smtClean="0"/>
              <a:t>T</a:t>
            </a:r>
            <a:r>
              <a:rPr lang="en-GB" dirty="0" smtClean="0"/>
              <a:t>eaching may come later</a:t>
            </a:r>
          </a:p>
          <a:p>
            <a:r>
              <a:rPr lang="en-GB" dirty="0" smtClean="0"/>
              <a:t>Where possible, we need to make school a happy place to be. </a:t>
            </a:r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must plan for </a:t>
            </a:r>
            <a:r>
              <a:rPr lang="en-GB" dirty="0" smtClean="0"/>
              <a:t>‘experiences </a:t>
            </a:r>
            <a:r>
              <a:rPr lang="en-GB" dirty="0"/>
              <a:t>that provide the space for </a:t>
            </a:r>
            <a:r>
              <a:rPr lang="en-GB" dirty="0" smtClean="0"/>
              <a:t>recovery’.</a:t>
            </a:r>
          </a:p>
        </p:txBody>
      </p:sp>
    </p:spTree>
    <p:extLst>
      <p:ext uri="{BB962C8B-B14F-4D97-AF65-F5344CB8AC3E}">
        <p14:creationId xmlns:p14="http://schemas.microsoft.com/office/powerpoint/2010/main" val="20600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the 6 principles of Nurture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825625"/>
            <a:ext cx="1109980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dirty="0"/>
              <a:t>.       Children's learning is understood developmentally</a:t>
            </a:r>
          </a:p>
          <a:p>
            <a:pPr marL="0" indent="0">
              <a:buNone/>
            </a:pPr>
            <a:r>
              <a:rPr lang="en-GB" dirty="0"/>
              <a:t>2.       The classroom offers a safe base</a:t>
            </a:r>
          </a:p>
          <a:p>
            <a:pPr marL="0" indent="0">
              <a:buNone/>
            </a:pPr>
            <a:r>
              <a:rPr lang="en-GB" dirty="0"/>
              <a:t>3.       The importance of nurture for the development of wellbeing</a:t>
            </a:r>
          </a:p>
          <a:p>
            <a:pPr marL="0" indent="0">
              <a:buNone/>
            </a:pPr>
            <a:r>
              <a:rPr lang="en-GB" dirty="0"/>
              <a:t>4.       Language is a vital means of communication</a:t>
            </a:r>
          </a:p>
          <a:p>
            <a:pPr marL="0" indent="0">
              <a:buNone/>
            </a:pPr>
            <a:r>
              <a:rPr lang="en-GB" dirty="0"/>
              <a:t>5.       All behaviour is communication</a:t>
            </a:r>
          </a:p>
          <a:p>
            <a:pPr marL="0" indent="0">
              <a:buNone/>
            </a:pPr>
            <a:r>
              <a:rPr lang="en-GB" dirty="0"/>
              <a:t>6.       The importance of transition in children's lives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787400"/>
            <a:ext cx="10058402" cy="461010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 </a:t>
            </a:r>
            <a:r>
              <a:rPr lang="en-GB" dirty="0"/>
              <a:t>suggest the Recovery Curriculum is built on the 5 Levers, as a systematic, </a:t>
            </a:r>
            <a:r>
              <a:rPr lang="en-GB" dirty="0" smtClean="0"/>
              <a:t>relationships-based approach </a:t>
            </a:r>
            <a:r>
              <a:rPr lang="en-GB" dirty="0"/>
              <a:t>to reigniting the flame of learning in each child.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B. Carpenter 2020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332" t="26814" r="20740" b="36802"/>
          <a:stretch/>
        </p:blipFill>
        <p:spPr>
          <a:xfrm>
            <a:off x="7620000" y="3958300"/>
            <a:ext cx="1892300" cy="183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3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Lever 1:</a:t>
            </a:r>
            <a:r>
              <a:rPr lang="en-GB" dirty="0"/>
              <a:t>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793288" cy="4187952"/>
          </a:xfrm>
        </p:spPr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can’t expect our students to return joyfully, and many of </a:t>
            </a:r>
            <a:r>
              <a:rPr lang="en-GB" dirty="0" smtClean="0"/>
              <a:t>the relationships </a:t>
            </a:r>
            <a:r>
              <a:rPr lang="en-GB" dirty="0"/>
              <a:t>that were thriving, may need to be invested in and restored.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need to plan </a:t>
            </a:r>
            <a:r>
              <a:rPr lang="en-GB" dirty="0" smtClean="0"/>
              <a:t>for this </a:t>
            </a:r>
            <a:r>
              <a:rPr lang="en-GB" dirty="0"/>
              <a:t>to happen, not assume that it will. </a:t>
            </a:r>
            <a:endParaRPr lang="en-GB" dirty="0" smtClean="0"/>
          </a:p>
          <a:p>
            <a:r>
              <a:rPr lang="en-GB" dirty="0" smtClean="0"/>
              <a:t>Reach </a:t>
            </a:r>
            <a:r>
              <a:rPr lang="en-GB" dirty="0"/>
              <a:t>out to greet them, use the relationships we build </a:t>
            </a:r>
            <a:r>
              <a:rPr lang="en-GB" dirty="0" smtClean="0"/>
              <a:t>to cushion </a:t>
            </a:r>
            <a:r>
              <a:rPr lang="en-GB" dirty="0"/>
              <a:t>the discomfort of returning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3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 2: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882188" cy="4187952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must recognise that curriculum will have been based in the </a:t>
            </a:r>
            <a:r>
              <a:rPr lang="en-GB" dirty="0" smtClean="0"/>
              <a:t>community for </a:t>
            </a:r>
            <a:r>
              <a:rPr lang="en-GB" dirty="0"/>
              <a:t>a long period of time.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need to listen to what has happened in this time, understand </a:t>
            </a:r>
            <a:r>
              <a:rPr lang="en-GB" dirty="0" smtClean="0"/>
              <a:t>the needs </a:t>
            </a:r>
            <a:r>
              <a:rPr lang="en-GB" dirty="0"/>
              <a:t>of our community and engage them in the transitioning of learning back into school.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 3: Transparent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882188" cy="4187952"/>
          </a:xfrm>
        </p:spPr>
        <p:txBody>
          <a:bodyPr/>
          <a:lstStyle/>
          <a:p>
            <a:r>
              <a:rPr lang="en-GB" dirty="0"/>
              <a:t>all of our students will feel like they have lost time in learning</a:t>
            </a:r>
          </a:p>
          <a:p>
            <a:r>
              <a:rPr lang="en-GB" dirty="0" smtClean="0"/>
              <a:t>We </a:t>
            </a:r>
            <a:r>
              <a:rPr lang="en-GB" dirty="0"/>
              <a:t>must show them how we are addressing these gaps, consulting and co-constructing </a:t>
            </a:r>
            <a:r>
              <a:rPr lang="en-GB" dirty="0" smtClean="0"/>
              <a:t>with our </a:t>
            </a:r>
            <a:r>
              <a:rPr lang="en-GB" dirty="0"/>
              <a:t>students to heal this sense of loss.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 4: Metacognition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882188" cy="4187952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different environments, students will have been learning in </a:t>
            </a:r>
            <a:r>
              <a:rPr lang="en-GB" dirty="0" smtClean="0"/>
              <a:t>different ways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vital that we make the skills for learning in a school environment explicit to </a:t>
            </a:r>
            <a:r>
              <a:rPr lang="en-GB" dirty="0" smtClean="0"/>
              <a:t>our students </a:t>
            </a:r>
            <a:r>
              <a:rPr lang="en-GB" dirty="0"/>
              <a:t>to reskill and rebuild their confidence as learners.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Lever 5: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882188" cy="4187952"/>
          </a:xfrm>
        </p:spPr>
        <p:txBody>
          <a:bodyPr/>
          <a:lstStyle/>
          <a:p>
            <a:r>
              <a:rPr lang="en-GB" dirty="0"/>
              <a:t>to be, to rediscover self, and to find their voice on learning in this issue.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dirty="0" smtClean="0"/>
              <a:t>only natural </a:t>
            </a:r>
            <a:r>
              <a:rPr lang="en-GB" dirty="0"/>
              <a:t>that we all work at an incredible pace to make sure this group of learners are </a:t>
            </a:r>
            <a:r>
              <a:rPr lang="en-GB" dirty="0" smtClean="0"/>
              <a:t>not disadvantaged </a:t>
            </a:r>
            <a:r>
              <a:rPr lang="en-GB" dirty="0"/>
              <a:t>against their peers, providing opportunity and exploration alongside the </a:t>
            </a:r>
            <a:r>
              <a:rPr lang="en-GB" dirty="0" smtClean="0"/>
              <a:t>intensity of </a:t>
            </a:r>
            <a:r>
              <a:rPr lang="en-GB" dirty="0"/>
              <a:t>our expectations.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3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965201"/>
            <a:ext cx="10058402" cy="337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‘The </a:t>
            </a:r>
            <a:r>
              <a:rPr lang="en-GB" dirty="0"/>
              <a:t>Loss the children experienced during this pandemic will have caused issues around</a:t>
            </a:r>
          </a:p>
          <a:p>
            <a:pPr marL="0" indent="0">
              <a:buNone/>
            </a:pPr>
            <a:r>
              <a:rPr lang="en-GB" dirty="0"/>
              <a:t>attachment - in their relationships in school that they have forged over years; these will be some</a:t>
            </a:r>
          </a:p>
          <a:p>
            <a:pPr marL="0" indent="0">
              <a:buNone/>
            </a:pPr>
            <a:r>
              <a:rPr lang="en-GB" dirty="0"/>
              <a:t>of the strongest relationships the young people have, but bereft of the investment of those daily</a:t>
            </a:r>
          </a:p>
          <a:p>
            <a:pPr marL="0" indent="0">
              <a:buNone/>
            </a:pPr>
            <a:r>
              <a:rPr lang="en-GB" dirty="0"/>
              <a:t>interactions, will have become fragile. Our unwritten relationships curriculum must restore the</a:t>
            </a:r>
          </a:p>
          <a:p>
            <a:pPr marL="0" indent="0">
              <a:buNone/>
            </a:pPr>
            <a:r>
              <a:rPr lang="en-GB" dirty="0"/>
              <a:t>damage of neglect; it must be a Curriculum of Recovery. Now is the time to address the damage</a:t>
            </a:r>
          </a:p>
          <a:p>
            <a:pPr marL="0" indent="0">
              <a:buNone/>
            </a:pPr>
            <a:r>
              <a:rPr lang="en-GB" dirty="0"/>
              <a:t>of loss and trauma, so that it does not rob our children of their lifelong opportunities. Now is the</a:t>
            </a:r>
          </a:p>
          <a:p>
            <a:pPr marL="0" indent="0">
              <a:buNone/>
            </a:pPr>
            <a:r>
              <a:rPr lang="en-GB" dirty="0"/>
              <a:t>time to ensure that we restore mental </a:t>
            </a:r>
            <a:r>
              <a:rPr lang="en-GB" i="1" dirty="0"/>
              <a:t>wealth </a:t>
            </a:r>
            <a:r>
              <a:rPr lang="en-GB" dirty="0"/>
              <a:t>in our children, so that their aspirations for their</a:t>
            </a:r>
          </a:p>
          <a:p>
            <a:pPr marL="0" indent="0">
              <a:buNone/>
            </a:pPr>
            <a:r>
              <a:rPr lang="en-GB" dirty="0"/>
              <a:t>future, can be a vision that becomes, one day, a </a:t>
            </a:r>
            <a:r>
              <a:rPr lang="en-GB" dirty="0" smtClean="0"/>
              <a:t>reality’.                          B Carpenter 2020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12118" r="53800" b="71330"/>
          <a:stretch/>
        </p:blipFill>
        <p:spPr bwMode="auto">
          <a:xfrm>
            <a:off x="4882356" y="4793773"/>
            <a:ext cx="2171700" cy="1283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9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676400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Please watch Barry’s podcast: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Learning Shared </a:t>
            </a:r>
            <a:r>
              <a:rPr lang="en-GB" dirty="0"/>
              <a:t>Ep 1: A Recovery Curriculum - Loss &amp; Life for our Children and Schools Post Pandemic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64" t="10051" r="33835" b="21562"/>
          <a:stretch/>
        </p:blipFill>
        <p:spPr>
          <a:xfrm>
            <a:off x="2882900" y="3073401"/>
            <a:ext cx="5816600" cy="35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has the concept come from?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concept was developed by </a:t>
            </a:r>
            <a:r>
              <a:rPr lang="en-GB" dirty="0"/>
              <a:t>Barry Carpenter, CBE, </a:t>
            </a:r>
            <a:r>
              <a:rPr lang="en-GB" dirty="0" smtClean="0"/>
              <a:t>(Professor </a:t>
            </a:r>
            <a:r>
              <a:rPr lang="en-GB" dirty="0"/>
              <a:t>of Mental Health in Education, Oxford Brookes </a:t>
            </a:r>
            <a:r>
              <a:rPr lang="en-GB" dirty="0" smtClean="0"/>
              <a:t>University) and his son Matthew </a:t>
            </a:r>
            <a:r>
              <a:rPr lang="en-GB" dirty="0"/>
              <a:t>Carpenter, </a:t>
            </a:r>
            <a:r>
              <a:rPr lang="en-GB" dirty="0" smtClean="0"/>
              <a:t>(Principal</a:t>
            </a:r>
            <a:r>
              <a:rPr lang="en-GB" dirty="0"/>
              <a:t>, Baxter College, Kidderminster, </a:t>
            </a:r>
            <a:r>
              <a:rPr lang="en-GB" dirty="0" smtClean="0"/>
              <a:t>Worcestershire)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overview takes information from Barry and Matthew’s think piece ‘</a:t>
            </a:r>
            <a:r>
              <a:rPr lang="en-GB" b="1" dirty="0" smtClean="0"/>
              <a:t>Recovery </a:t>
            </a:r>
            <a:r>
              <a:rPr lang="en-GB" b="1" dirty="0"/>
              <a:t>Curriculum: Loss and Life for our children and schools post </a:t>
            </a:r>
            <a:r>
              <a:rPr lang="en-GB" b="1" dirty="0" smtClean="0"/>
              <a:t>pandemic’.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https://www.nurtureuk.org/publications/practical-tools</a:t>
            </a:r>
            <a:endParaRPr lang="en-GB" dirty="0"/>
          </a:p>
          <a:p>
            <a:r>
              <a:rPr lang="en-GB" u="sng" dirty="0">
                <a:hlinkClick r:id="rId3"/>
              </a:rPr>
              <a:t>https://www.evidenceforlearning.net/wp-content/uploads/2020/04/Recovery-Curriculum-Loss-and-Life-for-our-children-and-schools-post-pandemic-3.pdf</a:t>
            </a:r>
            <a:endParaRPr lang="en-GB" dirty="0"/>
          </a:p>
          <a:p>
            <a:r>
              <a:rPr lang="en-GB" u="sng" dirty="0">
                <a:hlinkClick r:id="rId4"/>
              </a:rPr>
              <a:t>http://www.recoverycurriculum.org</a:t>
            </a:r>
            <a:r>
              <a:rPr lang="en-GB" dirty="0"/>
              <a:t> </a:t>
            </a:r>
            <a:r>
              <a:rPr lang="en-GB" u="sng" dirty="0">
                <a:hlinkClick r:id="rId5"/>
              </a:rPr>
              <a:t>http://www.barrycarpentereducation.com</a:t>
            </a:r>
            <a:r>
              <a:rPr lang="en-GB" dirty="0"/>
              <a:t> </a:t>
            </a:r>
            <a:r>
              <a:rPr lang="en-GB" u="sng" dirty="0">
                <a:hlinkClick r:id="rId6"/>
              </a:rPr>
              <a:t>http://www.engagement4learning.net</a:t>
            </a:r>
            <a:r>
              <a:rPr lang="en-GB" dirty="0"/>
              <a:t> </a:t>
            </a:r>
            <a:r>
              <a:rPr lang="en-GB" u="sng" dirty="0">
                <a:hlinkClick r:id="rId7"/>
              </a:rPr>
              <a:t>http://www.learningshared.org</a:t>
            </a:r>
            <a:r>
              <a:rPr lang="en-GB" dirty="0"/>
              <a:t> </a:t>
            </a:r>
            <a:r>
              <a:rPr lang="en-GB" u="sng" dirty="0">
                <a:hlinkClick r:id="rId8"/>
              </a:rPr>
              <a:t>https://www.evidenceforlearning.net</a:t>
            </a:r>
            <a:r>
              <a:rPr lang="en-GB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3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Recovery Curriculum?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4"/>
            <a:ext cx="10618788" cy="461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Its in the name……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Barry tells us that.. </a:t>
            </a:r>
          </a:p>
          <a:p>
            <a:pPr marL="0" indent="0">
              <a:buNone/>
            </a:pPr>
            <a:r>
              <a:rPr lang="en-GB" dirty="0"/>
              <a:t>It would be naive </a:t>
            </a:r>
            <a:r>
              <a:rPr lang="en-GB" dirty="0" smtClean="0"/>
              <a:t>to </a:t>
            </a:r>
            <a:r>
              <a:rPr lang="en-GB" dirty="0"/>
              <a:t>think that the child will pick up the </a:t>
            </a:r>
            <a:r>
              <a:rPr lang="en-GB" dirty="0" smtClean="0"/>
              <a:t>Curriculum at </a:t>
            </a:r>
            <a:r>
              <a:rPr lang="en-GB" dirty="0"/>
              <a:t>exactly the same point at which they left it on the day their school closed. Too much </a:t>
            </a:r>
            <a:r>
              <a:rPr lang="en-GB" dirty="0" smtClean="0"/>
              <a:t>has happened.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Look </a:t>
            </a:r>
            <a:r>
              <a:rPr lang="en-GB" dirty="0"/>
              <a:t>at what the children are </a:t>
            </a:r>
            <a:r>
              <a:rPr lang="en-GB" dirty="0" smtClean="0"/>
              <a:t>experiencing</a:t>
            </a:r>
            <a:r>
              <a:rPr lang="en-GB" dirty="0"/>
              <a:t> </a:t>
            </a:r>
            <a:r>
              <a:rPr lang="en-GB" dirty="0" smtClean="0"/>
              <a:t>(have experienced)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None of this follows the usual pattern of a school year with all of the annual cycle of events. </a:t>
            </a:r>
            <a:r>
              <a:rPr lang="en-GB" dirty="0" smtClean="0"/>
              <a:t>It feels </a:t>
            </a:r>
            <a:r>
              <a:rPr lang="en-GB" dirty="0"/>
              <a:t>like a period of true social disorder. Compassionate Leadership is crucial at this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Consider ‘Loss’</a:t>
            </a:r>
            <a:r>
              <a:rPr lang="en-GB" dirty="0"/>
              <a:t> </a:t>
            </a:r>
            <a:r>
              <a:rPr lang="en-GB" dirty="0" smtClean="0"/>
              <a:t>and the impact on our children?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651000"/>
            <a:ext cx="9805988" cy="471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Our children will have experienced a massive sense of loss. For example, loss:</a:t>
            </a:r>
          </a:p>
          <a:p>
            <a:r>
              <a:rPr lang="en-GB" sz="1800" dirty="0"/>
              <a:t>D</a:t>
            </a:r>
            <a:r>
              <a:rPr lang="en-GB" sz="1800" dirty="0" smtClean="0"/>
              <a:t>aily routine &amp; structure</a:t>
            </a:r>
          </a:p>
          <a:p>
            <a:r>
              <a:rPr lang="en-GB" sz="1800" dirty="0"/>
              <a:t>R</a:t>
            </a:r>
            <a:r>
              <a:rPr lang="en-GB" sz="1800" dirty="0" smtClean="0"/>
              <a:t>elationships with those at school- social interaction</a:t>
            </a:r>
          </a:p>
          <a:p>
            <a:r>
              <a:rPr lang="en-GB" sz="1800" dirty="0" smtClean="0"/>
              <a:t>Freedom</a:t>
            </a:r>
          </a:p>
          <a:p>
            <a:r>
              <a:rPr lang="en-GB" sz="1800" dirty="0" smtClean="0"/>
              <a:t>Usual routines and favourite things </a:t>
            </a:r>
            <a:r>
              <a:rPr lang="en-GB" sz="1800" dirty="0" err="1" smtClean="0"/>
              <a:t>e.g</a:t>
            </a:r>
            <a:r>
              <a:rPr lang="en-GB" sz="1800" dirty="0" smtClean="0"/>
              <a:t> Going to McDonalds to the park</a:t>
            </a:r>
          </a:p>
          <a:p>
            <a:r>
              <a:rPr lang="en-GB" sz="1800" dirty="0" smtClean="0"/>
              <a:t>Maybe a family member or family friend </a:t>
            </a:r>
          </a:p>
          <a:p>
            <a:r>
              <a:rPr lang="en-GB" sz="1800" dirty="0" smtClean="0"/>
              <a:t>Loss of a parent or family member moving out of the family home- separation anxiety?</a:t>
            </a:r>
          </a:p>
          <a:p>
            <a:r>
              <a:rPr lang="en-GB" sz="1800" dirty="0" smtClean="0"/>
              <a:t>Loss of something they were looking forward to </a:t>
            </a:r>
            <a:r>
              <a:rPr lang="en-GB" sz="1800" dirty="0" err="1" smtClean="0"/>
              <a:t>e.g</a:t>
            </a:r>
            <a:r>
              <a:rPr lang="en-GB" sz="1800" dirty="0" smtClean="0"/>
              <a:t> a holiday or special activities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138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358900"/>
            <a:ext cx="10058400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Our children may have experienced..</a:t>
            </a:r>
          </a:p>
          <a:p>
            <a:r>
              <a:rPr lang="en-GB" dirty="0" smtClean="0"/>
              <a:t>Stress and anxiety – self harm, low self esteem, increased behaviour, crisis point</a:t>
            </a:r>
          </a:p>
          <a:p>
            <a:r>
              <a:rPr lang="en-GB" dirty="0" smtClean="0"/>
              <a:t>Constant discussion/ news on Coronavirus- all consuming reinforcing stress &amp; anxiety</a:t>
            </a:r>
          </a:p>
          <a:p>
            <a:r>
              <a:rPr lang="en-GB" dirty="0" smtClean="0"/>
              <a:t>Increased family stress- financial, anxiety, loss, arguments, violence?</a:t>
            </a:r>
          </a:p>
          <a:p>
            <a:r>
              <a:rPr lang="en-GB" dirty="0" smtClean="0"/>
              <a:t>Containment, overcrowding</a:t>
            </a:r>
          </a:p>
          <a:p>
            <a:r>
              <a:rPr lang="en-GB" dirty="0" smtClean="0"/>
              <a:t>Parents/ carers – feelings of depression, hopelessness, trying to do their best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>
            <a:normAutofit/>
          </a:bodyPr>
          <a:lstStyle/>
          <a:p>
            <a:r>
              <a:rPr lang="en-GB" dirty="0" smtClean="0"/>
              <a:t>Consider ‘Experiences’</a:t>
            </a:r>
            <a:r>
              <a:rPr lang="en-GB" dirty="0"/>
              <a:t> </a:t>
            </a:r>
            <a:r>
              <a:rPr lang="en-GB" dirty="0" smtClean="0"/>
              <a:t>and the impact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our pupils return….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625600"/>
            <a:ext cx="10058400" cy="4356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Consider the loss once again</a:t>
            </a:r>
          </a:p>
          <a:p>
            <a:r>
              <a:rPr lang="en-GB" dirty="0" smtClean="0"/>
              <a:t>Parents/ carers- separation, loss of special bond/ time with loved ones</a:t>
            </a:r>
          </a:p>
          <a:p>
            <a:r>
              <a:rPr lang="en-GB" dirty="0" smtClean="0"/>
              <a:t>Missing siblings, pets, favourite activities </a:t>
            </a:r>
          </a:p>
          <a:p>
            <a:r>
              <a:rPr lang="en-GB" dirty="0" smtClean="0"/>
              <a:t>New routine of getting up, coming out of the house – for some children being at home has been a wonderful time and has brought families closer together. Parents/ carers will feel this loss too. </a:t>
            </a:r>
          </a:p>
          <a:p>
            <a:r>
              <a:rPr lang="en-GB" dirty="0" smtClean="0"/>
              <a:t>Returning may be scary- to come out of the home ‘bubble’ back out into the world. </a:t>
            </a:r>
          </a:p>
          <a:p>
            <a:r>
              <a:rPr lang="en-GB" dirty="0" smtClean="0"/>
              <a:t>Feelings of being overwhelmed- noise, people…. Everything</a:t>
            </a:r>
          </a:p>
          <a:p>
            <a:r>
              <a:rPr lang="en-GB" dirty="0" smtClean="0"/>
              <a:t>School as they know it will be different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9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825500"/>
            <a:ext cx="10058400" cy="515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Barry tells us that losses</a:t>
            </a:r>
            <a:r>
              <a:rPr lang="en-GB" dirty="0"/>
              <a:t> </a:t>
            </a:r>
            <a:r>
              <a:rPr lang="en-GB" dirty="0" smtClean="0"/>
              <a:t>can be summarised into 5 areas. </a:t>
            </a:r>
          </a:p>
          <a:p>
            <a:pPr marL="0" indent="0">
              <a:buNone/>
            </a:pPr>
            <a:r>
              <a:rPr lang="en-GB" dirty="0" smtClean="0"/>
              <a:t>A loss of: </a:t>
            </a:r>
          </a:p>
          <a:p>
            <a:r>
              <a:rPr lang="en-GB" dirty="0" smtClean="0"/>
              <a:t>Routine</a:t>
            </a:r>
          </a:p>
          <a:p>
            <a:r>
              <a:rPr lang="en-GB" dirty="0" smtClean="0"/>
              <a:t>Structure</a:t>
            </a:r>
          </a:p>
          <a:p>
            <a:r>
              <a:rPr lang="en-GB" dirty="0" smtClean="0"/>
              <a:t>Friendship</a:t>
            </a:r>
          </a:p>
          <a:p>
            <a:r>
              <a:rPr lang="en-GB" dirty="0" smtClean="0"/>
              <a:t>opportunity </a:t>
            </a:r>
          </a:p>
          <a:p>
            <a:r>
              <a:rPr lang="en-GB" dirty="0" smtClean="0"/>
              <a:t>Freedom</a:t>
            </a:r>
          </a:p>
          <a:p>
            <a:pPr marL="0" indent="0">
              <a:buNone/>
            </a:pPr>
            <a:r>
              <a:rPr lang="en-GB" dirty="0" smtClean="0"/>
              <a:t>And that this ‘can </a:t>
            </a:r>
            <a:r>
              <a:rPr lang="en-GB" dirty="0"/>
              <a:t>trigger </a:t>
            </a:r>
            <a:r>
              <a:rPr lang="en-GB" dirty="0" smtClean="0"/>
              <a:t>the emergence </a:t>
            </a:r>
            <a:r>
              <a:rPr lang="en-GB" dirty="0"/>
              <a:t>emotionally of anxiety, trauma and bereavement in any child. The overall </a:t>
            </a:r>
            <a:r>
              <a:rPr lang="en-GB" dirty="0" smtClean="0"/>
              <a:t>impact cannot </a:t>
            </a:r>
            <a:r>
              <a:rPr lang="en-GB" dirty="0"/>
              <a:t>be underestimated. It will cause a rapid erosion of the mental health state in our </a:t>
            </a:r>
            <a:r>
              <a:rPr lang="en-GB" dirty="0" smtClean="0"/>
              <a:t>children’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8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need to re-teach our children that school is a safe place to be</a:t>
            </a:r>
          </a:p>
          <a:p>
            <a:pPr marL="0" indent="0">
              <a:buNone/>
            </a:pPr>
            <a:r>
              <a:rPr lang="en-GB" dirty="0" smtClean="0"/>
              <a:t>We want our children to learn to enjoy school again</a:t>
            </a:r>
          </a:p>
        </p:txBody>
      </p:sp>
    </p:spTree>
    <p:extLst>
      <p:ext uri="{BB962C8B-B14F-4D97-AF65-F5344CB8AC3E}">
        <p14:creationId xmlns:p14="http://schemas.microsoft.com/office/powerpoint/2010/main" val="7044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steps….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will be individual to each </a:t>
            </a:r>
            <a:r>
              <a:rPr lang="en-GB" dirty="0" smtClean="0"/>
              <a:t>child…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holistic </a:t>
            </a:r>
            <a:r>
              <a:rPr lang="en-GB" dirty="0" smtClean="0"/>
              <a:t>recovery programme personalised </a:t>
            </a:r>
            <a:r>
              <a:rPr lang="en-GB" dirty="0"/>
              <a:t>to their needs; </a:t>
            </a:r>
            <a:endParaRPr lang="en-GB" dirty="0" smtClean="0"/>
          </a:p>
          <a:p>
            <a:r>
              <a:rPr lang="en-GB" dirty="0" smtClean="0"/>
              <a:t>Other children may need </a:t>
            </a:r>
            <a:r>
              <a:rPr lang="en-GB" dirty="0"/>
              <a:t>a deeper and longer lasting recovery </a:t>
            </a:r>
            <a:r>
              <a:rPr lang="en-GB" dirty="0" smtClean="0"/>
              <a:t>period. </a:t>
            </a:r>
          </a:p>
          <a:p>
            <a:r>
              <a:rPr lang="en-GB" dirty="0" smtClean="0"/>
              <a:t>Give them time and understanding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‘We </a:t>
            </a:r>
            <a:r>
              <a:rPr lang="en-GB" b="1" dirty="0"/>
              <a:t>must consider the gradual implementation of any form of curriculum to recover from loss</a:t>
            </a:r>
            <a:r>
              <a:rPr lang="en-GB" b="1" dirty="0" smtClean="0"/>
              <a:t>.’ B Carpenter 2020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1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227</TotalTime>
  <Words>1273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Nature Illustration 16x9</vt:lpstr>
      <vt:lpstr>A Recovery Curriculum</vt:lpstr>
      <vt:lpstr>Where has the concept come from?</vt:lpstr>
      <vt:lpstr>What is The Recovery Curriculum? </vt:lpstr>
      <vt:lpstr>Consider ‘Loss’ and the impact on our children?</vt:lpstr>
      <vt:lpstr>Consider ‘Experiences’ and the impact </vt:lpstr>
      <vt:lpstr>When our pupils return…. </vt:lpstr>
      <vt:lpstr>PowerPoint Presentation</vt:lpstr>
      <vt:lpstr>What do we need to do?</vt:lpstr>
      <vt:lpstr>Small steps….</vt:lpstr>
      <vt:lpstr>We need to listen to what children are ‘saying’</vt:lpstr>
      <vt:lpstr>Remember the 6 principles of Nurture</vt:lpstr>
      <vt:lpstr> We suggest the Recovery Curriculum is built on the 5 Levers, as a systematic, relationships-based approach to reigniting the flame of learning in each child.   B. Carpenter 2020  </vt:lpstr>
      <vt:lpstr>Lever 1: Relationships</vt:lpstr>
      <vt:lpstr>Lever 2: Community</vt:lpstr>
      <vt:lpstr>Lever 3: Transparent Curriculum</vt:lpstr>
      <vt:lpstr>Lever 4: Metacognition</vt:lpstr>
      <vt:lpstr>Lever 5: Space</vt:lpstr>
      <vt:lpstr>PowerPoint Presentation</vt:lpstr>
      <vt:lpstr>Please watch Barry’s podcast:   Learning Shared Ep 1: A Recovery Curriculum - Loss &amp; Life for our Children and Schools Post Pandemic </vt:lpstr>
      <vt:lpstr>Useful links </vt:lpstr>
    </vt:vector>
  </TitlesOfParts>
  <Company>Halton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Recovery Curriculum</dc:title>
  <dc:creator>Brookfields - Deputy Head</dc:creator>
  <cp:lastModifiedBy>Brookfields - Deputy Head</cp:lastModifiedBy>
  <cp:revision>13</cp:revision>
  <dcterms:created xsi:type="dcterms:W3CDTF">2020-05-21T08:10:42Z</dcterms:created>
  <dcterms:modified xsi:type="dcterms:W3CDTF">2020-05-21T11:58:02Z</dcterms:modified>
</cp:coreProperties>
</file>