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9" r:id="rId4"/>
    <p:sldId id="258" r:id="rId5"/>
    <p:sldId id="274" r:id="rId6"/>
    <p:sldId id="277" r:id="rId7"/>
    <p:sldId id="273" r:id="rId8"/>
    <p:sldId id="265" r:id="rId9"/>
    <p:sldId id="269" r:id="rId10"/>
    <p:sldId id="268" r:id="rId11"/>
    <p:sldId id="276" r:id="rId12"/>
    <p:sldId id="278"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2209D9"/>
    <a:srgbClr val="FFCC66"/>
    <a:srgbClr val="D60093"/>
    <a:srgbClr val="6600CC"/>
    <a:srgbClr val="3366FF"/>
    <a:srgbClr val="CC0000"/>
    <a:srgbClr val="003E1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3" autoAdjust="0"/>
    <p:restoredTop sz="93689" autoAdjust="0"/>
  </p:normalViewPr>
  <p:slideViewPr>
    <p:cSldViewPr>
      <p:cViewPr varScale="1">
        <p:scale>
          <a:sx n="82" d="100"/>
          <a:sy n="82" d="100"/>
        </p:scale>
        <p:origin x="137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8E06A-98BC-461D-8EC4-E099B90C7DF2}" type="datetimeFigureOut">
              <a:rPr lang="en-GB" smtClean="0"/>
              <a:t>09/02/2021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9EACC-FC96-470C-83BC-83B0E2A4B6A9}" type="slidenum">
              <a:rPr lang="en-GB" smtClean="0"/>
              <a:t>‹#›</a:t>
            </a:fld>
            <a:endParaRPr lang="en-GB"/>
          </a:p>
        </p:txBody>
      </p:sp>
    </p:spTree>
    <p:extLst>
      <p:ext uri="{BB962C8B-B14F-4D97-AF65-F5344CB8AC3E}">
        <p14:creationId xmlns:p14="http://schemas.microsoft.com/office/powerpoint/2010/main" val="196569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4</a:t>
            </a:fld>
            <a:endParaRPr lang="en-GB"/>
          </a:p>
        </p:txBody>
      </p:sp>
    </p:spTree>
    <p:extLst>
      <p:ext uri="{BB962C8B-B14F-4D97-AF65-F5344CB8AC3E}">
        <p14:creationId xmlns:p14="http://schemas.microsoft.com/office/powerpoint/2010/main" val="269065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9</a:t>
            </a:fld>
            <a:endParaRPr lang="en-GB"/>
          </a:p>
        </p:txBody>
      </p:sp>
    </p:spTree>
    <p:extLst>
      <p:ext uri="{BB962C8B-B14F-4D97-AF65-F5344CB8AC3E}">
        <p14:creationId xmlns:p14="http://schemas.microsoft.com/office/powerpoint/2010/main" val="334410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2.co.uk/help/nspcc/helpline" TargetMode="External"/><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4.jpeg"/><Relationship Id="rId4" Type="http://schemas.openxmlformats.org/officeDocument/2006/relationships/hyperlink" Target="https://youngminds.org.uk/"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hyperlink" Target="http://www.cheshire.police.uk/" TargetMode="External"/><Relationship Id="rId5" Type="http://schemas.openxmlformats.org/officeDocument/2006/relationships/hyperlink" Target="http://www.twitter.com/CheshireSSYP" TargetMode="External"/><Relationship Id="rId4" Type="http://schemas.openxmlformats.org/officeDocument/2006/relationships/hyperlink" Target="http://www.facebook.com/cheshirepolic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uk/url?sa=i&amp;url=https%3A%2F%2Fwww.saintlukeskc.org%2Fhealth-library%2Fhome-fire-safety&amp;psig=AOvVaw2_I7zQXeCJqxsg6MQuXTXP&amp;ust=1612173142455000&amp;source=images&amp;cd=vfe&amp;ved=0CAIQjRxqFwoTCLDbnpPzxe4CFQAAAAAdAAAAABAD" TargetMode="Externa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g"/><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59"/>
            <a:ext cx="8691902" cy="135421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While You’re </a:t>
            </a: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p:txBody>
      </p:sp>
      <p:sp>
        <p:nvSpPr>
          <p:cNvPr id="4" name="TextBox 3"/>
          <p:cNvSpPr txBox="1"/>
          <p:nvPr/>
        </p:nvSpPr>
        <p:spPr>
          <a:xfrm>
            <a:off x="2795068" y="6237312"/>
            <a:ext cx="3600400" cy="523220"/>
          </a:xfrm>
          <a:prstGeom prst="rect">
            <a:avLst/>
          </a:prstGeom>
          <a:noFill/>
        </p:spPr>
        <p:txBody>
          <a:bodyPr wrap="square" rtlCol="0">
            <a:spAutoFit/>
          </a:bodyPr>
          <a:lstStyle/>
          <a:p>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9th </a:t>
            </a:r>
            <a:r>
              <a:rPr lang="en-US" sz="2800" b="1" dirty="0">
                <a:ln/>
                <a:solidFill>
                  <a:schemeClr val="accent4"/>
                </a:solidFill>
                <a:effectLst>
                  <a:glow rad="228600">
                    <a:schemeClr val="accent1">
                      <a:satMod val="175000"/>
                      <a:alpha val="40000"/>
                    </a:schemeClr>
                  </a:glow>
                </a:effectLst>
                <a:latin typeface="Comic Sans MS" panose="030F0702030302020204" pitchFamily="66" charset="0"/>
              </a:rPr>
              <a:t>February </a:t>
            </a: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2021</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924944"/>
            <a:ext cx="6095209" cy="3137406"/>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60648"/>
            <a:ext cx="5112568" cy="646331"/>
          </a:xfrm>
          <a:prstGeom prst="rect">
            <a:avLst/>
          </a:prstGeom>
          <a:noFill/>
        </p:spPr>
        <p:txBody>
          <a:bodyPr wrap="square" rtlCol="0">
            <a:spAutoFit/>
          </a:bodyPr>
          <a:lstStyle/>
          <a:p>
            <a:pPr algn="ctr"/>
            <a:r>
              <a:rPr lang="en-GB" sz="3600" b="1" dirty="0" smtClean="0">
                <a:solidFill>
                  <a:srgbClr val="3366FF"/>
                </a:solidFill>
              </a:rPr>
              <a:t>Useful Links and Services</a:t>
            </a:r>
            <a:endParaRPr lang="en-GB" sz="3600" b="1" dirty="0">
              <a:solidFill>
                <a:srgbClr val="3366FF"/>
              </a:solidFill>
            </a:endParaRPr>
          </a:p>
        </p:txBody>
      </p:sp>
      <p:sp>
        <p:nvSpPr>
          <p:cNvPr id="4" name="TextBox 3"/>
          <p:cNvSpPr txBox="1"/>
          <p:nvPr/>
        </p:nvSpPr>
        <p:spPr>
          <a:xfrm>
            <a:off x="2987824" y="1129970"/>
            <a:ext cx="1296144" cy="223258"/>
          </a:xfrm>
          <a:prstGeom prst="rect">
            <a:avLst/>
          </a:prstGeom>
          <a:noFill/>
        </p:spPr>
        <p:txBody>
          <a:bodyPr wrap="square" rtlCol="0">
            <a:spAutoFit/>
          </a:bodyPr>
          <a:lstStyle/>
          <a:p>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5" y="1241140"/>
            <a:ext cx="7652284" cy="5751713"/>
          </a:xfrm>
          <a:prstGeom prst="rect">
            <a:avLst/>
          </a:prstGeom>
        </p:spPr>
      </p:pic>
      <p:sp>
        <p:nvSpPr>
          <p:cNvPr id="13" name="TextBox 12"/>
          <p:cNvSpPr txBox="1"/>
          <p:nvPr/>
        </p:nvSpPr>
        <p:spPr>
          <a:xfrm>
            <a:off x="-64302" y="4116997"/>
            <a:ext cx="2116021" cy="646331"/>
          </a:xfrm>
          <a:prstGeom prst="rect">
            <a:avLst/>
          </a:prstGeom>
          <a:noFill/>
        </p:spPr>
        <p:txBody>
          <a:bodyPr wrap="square" rtlCol="0">
            <a:spAutoFit/>
          </a:bodyPr>
          <a:lstStyle/>
          <a:p>
            <a:r>
              <a:rPr lang="en-GB" dirty="0" smtClean="0"/>
              <a:t>Your local</a:t>
            </a:r>
          </a:p>
          <a:p>
            <a:r>
              <a:rPr lang="en-GB" dirty="0" smtClean="0"/>
              <a:t>Doctors surgery </a:t>
            </a:r>
            <a:endParaRPr lang="en-GB" dirty="0"/>
          </a:p>
        </p:txBody>
      </p:sp>
      <p:sp>
        <p:nvSpPr>
          <p:cNvPr id="14" name="Rectangle 13"/>
          <p:cNvSpPr/>
          <p:nvPr/>
        </p:nvSpPr>
        <p:spPr>
          <a:xfrm>
            <a:off x="31417" y="1297454"/>
            <a:ext cx="1735048"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sp>
        <p:nvSpPr>
          <p:cNvPr id="15" name="Rectangle 14"/>
          <p:cNvSpPr/>
          <p:nvPr/>
        </p:nvSpPr>
        <p:spPr>
          <a:xfrm>
            <a:off x="4949142" y="1297454"/>
            <a:ext cx="4210833" cy="369332"/>
          </a:xfrm>
          <a:prstGeom prst="rect">
            <a:avLst/>
          </a:prstGeom>
        </p:spPr>
        <p:txBody>
          <a:bodyPr wrap="none">
            <a:spAutoFit/>
          </a:bodyPr>
          <a:lstStyle/>
          <a:p>
            <a:r>
              <a:rPr lang="en-GB" u="sng" dirty="0">
                <a:hlinkClick r:id="rId3"/>
              </a:rPr>
              <a:t>https://www.o2.co.uk/help/nspcc/helpline</a:t>
            </a:r>
            <a:endParaRPr lang="en-GB" dirty="0"/>
          </a:p>
        </p:txBody>
      </p:sp>
      <p:sp>
        <p:nvSpPr>
          <p:cNvPr id="16" name="TextBox 15"/>
          <p:cNvSpPr txBox="1"/>
          <p:nvPr/>
        </p:nvSpPr>
        <p:spPr>
          <a:xfrm>
            <a:off x="-51151" y="5821121"/>
            <a:ext cx="1832502" cy="646331"/>
          </a:xfrm>
          <a:prstGeom prst="rect">
            <a:avLst/>
          </a:prstGeom>
          <a:noFill/>
        </p:spPr>
        <p:txBody>
          <a:bodyPr wrap="square" rtlCol="0">
            <a:spAutoFit/>
          </a:bodyPr>
          <a:lstStyle/>
          <a:p>
            <a:r>
              <a:rPr lang="en-GB" dirty="0" smtClean="0">
                <a:solidFill>
                  <a:srgbClr val="D60093"/>
                </a:solidFill>
              </a:rPr>
              <a:t>Well-being</a:t>
            </a:r>
          </a:p>
          <a:p>
            <a:r>
              <a:rPr lang="en-GB" dirty="0" smtClean="0">
                <a:solidFill>
                  <a:srgbClr val="D60093"/>
                </a:solidFill>
              </a:rPr>
              <a:t>officer in School</a:t>
            </a:r>
            <a:endParaRPr lang="en-GB" dirty="0">
              <a:solidFill>
                <a:srgbClr val="D60093"/>
              </a:solidFill>
            </a:endParaRPr>
          </a:p>
        </p:txBody>
      </p:sp>
      <p:pic>
        <p:nvPicPr>
          <p:cNvPr id="10" name="Picture 9" descr="Young Mind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054558" y="2244647"/>
            <a:ext cx="1408040" cy="431129"/>
          </a:xfrm>
          <a:prstGeom prst="rect">
            <a:avLst/>
          </a:prstGeom>
          <a:noFill/>
          <a:ln>
            <a:noFill/>
          </a:ln>
        </p:spPr>
      </p:pic>
      <p:pic>
        <p:nvPicPr>
          <p:cNvPr id="9" name="Picture 8"/>
          <p:cNvPicPr>
            <a:picLocks noChangeAspect="1"/>
          </p:cNvPicPr>
          <p:nvPr/>
        </p:nvPicPr>
        <p:blipFill>
          <a:blip r:embed="rId6"/>
          <a:stretch>
            <a:fillRect/>
          </a:stretch>
        </p:blipFill>
        <p:spPr>
          <a:xfrm>
            <a:off x="7744110" y="6093296"/>
            <a:ext cx="1399890" cy="703060"/>
          </a:xfrm>
          <a:prstGeom prst="rect">
            <a:avLst/>
          </a:prstGeom>
        </p:spPr>
      </p:pic>
      <p:sp>
        <p:nvSpPr>
          <p:cNvPr id="17" name="TextBox 16"/>
          <p:cNvSpPr txBox="1"/>
          <p:nvPr/>
        </p:nvSpPr>
        <p:spPr>
          <a:xfrm>
            <a:off x="7112224" y="3292752"/>
            <a:ext cx="1080120" cy="369332"/>
          </a:xfrm>
          <a:prstGeom prst="rect">
            <a:avLst/>
          </a:prstGeom>
          <a:noFill/>
        </p:spPr>
        <p:txBody>
          <a:bodyPr wrap="square" rtlCol="0">
            <a:spAutoFit/>
          </a:bodyPr>
          <a:lstStyle/>
          <a:p>
            <a:r>
              <a:rPr lang="en-GB" b="1" dirty="0" smtClean="0">
                <a:solidFill>
                  <a:srgbClr val="00B050"/>
                </a:solidFill>
              </a:rPr>
              <a:t>NHS 111</a:t>
            </a:r>
            <a:endParaRPr lang="en-GB" b="1" dirty="0">
              <a:solidFill>
                <a:srgbClr val="00B050"/>
              </a:solidFill>
            </a:endParaRPr>
          </a:p>
        </p:txBody>
      </p:sp>
      <p:sp>
        <p:nvSpPr>
          <p:cNvPr id="18" name="Rectangle 17"/>
          <p:cNvSpPr/>
          <p:nvPr/>
        </p:nvSpPr>
        <p:spPr>
          <a:xfrm>
            <a:off x="6221150" y="4464908"/>
            <a:ext cx="2412776" cy="1477328"/>
          </a:xfrm>
          <a:prstGeom prst="rect">
            <a:avLst/>
          </a:prstGeom>
        </p:spPr>
        <p:txBody>
          <a:bodyPr wrap="square">
            <a:spAutoFit/>
          </a:bodyPr>
          <a:lstStyle/>
          <a:p>
            <a:r>
              <a:rPr lang="en-GB" b="1" dirty="0" err="1" smtClean="0">
                <a:solidFill>
                  <a:srgbClr val="767676"/>
                </a:solidFill>
              </a:rPr>
              <a:t>Childline</a:t>
            </a:r>
            <a:endParaRPr lang="en-GB" b="1" dirty="0">
              <a:solidFill>
                <a:srgbClr val="767676"/>
              </a:solidFill>
            </a:endParaRPr>
          </a:p>
          <a:p>
            <a:pPr>
              <a:buFont typeface="+mj-lt"/>
              <a:buAutoNum type="arabicPeriod"/>
            </a:pPr>
            <a:r>
              <a:rPr lang="en-GB" sz="1200" i="1" dirty="0">
                <a:solidFill>
                  <a:schemeClr val="accent6">
                    <a:lumMod val="75000"/>
                  </a:schemeClr>
                </a:solidFill>
              </a:rPr>
              <a:t>https://www.</a:t>
            </a:r>
            <a:r>
              <a:rPr lang="en-GB" sz="1200" b="1" i="1" dirty="0">
                <a:solidFill>
                  <a:schemeClr val="accent6">
                    <a:lumMod val="75000"/>
                  </a:schemeClr>
                </a:solidFill>
              </a:rPr>
              <a:t>childline</a:t>
            </a:r>
            <a:r>
              <a:rPr lang="en-GB" sz="1200" i="1" dirty="0">
                <a:solidFill>
                  <a:schemeClr val="accent6">
                    <a:lumMod val="75000"/>
                  </a:schemeClr>
                </a:solidFill>
              </a:rPr>
              <a:t>.org.uk</a:t>
            </a:r>
            <a:endParaRPr lang="en-GB" sz="1200" dirty="0">
              <a:solidFill>
                <a:schemeClr val="accent6">
                  <a:lumMod val="75000"/>
                </a:schemeClr>
              </a:solidFill>
            </a:endParaRPr>
          </a:p>
          <a:p>
            <a:pPr>
              <a:buFont typeface="+mj-lt"/>
              <a:buAutoNum type="arabicPeriod"/>
            </a:pPr>
            <a:r>
              <a:rPr lang="en-GB" sz="1200" dirty="0">
                <a:solidFill>
                  <a:schemeClr val="accent6">
                    <a:lumMod val="75000"/>
                  </a:schemeClr>
                </a:solidFill>
              </a:rPr>
              <a:t>Get help and advice about a wide range of issues, call us on 0800 1111, talk to a counsellor online, send </a:t>
            </a:r>
            <a:r>
              <a:rPr lang="en-GB" sz="1200" b="1" dirty="0">
                <a:solidFill>
                  <a:schemeClr val="accent6">
                    <a:lumMod val="75000"/>
                  </a:schemeClr>
                </a:solidFill>
              </a:rPr>
              <a:t>Childline</a:t>
            </a:r>
            <a:r>
              <a:rPr lang="en-GB" sz="1200" dirty="0">
                <a:solidFill>
                  <a:schemeClr val="accent6">
                    <a:lumMod val="75000"/>
                  </a:schemeClr>
                </a:solidFill>
              </a:rPr>
              <a:t> an email or post on the message boards</a:t>
            </a:r>
          </a:p>
        </p:txBody>
      </p:sp>
    </p:spTree>
    <p:extLst>
      <p:ext uri="{BB962C8B-B14F-4D97-AF65-F5344CB8AC3E}">
        <p14:creationId xmlns:p14="http://schemas.microsoft.com/office/powerpoint/2010/main" val="1646440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https://image.shutterstock.com/z/stock-vector-birthday-party-background-with-bunting-flags-balloons-and-gift-boxes-eps-vector-illustration-283152167.jpg"/>
          <p:cNvPicPr>
            <a:picLocks noChangeAspect="1" noChangeArrowheads="1"/>
          </p:cNvPicPr>
          <p:nvPr/>
        </p:nvPicPr>
        <p:blipFill rotWithShape="1">
          <a:blip r:embed="rId4">
            <a:extLst>
              <a:ext uri="{28A0092B-C50C-407E-A947-70E740481C1C}">
                <a14:useLocalDpi xmlns:a14="http://schemas.microsoft.com/office/drawing/2010/main" val="0"/>
              </a:ext>
            </a:extLst>
          </a:blip>
          <a:srcRect t="7907" r="1606"/>
          <a:stretch/>
        </p:blipFill>
        <p:spPr bwMode="auto">
          <a:xfrm>
            <a:off x="0" y="1196752"/>
            <a:ext cx="9144000"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86" y="44209"/>
            <a:ext cx="3528392" cy="1152543"/>
          </a:xfrm>
          <a:prstGeom prst="rect">
            <a:avLst/>
          </a:prstGeom>
        </p:spPr>
      </p:pic>
      <p:pic>
        <p:nvPicPr>
          <p:cNvPr id="8" name="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843808" y="2708920"/>
            <a:ext cx="3198796" cy="3135183"/>
          </a:xfrm>
          <a:prstGeom prst="rect">
            <a:avLst/>
          </a:prstGeom>
        </p:spPr>
      </p:pic>
    </p:spTree>
    <p:extLst>
      <p:ext uri="{BB962C8B-B14F-4D97-AF65-F5344CB8AC3E}">
        <p14:creationId xmlns:p14="http://schemas.microsoft.com/office/powerpoint/2010/main" val="3402197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6696744" cy="1470025"/>
          </a:xfrm>
        </p:spPr>
        <p:txBody>
          <a:bodyPr/>
          <a:lstStyle/>
          <a:p>
            <a:r>
              <a:rPr lang="en-GB" sz="3600" dirty="0" smtClean="0"/>
              <a:t>We want to offer our condolences to the family of  </a:t>
            </a:r>
            <a:br>
              <a:rPr lang="en-GB" sz="3600" dirty="0" smtClean="0"/>
            </a:br>
            <a:r>
              <a:rPr lang="en-GB" sz="3600" dirty="0" smtClean="0"/>
              <a:t>Captain Sir Tom Moore</a:t>
            </a:r>
            <a:br>
              <a:rPr lang="en-GB" sz="3600" dirty="0" smtClean="0"/>
            </a:b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584661"/>
            <a:ext cx="6408712" cy="4269029"/>
          </a:xfrm>
          <a:prstGeom prst="rect">
            <a:avLst/>
          </a:prstGeom>
        </p:spPr>
      </p:pic>
      <p:sp>
        <p:nvSpPr>
          <p:cNvPr id="5" name="TextBox 4"/>
          <p:cNvSpPr txBox="1"/>
          <p:nvPr/>
        </p:nvSpPr>
        <p:spPr>
          <a:xfrm>
            <a:off x="179512" y="1988840"/>
            <a:ext cx="8786019" cy="954107"/>
          </a:xfrm>
          <a:prstGeom prst="rect">
            <a:avLst/>
          </a:prstGeom>
          <a:noFill/>
        </p:spPr>
        <p:txBody>
          <a:bodyPr wrap="square" rtlCol="0">
            <a:spAutoFit/>
          </a:bodyPr>
          <a:lstStyle/>
          <a:p>
            <a:pPr algn="ctr"/>
            <a:r>
              <a:rPr lang="en-GB" sz="2800" dirty="0"/>
              <a:t>A gentleman that </a:t>
            </a:r>
            <a:r>
              <a:rPr lang="en-GB" sz="2800" dirty="0" smtClean="0"/>
              <a:t>lived his </a:t>
            </a:r>
            <a:r>
              <a:rPr lang="en-GB" sz="2800" dirty="0"/>
              <a:t>life </a:t>
            </a:r>
            <a:r>
              <a:rPr lang="en-GB" sz="2800" dirty="0" smtClean="0"/>
              <a:t>to the </a:t>
            </a:r>
            <a:r>
              <a:rPr lang="en-GB" sz="2800" dirty="0"/>
              <a:t>fullest </a:t>
            </a:r>
            <a:r>
              <a:rPr lang="en-GB" sz="2800" dirty="0" smtClean="0"/>
              <a:t>till </a:t>
            </a:r>
            <a:r>
              <a:rPr lang="en-GB" sz="2800" dirty="0"/>
              <a:t>the very end</a:t>
            </a:r>
            <a:r>
              <a:rPr lang="en-GB" dirty="0" smtClean="0"/>
              <a:t>. </a:t>
            </a:r>
            <a:r>
              <a:rPr lang="en-GB" sz="2800" dirty="0" smtClean="0"/>
              <a:t>How grateful we are for all you did.</a:t>
            </a:r>
            <a:endParaRPr lang="en-GB" sz="2800" dirty="0"/>
          </a:p>
        </p:txBody>
      </p:sp>
    </p:spTree>
    <p:extLst>
      <p:ext uri="{BB962C8B-B14F-4D97-AF65-F5344CB8AC3E}">
        <p14:creationId xmlns:p14="http://schemas.microsoft.com/office/powerpoint/2010/main" val="1106661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461251"/>
            <a:ext cx="7132188" cy="1754326"/>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a:t>
            </a:r>
          </a:p>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16</a:t>
            </a:r>
            <a:r>
              <a:rPr lang="en-US" sz="5400" b="1" baseline="30000" dirty="0" smtClean="0">
                <a:ln/>
                <a:solidFill>
                  <a:schemeClr val="accent4"/>
                </a:solidFill>
                <a:effectLst>
                  <a:glow rad="228600">
                    <a:schemeClr val="accent1">
                      <a:satMod val="175000"/>
                      <a:alpha val="40000"/>
                    </a:schemeClr>
                  </a:glow>
                </a:effectLst>
                <a:latin typeface="Comic Sans MS" panose="030F0702030302020204" pitchFamily="66" charset="0"/>
              </a:rPr>
              <a:t>th</a:t>
            </a: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  February 2021</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482526" y="3068847"/>
            <a:ext cx="8100391" cy="24622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remember Hands, Face and Space.</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If you are feeling upset, worried or confused please speak to someone you trust.</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8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732" y="1769889"/>
            <a:ext cx="981646" cy="981646"/>
          </a:xfrm>
          <a:prstGeom prst="rect">
            <a:avLst/>
          </a:prstGeom>
        </p:spPr>
      </p:pic>
      <p:pic>
        <p:nvPicPr>
          <p:cNvPr id="11" name="Picture 10"/>
          <p:cNvPicPr>
            <a:picLocks noChangeAspect="1"/>
          </p:cNvPicPr>
          <p:nvPr/>
        </p:nvPicPr>
        <p:blipFill>
          <a:blip r:embed="rId3"/>
          <a:stretch>
            <a:fillRect/>
          </a:stretch>
        </p:blipFill>
        <p:spPr>
          <a:xfrm>
            <a:off x="6346678" y="5848373"/>
            <a:ext cx="2555775" cy="958646"/>
          </a:xfrm>
          <a:prstGeom prst="rect">
            <a:avLst/>
          </a:prstGeom>
        </p:spPr>
      </p:pic>
      <p:sp>
        <p:nvSpPr>
          <p:cNvPr id="2" name="TextBox 1"/>
          <p:cNvSpPr txBox="1"/>
          <p:nvPr/>
        </p:nvSpPr>
        <p:spPr>
          <a:xfrm>
            <a:off x="140459" y="5733256"/>
            <a:ext cx="3024336" cy="923330"/>
          </a:xfrm>
          <a:prstGeom prst="rect">
            <a:avLst/>
          </a:prstGeom>
          <a:noFill/>
        </p:spPr>
        <p:txBody>
          <a:bodyPr wrap="square" rtlCol="0">
            <a:spAutoFit/>
          </a:bodyPr>
          <a:lstStyle/>
          <a:p>
            <a:r>
              <a:rPr lang="en-US" u="sng" dirty="0">
                <a:hlinkClick r:id="rId4"/>
              </a:rPr>
              <a:t>Cheshire Police on </a:t>
            </a:r>
            <a:r>
              <a:rPr lang="en-US" u="sng" dirty="0" smtClean="0">
                <a:hlinkClick r:id="rId4"/>
              </a:rPr>
              <a:t>Facebook</a:t>
            </a:r>
            <a:endParaRPr lang="en-US" u="sng" dirty="0" smtClean="0"/>
          </a:p>
          <a:p>
            <a:r>
              <a:rPr lang="en-US" u="sng" dirty="0" smtClean="0">
                <a:hlinkClick r:id="rId5"/>
              </a:rPr>
              <a:t>@</a:t>
            </a:r>
            <a:r>
              <a:rPr lang="en-US" u="sng" dirty="0" err="1" smtClean="0">
                <a:hlinkClick r:id="rId5"/>
              </a:rPr>
              <a:t>CheshireSSYP</a:t>
            </a:r>
            <a:r>
              <a:rPr lang="en-US" u="sng" dirty="0" smtClean="0">
                <a:hlinkClick r:id="rId5"/>
              </a:rPr>
              <a:t> </a:t>
            </a:r>
            <a:r>
              <a:rPr lang="en-US" u="sng" dirty="0">
                <a:hlinkClick r:id="rId5"/>
              </a:rPr>
              <a:t>on </a:t>
            </a:r>
            <a:r>
              <a:rPr lang="en-US" u="sng" dirty="0" smtClean="0">
                <a:hlinkClick r:id="rId5"/>
              </a:rPr>
              <a:t>Twitter</a:t>
            </a:r>
            <a:endParaRPr lang="en-US" u="sng" dirty="0" smtClean="0"/>
          </a:p>
          <a:p>
            <a:r>
              <a:rPr lang="en-GB" u="sng" dirty="0" smtClean="0">
                <a:hlinkClick r:id="rId6"/>
              </a:rPr>
              <a:t>www.cheshire.police.uk</a:t>
            </a:r>
            <a:endParaRPr lang="en-GB" dirty="0"/>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22221"/>
            <a:ext cx="8748464" cy="5203123"/>
          </a:xfrm>
          <a:prstGeom prst="rect">
            <a:avLst/>
          </a:prstGeom>
        </p:spPr>
      </p:pic>
    </p:spTree>
    <p:extLst>
      <p:ext uri="{BB962C8B-B14F-4D97-AF65-F5344CB8AC3E}">
        <p14:creationId xmlns:p14="http://schemas.microsoft.com/office/powerpoint/2010/main" val="102584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243" y="1165764"/>
            <a:ext cx="7762061" cy="707886"/>
          </a:xfrm>
          <a:prstGeom prst="rect">
            <a:avLst/>
          </a:prstGeom>
        </p:spPr>
        <p:txBody>
          <a:bodyPr wrap="none">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 of the Week</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3275856" y="6597352"/>
            <a:ext cx="2182836" cy="144016"/>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472638" y="2348880"/>
            <a:ext cx="8352928" cy="3724096"/>
          </a:xfrm>
          <a:prstGeom prst="rect">
            <a:avLst/>
          </a:prstGeom>
          <a:noFill/>
        </p:spPr>
        <p:txBody>
          <a:bodyPr wrap="square" rtlCol="0">
            <a:spAutoFit/>
          </a:bodyPr>
          <a:lstStyle/>
          <a:p>
            <a:pPr algn="ctr"/>
            <a:r>
              <a:rPr lang="en-GB" dirty="0" smtClean="0">
                <a:latin typeface="Comic Sans MS" panose="030F0702030302020204" pitchFamily="66" charset="0"/>
              </a:rPr>
              <a:t>Hi Everyone, we hope you have all had a great week and worked on staying positive, even though </a:t>
            </a:r>
            <a:r>
              <a:rPr lang="en-GB" smtClean="0">
                <a:latin typeface="Comic Sans MS" panose="030F0702030302020204" pitchFamily="66" charset="0"/>
              </a:rPr>
              <a:t>you maybe missing </a:t>
            </a:r>
            <a:r>
              <a:rPr lang="en-GB" dirty="0" smtClean="0">
                <a:latin typeface="Comic Sans MS" panose="030F0702030302020204" pitchFamily="66" charset="0"/>
              </a:rPr>
              <a:t>your friends and family.</a:t>
            </a:r>
          </a:p>
          <a:p>
            <a:endParaRPr lang="en-GB" dirty="0">
              <a:latin typeface="Comic Sans MS" panose="030F0702030302020204" pitchFamily="66" charset="0"/>
            </a:endParaRPr>
          </a:p>
          <a:p>
            <a:pPr algn="ctr"/>
            <a:r>
              <a:rPr lang="en-GB" dirty="0" smtClean="0">
                <a:latin typeface="Comic Sans MS" panose="030F0702030302020204" pitchFamily="66" charset="0"/>
              </a:rPr>
              <a:t>This week we are going to be looking at Fire Safety and First Aid.</a:t>
            </a:r>
            <a:endParaRPr lang="en-GB" dirty="0">
              <a:latin typeface="Comic Sans MS" panose="030F0702030302020204" pitchFamily="66" charset="0"/>
            </a:endParaRPr>
          </a:p>
          <a:p>
            <a:pPr algn="ctr"/>
            <a:r>
              <a:rPr lang="en-GB" dirty="0" smtClean="0">
                <a:latin typeface="Comic Sans MS" panose="030F0702030302020204" pitchFamily="66" charset="0"/>
              </a:rPr>
              <a:t>There will be a few activities to get involved with too. </a:t>
            </a:r>
          </a:p>
          <a:p>
            <a:endParaRPr lang="en-GB" dirty="0">
              <a:latin typeface="Comic Sans MS" panose="030F0702030302020204" pitchFamily="66" charset="0"/>
            </a:endParaRPr>
          </a:p>
          <a:p>
            <a:pPr algn="ctr"/>
            <a:r>
              <a:rPr lang="en-GB" dirty="0" smtClean="0">
                <a:latin typeface="Comic Sans MS" panose="030F0702030302020204" pitchFamily="66" charset="0"/>
              </a:rPr>
              <a:t>Also meet the newest member of staff at Cheshire Police. </a:t>
            </a:r>
          </a:p>
          <a:p>
            <a:endParaRPr lang="en-GB" dirty="0">
              <a:latin typeface="Comic Sans MS" panose="030F0702030302020204" pitchFamily="66" charset="0"/>
            </a:endParaRPr>
          </a:p>
          <a:p>
            <a:pPr algn="ctr"/>
            <a:r>
              <a:rPr lang="en-GB" dirty="0" smtClean="0">
                <a:latin typeface="Comic Sans MS" panose="030F0702030302020204" pitchFamily="66" charset="0"/>
              </a:rPr>
              <a:t>If </a:t>
            </a:r>
            <a:r>
              <a:rPr lang="en-GB" dirty="0">
                <a:latin typeface="Comic Sans MS" panose="030F0702030302020204" pitchFamily="66" charset="0"/>
              </a:rPr>
              <a:t>you </a:t>
            </a:r>
            <a:r>
              <a:rPr lang="en-GB" dirty="0" smtClean="0">
                <a:latin typeface="Comic Sans MS" panose="030F0702030302020204" pitchFamily="66" charset="0"/>
              </a:rPr>
              <a:t>are </a:t>
            </a:r>
            <a:r>
              <a:rPr lang="en-GB" dirty="0">
                <a:latin typeface="Comic Sans MS" panose="030F0702030302020204" pitchFamily="66" charset="0"/>
              </a:rPr>
              <a:t>worried about anything please remember to </a:t>
            </a:r>
            <a:r>
              <a:rPr lang="en-GB" dirty="0" smtClean="0">
                <a:latin typeface="Comic Sans MS" panose="030F0702030302020204" pitchFamily="66" charset="0"/>
              </a:rPr>
              <a:t>talk</a:t>
            </a:r>
          </a:p>
          <a:p>
            <a:pPr algn="ctr"/>
            <a:r>
              <a:rPr lang="en-GB" dirty="0" smtClean="0">
                <a:latin typeface="Comic Sans MS" panose="030F0702030302020204" pitchFamily="66" charset="0"/>
              </a:rPr>
              <a:t>to </a:t>
            </a:r>
            <a:r>
              <a:rPr lang="en-GB" dirty="0">
                <a:latin typeface="Comic Sans MS" panose="030F0702030302020204" pitchFamily="66" charset="0"/>
              </a:rPr>
              <a:t>someone you trust</a:t>
            </a:r>
            <a:r>
              <a:rPr lang="en-GB" dirty="0" smtClean="0">
                <a:latin typeface="Comic Sans MS" panose="030F0702030302020204" pitchFamily="66" charset="0"/>
              </a:rPr>
              <a:t>.</a:t>
            </a:r>
          </a:p>
          <a:p>
            <a:endParaRPr lang="en-GB" dirty="0">
              <a:latin typeface="Comic Sans MS" panose="030F0702030302020204" pitchFamily="66" charset="0"/>
            </a:endParaRPr>
          </a:p>
          <a:p>
            <a:pPr algn="ctr"/>
            <a:r>
              <a:rPr lang="en-GB" sz="2000" dirty="0" smtClean="0">
                <a:latin typeface="Comic Sans MS" panose="030F0702030302020204" pitchFamily="66" charset="0"/>
              </a:rPr>
              <a:t>Have a great week all</a:t>
            </a:r>
            <a:r>
              <a:rPr lang="en-GB" dirty="0" smtClean="0">
                <a:latin typeface="Comic Sans MS" panose="030F0702030302020204" pitchFamily="66" charset="0"/>
              </a:rPr>
              <a:t>.</a:t>
            </a:r>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57837" y="4277826"/>
            <a:ext cx="290467" cy="350691"/>
          </a:xfrm>
          <a:prstGeom prst="rect">
            <a:avLst/>
          </a:prstGeom>
        </p:spPr>
      </p:pic>
    </p:spTree>
    <p:extLst>
      <p:ext uri="{BB962C8B-B14F-4D97-AF65-F5344CB8AC3E}">
        <p14:creationId xmlns:p14="http://schemas.microsoft.com/office/powerpoint/2010/main" val="2902683627"/>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0"/>
            <a:ext cx="5738325" cy="1015663"/>
          </a:xfrm>
          <a:prstGeom prst="rect">
            <a:avLst/>
          </a:prstGeom>
        </p:spPr>
        <p:txBody>
          <a:bodyPr wrap="square">
            <a:spAutoFit/>
          </a:bodyPr>
          <a:lstStyle/>
          <a:p>
            <a:pPr algn="ctr"/>
            <a:endParaRPr lang="en-US" sz="20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Say hello to Harley</a:t>
            </a:r>
            <a:endPar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7781779" y="6323027"/>
            <a:ext cx="1362221" cy="526429"/>
          </a:xfrm>
          <a:prstGeom prst="rect">
            <a:avLst/>
          </a:prstGeom>
        </p:spPr>
      </p:pic>
      <p:sp>
        <p:nvSpPr>
          <p:cNvPr id="5" name="AutoShape 12" descr="Pound Sign Shaped Stress Ball"/>
          <p:cNvSpPr>
            <a:spLocks noChangeAspect="1" noChangeArrowheads="1"/>
          </p:cNvSpPr>
          <p:nvPr/>
        </p:nvSpPr>
        <p:spPr bwMode="auto">
          <a:xfrm>
            <a:off x="63500" y="-1365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2" descr="Image result for Cyberbullying Clip Art Coloring Sheet"/>
          <p:cNvSpPr>
            <a:spLocks noChangeAspect="1" noChangeArrowheads="1"/>
          </p:cNvSpPr>
          <p:nvPr/>
        </p:nvSpPr>
        <p:spPr bwMode="auto">
          <a:xfrm>
            <a:off x="2619616" y="2132856"/>
            <a:ext cx="19240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May be an image of d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80697"/>
            <a:ext cx="5989845" cy="5568759"/>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86249" y="1942773"/>
            <a:ext cx="2957751" cy="4524315"/>
          </a:xfrm>
          <a:prstGeom prst="rect">
            <a:avLst/>
          </a:prstGeom>
          <a:noFill/>
        </p:spPr>
        <p:txBody>
          <a:bodyPr wrap="square" rtlCol="0">
            <a:spAutoFit/>
          </a:bodyPr>
          <a:lstStyle/>
          <a:p>
            <a:r>
              <a:rPr lang="en-GB" dirty="0" smtClean="0">
                <a:solidFill>
                  <a:srgbClr val="0070C0"/>
                </a:solidFill>
              </a:rPr>
              <a:t>Harley  is the latest recruit for the Safer School Youth Partnership team. He is the first therapy dog for Cheshire Police and will be working in Runcorn and Widnes with his Police Officer Mum, Jane.</a:t>
            </a:r>
          </a:p>
          <a:p>
            <a:endParaRPr lang="en-GB" dirty="0">
              <a:solidFill>
                <a:srgbClr val="0070C0"/>
              </a:solidFill>
            </a:endParaRPr>
          </a:p>
          <a:p>
            <a:r>
              <a:rPr lang="en-GB" dirty="0" smtClean="0">
                <a:solidFill>
                  <a:srgbClr val="0070C0"/>
                </a:solidFill>
              </a:rPr>
              <a:t>He is looking forward to updating you about his training and work helping young people like yourselves.</a:t>
            </a:r>
          </a:p>
          <a:p>
            <a:endParaRPr lang="en-GB" dirty="0">
              <a:solidFill>
                <a:srgbClr val="0070C0"/>
              </a:solidFill>
            </a:endParaRPr>
          </a:p>
          <a:p>
            <a:r>
              <a:rPr lang="en-GB" dirty="0" smtClean="0">
                <a:solidFill>
                  <a:srgbClr val="0070C0"/>
                </a:solidFill>
              </a:rPr>
              <a:t>Follow his adventures on Instagram @harleyPTD</a:t>
            </a:r>
          </a:p>
          <a:p>
            <a:r>
              <a:rPr lang="en-GB" dirty="0" smtClean="0">
                <a:solidFill>
                  <a:srgbClr val="0070C0"/>
                </a:solidFill>
              </a:rPr>
              <a:t>&amp; @Cheshire</a:t>
            </a:r>
            <a:r>
              <a:rPr lang="en-GB" dirty="0" smtClean="0">
                <a:solidFill>
                  <a:srgbClr val="00B0F0"/>
                </a:solidFill>
              </a:rPr>
              <a:t>S</a:t>
            </a:r>
            <a:r>
              <a:rPr lang="en-GB" dirty="0" smtClean="0">
                <a:solidFill>
                  <a:srgbClr val="FF0000"/>
                </a:solidFill>
              </a:rPr>
              <a:t>S</a:t>
            </a:r>
            <a:r>
              <a:rPr lang="en-GB" dirty="0" smtClean="0">
                <a:solidFill>
                  <a:srgbClr val="FFC000"/>
                </a:solidFill>
              </a:rPr>
              <a:t>Y</a:t>
            </a:r>
            <a:r>
              <a:rPr lang="en-GB" dirty="0" smtClean="0">
                <a:solidFill>
                  <a:srgbClr val="00B050"/>
                </a:solidFill>
              </a:rPr>
              <a:t>P</a:t>
            </a:r>
            <a:endParaRPr lang="en-GB" dirty="0">
              <a:solidFill>
                <a:srgbClr val="00B05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27661" y="1374260"/>
            <a:ext cx="337463" cy="407430"/>
          </a:xfrm>
          <a:prstGeom prst="rect">
            <a:avLst/>
          </a:prstGeom>
        </p:spPr>
      </p:pic>
      <p:sp>
        <p:nvSpPr>
          <p:cNvPr id="3" name="TextBox 2"/>
          <p:cNvSpPr txBox="1"/>
          <p:nvPr/>
        </p:nvSpPr>
        <p:spPr>
          <a:xfrm>
            <a:off x="3703342" y="5861362"/>
            <a:ext cx="2286503" cy="923330"/>
          </a:xfrm>
          <a:prstGeom prst="rect">
            <a:avLst/>
          </a:prstGeom>
          <a:noFill/>
        </p:spPr>
        <p:txBody>
          <a:bodyPr wrap="square" rtlCol="0">
            <a:spAutoFit/>
          </a:bodyPr>
          <a:lstStyle/>
          <a:p>
            <a:r>
              <a:rPr lang="en-GB" dirty="0" smtClean="0"/>
              <a:t>Harley is a great listener and wants to help you feel safe.</a:t>
            </a:r>
            <a:endParaRPr lang="en-GB" dirty="0"/>
          </a:p>
        </p:txBody>
      </p:sp>
    </p:spTree>
    <p:extLst>
      <p:ext uri="{BB962C8B-B14F-4D97-AF65-F5344CB8AC3E}">
        <p14:creationId xmlns:p14="http://schemas.microsoft.com/office/powerpoint/2010/main" val="1793476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Fire Safety | Saint Luke's Health 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13086"/>
            <a:ext cx="2736304" cy="4177902"/>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7939" y="-31063"/>
            <a:ext cx="8040031" cy="1446550"/>
          </a:xfrm>
          <a:prstGeom prst="rect">
            <a:avLst/>
          </a:prstGeom>
          <a:noFill/>
        </p:spPr>
        <p:txBody>
          <a:bodyPr wrap="square" rtlCol="0">
            <a:spAutoFit/>
          </a:bodyPr>
          <a:lstStyle/>
          <a:p>
            <a:pPr algn="ct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F</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ire Safety Around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Your</a:t>
            </a: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Home</a:t>
            </a:r>
          </a:p>
        </p:txBody>
      </p:sp>
      <p:sp>
        <p:nvSpPr>
          <p:cNvPr id="3" name="TextBox 2"/>
          <p:cNvSpPr txBox="1"/>
          <p:nvPr/>
        </p:nvSpPr>
        <p:spPr>
          <a:xfrm>
            <a:off x="1032212" y="1991251"/>
            <a:ext cx="2118524" cy="461665"/>
          </a:xfrm>
          <a:prstGeom prst="rect">
            <a:avLst/>
          </a:prstGeom>
          <a:solidFill>
            <a:srgbClr val="00CC99"/>
          </a:solidFill>
          <a:ln w="38100">
            <a:solidFill>
              <a:srgbClr val="0070C0"/>
            </a:solidFill>
          </a:ln>
        </p:spPr>
        <p:txBody>
          <a:bodyPr wrap="square" rtlCol="0">
            <a:spAutoFit/>
          </a:bodyPr>
          <a:lstStyle/>
          <a:p>
            <a:r>
              <a:rPr lang="en-GB" sz="2400" b="1" dirty="0" smtClean="0">
                <a:solidFill>
                  <a:srgbClr val="2209D9"/>
                </a:solidFill>
              </a:rPr>
              <a:t>Test it Tuesday</a:t>
            </a:r>
            <a:endParaRPr lang="en-GB" sz="2400" b="1" dirty="0">
              <a:solidFill>
                <a:srgbClr val="2209D9"/>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7801" y="1991251"/>
            <a:ext cx="4345805" cy="4762115"/>
          </a:xfrm>
          <a:prstGeom prst="rect">
            <a:avLst/>
          </a:prstGeom>
          <a:ln w="38100">
            <a:solidFill>
              <a:srgbClr val="00B050"/>
            </a:solidFill>
          </a:ln>
        </p:spPr>
      </p:pic>
      <p:sp>
        <p:nvSpPr>
          <p:cNvPr id="13" name="TextBox 12"/>
          <p:cNvSpPr txBox="1"/>
          <p:nvPr/>
        </p:nvSpPr>
        <p:spPr>
          <a:xfrm>
            <a:off x="4531338" y="1057322"/>
            <a:ext cx="4172268" cy="830997"/>
          </a:xfrm>
          <a:prstGeom prst="rect">
            <a:avLst/>
          </a:prstGeom>
          <a:noFill/>
        </p:spPr>
        <p:txBody>
          <a:bodyPr wrap="square" rtlCol="0">
            <a:spAutoFit/>
          </a:bodyPr>
          <a:lstStyle/>
          <a:p>
            <a:pPr algn="ctr"/>
            <a:r>
              <a:rPr lang="en-GB" sz="2400" b="1" dirty="0" smtClean="0">
                <a:solidFill>
                  <a:srgbClr val="2209D9"/>
                </a:solidFill>
              </a:rPr>
              <a:t>In case of a Fire</a:t>
            </a:r>
          </a:p>
          <a:p>
            <a:pPr algn="ctr"/>
            <a:r>
              <a:rPr lang="en-GB" sz="2400" b="1" dirty="0" smtClean="0">
                <a:solidFill>
                  <a:srgbClr val="2209D9"/>
                </a:solidFill>
              </a:rPr>
              <a:t>Know your emergency services</a:t>
            </a:r>
            <a:endParaRPr lang="en-GB" sz="2400" b="1" dirty="0">
              <a:solidFill>
                <a:srgbClr val="2209D9"/>
              </a:solidFill>
            </a:endParaRPr>
          </a:p>
        </p:txBody>
      </p:sp>
      <p:pic>
        <p:nvPicPr>
          <p:cNvPr id="4" name="Picture 3"/>
          <p:cNvPicPr>
            <a:picLocks noChangeAspect="1"/>
          </p:cNvPicPr>
          <p:nvPr/>
        </p:nvPicPr>
        <p:blipFill>
          <a:blip r:embed="rId5"/>
          <a:stretch>
            <a:fillRect/>
          </a:stretch>
        </p:blipFill>
        <p:spPr>
          <a:xfrm rot="7196292">
            <a:off x="195794" y="1527550"/>
            <a:ext cx="822172" cy="67904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5336" y="4168265"/>
            <a:ext cx="1872208" cy="867544"/>
          </a:xfrm>
          <a:prstGeom prst="rect">
            <a:avLst/>
          </a:prstGeom>
        </p:spPr>
      </p:pic>
    </p:spTree>
    <p:extLst>
      <p:ext uri="{BB962C8B-B14F-4D97-AF65-F5344CB8AC3E}">
        <p14:creationId xmlns:p14="http://schemas.microsoft.com/office/powerpoint/2010/main" val="6973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725144"/>
            <a:ext cx="4226653" cy="2005867"/>
          </a:xfrm>
          <a:prstGeom prst="rect">
            <a:avLst/>
          </a:prstGeom>
          <a:ln w="28575">
            <a:solidFill>
              <a:srgbClr val="C00000"/>
            </a:solidFill>
          </a:ln>
        </p:spPr>
      </p:pic>
      <p:sp>
        <p:nvSpPr>
          <p:cNvPr id="7" name="TextBox 6"/>
          <p:cNvSpPr txBox="1"/>
          <p:nvPr/>
        </p:nvSpPr>
        <p:spPr>
          <a:xfrm>
            <a:off x="5004048" y="4659767"/>
            <a:ext cx="2952328" cy="707886"/>
          </a:xfrm>
          <a:prstGeom prst="rect">
            <a:avLst/>
          </a:prstGeom>
          <a:noFill/>
        </p:spPr>
        <p:txBody>
          <a:bodyPr wrap="square" rtlCol="0">
            <a:spAutoFit/>
          </a:bodyPr>
          <a:lstStyle/>
          <a:p>
            <a:pPr algn="ctr"/>
            <a:r>
              <a:rPr lang="en-GB" sz="2000" b="1" dirty="0" smtClean="0">
                <a:solidFill>
                  <a:srgbClr val="FF0000"/>
                </a:solidFill>
              </a:rPr>
              <a:t>What to do if your clothes catch fire</a:t>
            </a:r>
            <a:endParaRPr lang="en-GB" sz="2000"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614"/>
          <a:stretch/>
        </p:blipFill>
        <p:spPr>
          <a:xfrm>
            <a:off x="5868144" y="1250376"/>
            <a:ext cx="2222469" cy="1602847"/>
          </a:xfrm>
          <a:prstGeom prst="rect">
            <a:avLst/>
          </a:prstGeom>
          <a:ln w="38100">
            <a:solidFill>
              <a:srgbClr val="0070C0"/>
            </a:solidFill>
          </a:ln>
        </p:spPr>
      </p:pic>
      <p:pic>
        <p:nvPicPr>
          <p:cNvPr id="1026" name="Picture 6" descr="https://i.pinimg.com/736x/3d/d4/b9/3dd4b968ff34641424d8adb1a6ac0f90--fire-safety-for-kids-fire-safety-we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4320480" cy="5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7898" y="404664"/>
            <a:ext cx="6144301" cy="584775"/>
          </a:xfrm>
          <a:prstGeom prst="rect">
            <a:avLst/>
          </a:prstGeom>
          <a:noFill/>
        </p:spPr>
        <p:txBody>
          <a:bodyPr wrap="square" rtlCol="0">
            <a:spAutoFit/>
          </a:bodyPr>
          <a:lstStyle/>
          <a:p>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Have a plan in case of a fire</a:t>
            </a:r>
            <a:endParaRPr lang="en-GB" sz="32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2948047"/>
            <a:ext cx="2626944" cy="1654022"/>
          </a:xfrm>
          <a:prstGeom prst="rect">
            <a:avLst/>
          </a:prstGeom>
        </p:spPr>
      </p:pic>
      <p:sp>
        <p:nvSpPr>
          <p:cNvPr id="10" name="TextBox 9"/>
          <p:cNvSpPr txBox="1"/>
          <p:nvPr/>
        </p:nvSpPr>
        <p:spPr>
          <a:xfrm>
            <a:off x="7270952" y="3649751"/>
            <a:ext cx="1764196" cy="923330"/>
          </a:xfrm>
          <a:prstGeom prst="rect">
            <a:avLst/>
          </a:prstGeom>
          <a:noFill/>
        </p:spPr>
        <p:txBody>
          <a:bodyPr wrap="square" rtlCol="0">
            <a:spAutoFit/>
          </a:bodyPr>
          <a:lstStyle/>
          <a:p>
            <a:pPr algn="ctr"/>
            <a:r>
              <a:rPr lang="en-GB" dirty="0" smtClean="0">
                <a:solidFill>
                  <a:srgbClr val="6600CC"/>
                </a:solidFill>
              </a:rPr>
              <a:t>Stay low to the ground as smoke from a fire rises </a:t>
            </a:r>
            <a:endParaRPr lang="en-GB" dirty="0">
              <a:solidFill>
                <a:srgbClr val="6600CC"/>
              </a:solidFill>
            </a:endParaRPr>
          </a:p>
        </p:txBody>
      </p:sp>
    </p:spTree>
    <p:extLst>
      <p:ext uri="{BB962C8B-B14F-4D97-AF65-F5344CB8AC3E}">
        <p14:creationId xmlns:p14="http://schemas.microsoft.com/office/powerpoint/2010/main" val="3803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78"/>
            <a:ext cx="9144000" cy="5345921"/>
          </a:xfrm>
          <a:prstGeom prst="rect">
            <a:avLst/>
          </a:prstGeom>
        </p:spPr>
      </p:pic>
      <p:sp>
        <p:nvSpPr>
          <p:cNvPr id="6" name="TextBox 5"/>
          <p:cNvSpPr txBox="1"/>
          <p:nvPr/>
        </p:nvSpPr>
        <p:spPr>
          <a:xfrm>
            <a:off x="-180528" y="186086"/>
            <a:ext cx="6552728" cy="1323439"/>
          </a:xfrm>
          <a:prstGeom prst="rect">
            <a:avLst/>
          </a:prstGeom>
          <a:noFill/>
        </p:spPr>
        <p:txBody>
          <a:bodyPr wrap="square" rtlCol="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Can you spot the fire hazards?</a:t>
            </a:r>
            <a:endParaRPr lang="en-GB" sz="4000" dirty="0"/>
          </a:p>
        </p:txBody>
      </p:sp>
    </p:spTree>
    <p:extLst>
      <p:ext uri="{BB962C8B-B14F-4D97-AF65-F5344CB8AC3E}">
        <p14:creationId xmlns:p14="http://schemas.microsoft.com/office/powerpoint/2010/main" val="142703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14" y="23376"/>
            <a:ext cx="6746454" cy="769441"/>
          </a:xfrm>
          <a:prstGeom prst="rect">
            <a:avLst/>
          </a:prstGeom>
          <a:noFill/>
        </p:spPr>
        <p:txBody>
          <a:bodyPr wrap="square" rtlCol="0">
            <a:spAutoFit/>
          </a:bodyPr>
          <a:lstStyle/>
          <a:p>
            <a:pPr algn="ctr"/>
            <a:r>
              <a:rPr lang="en-GB" sz="4400" b="1" dirty="0" smtClean="0">
                <a:solidFill>
                  <a:srgbClr val="FF0000"/>
                </a:solidFill>
              </a:rPr>
              <a:t>This weeks     safety activity</a:t>
            </a:r>
            <a:endParaRPr lang="en-GB" sz="4400" b="1" dirty="0">
              <a:solidFill>
                <a:srgbClr val="FF0000"/>
              </a:solidFill>
            </a:endParaRPr>
          </a:p>
        </p:txBody>
      </p:sp>
      <p:pic>
        <p:nvPicPr>
          <p:cNvPr id="5" name="Picture 4"/>
          <p:cNvPicPr>
            <a:picLocks noChangeAspect="1"/>
          </p:cNvPicPr>
          <p:nvPr/>
        </p:nvPicPr>
        <p:blipFill>
          <a:blip r:embed="rId2"/>
          <a:stretch>
            <a:fillRect/>
          </a:stretch>
        </p:blipFill>
        <p:spPr>
          <a:xfrm>
            <a:off x="7875227" y="6352827"/>
            <a:ext cx="1259632" cy="50517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4" y="792817"/>
            <a:ext cx="4542364" cy="6005408"/>
          </a:xfrm>
          <a:prstGeom prst="rect">
            <a:avLst/>
          </a:prstGeom>
        </p:spPr>
      </p:pic>
      <p:sp>
        <p:nvSpPr>
          <p:cNvPr id="13" name="TextBox 12"/>
          <p:cNvSpPr txBox="1"/>
          <p:nvPr/>
        </p:nvSpPr>
        <p:spPr>
          <a:xfrm>
            <a:off x="101644" y="5259529"/>
            <a:ext cx="4542364" cy="1494906"/>
          </a:xfrm>
          <a:prstGeom prst="rect">
            <a:avLst/>
          </a:prstGeom>
          <a:solidFill>
            <a:schemeClr val="accent4">
              <a:lumMod val="20000"/>
              <a:lumOff val="80000"/>
            </a:schemeClr>
          </a:solidFill>
        </p:spPr>
        <p:txBody>
          <a:bodyPr wrap="square" rtlCol="0">
            <a:spAutoFit/>
          </a:bodyPr>
          <a:lstStyle/>
          <a:p>
            <a:endParaRPr lang="en-GB" dirty="0" smtClean="0"/>
          </a:p>
          <a:p>
            <a:pPr algn="ctr"/>
            <a:r>
              <a:rPr lang="en-GB" dirty="0" smtClean="0"/>
              <a:t>Could you create your own Fire Escape Plan. You could ask an adult that you live with to help you.</a:t>
            </a:r>
            <a:endParaRPr lang="en-GB" dirty="0"/>
          </a:p>
          <a:p>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64486"/>
            <a:ext cx="454347" cy="6222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866" y="1183936"/>
            <a:ext cx="4235398" cy="5258847"/>
          </a:xfrm>
          <a:prstGeom prst="rect">
            <a:avLst/>
          </a:prstGeom>
        </p:spPr>
      </p:pic>
    </p:spTree>
    <p:extLst>
      <p:ext uri="{BB962C8B-B14F-4D97-AF65-F5344CB8AC3E}">
        <p14:creationId xmlns:p14="http://schemas.microsoft.com/office/powerpoint/2010/main" val="1684533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See the source image"/>
          <p:cNvSpPr>
            <a:spLocks noChangeAspect="1" noChangeArrowheads="1"/>
          </p:cNvSpPr>
          <p:nvPr/>
        </p:nvSpPr>
        <p:spPr bwMode="auto">
          <a:xfrm>
            <a:off x="42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See the source image"/>
          <p:cNvSpPr>
            <a:spLocks noChangeAspect="1" noChangeArrowheads="1"/>
          </p:cNvSpPr>
          <p:nvPr/>
        </p:nvSpPr>
        <p:spPr bwMode="auto">
          <a:xfrm>
            <a:off x="195263" y="61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2700270" y="194753"/>
            <a:ext cx="2984902" cy="830997"/>
          </a:xfrm>
          <a:prstGeom prst="rect">
            <a:avLst/>
          </a:prstGeom>
          <a:noFill/>
        </p:spPr>
        <p:txBody>
          <a:bodyPr wrap="square" rtlCol="0">
            <a:spAutoFit/>
          </a:bodyPr>
          <a:lstStyle/>
          <a:p>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First Aid</a:t>
            </a:r>
            <a:endParaRPr lang="en-GB" sz="4800" dirty="0"/>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88" y="488394"/>
            <a:ext cx="1984855" cy="2289131"/>
          </a:xfrm>
          <a:prstGeom prst="rect">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Image result for cuts on a child cartoen"/>
          <p:cNvPicPr>
            <a:picLocks noChangeAspect="1" noChangeArrowheads="1"/>
          </p:cNvPicPr>
          <p:nvPr/>
        </p:nvPicPr>
        <p:blipFill rotWithShape="1">
          <a:blip r:embed="rId4">
            <a:extLst>
              <a:ext uri="{28A0092B-C50C-407E-A947-70E740481C1C}">
                <a14:useLocalDpi xmlns:a14="http://schemas.microsoft.com/office/drawing/2010/main" val="0"/>
              </a:ext>
            </a:extLst>
          </a:blip>
          <a:srcRect l="18065" t="8629" r="18353" b="8175"/>
          <a:stretch/>
        </p:blipFill>
        <p:spPr bwMode="auto">
          <a:xfrm>
            <a:off x="7256750" y="4262519"/>
            <a:ext cx="1839209" cy="2051087"/>
          </a:xfrm>
          <a:prstGeom prst="flowChartPreparation">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19" y="4825839"/>
            <a:ext cx="2173391" cy="1937723"/>
          </a:xfrm>
          <a:prstGeom prst="rect">
            <a:avLst/>
          </a:prstGeom>
          <a:ln w="57150">
            <a:solidFill>
              <a:srgbClr val="3366FF"/>
            </a:solidFill>
          </a:ln>
        </p:spPr>
      </p:pic>
      <p:pic>
        <p:nvPicPr>
          <p:cNvPr id="13" name="Picture 12"/>
          <p:cNvPicPr>
            <a:picLocks noChangeAspect="1"/>
          </p:cNvPicPr>
          <p:nvPr/>
        </p:nvPicPr>
        <p:blipFill rotWithShape="1">
          <a:blip r:embed="rId6"/>
          <a:srcRect l="3384" r="1185"/>
          <a:stretch/>
        </p:blipFill>
        <p:spPr>
          <a:xfrm>
            <a:off x="2449357" y="2521795"/>
            <a:ext cx="4930955" cy="1549942"/>
          </a:xfrm>
          <a:prstGeom prst="rect">
            <a:avLst/>
          </a:prstGeom>
        </p:spPr>
      </p:pic>
      <p:sp>
        <p:nvSpPr>
          <p:cNvPr id="14" name="TextBox 13"/>
          <p:cNvSpPr txBox="1"/>
          <p:nvPr/>
        </p:nvSpPr>
        <p:spPr>
          <a:xfrm>
            <a:off x="2454863" y="2517275"/>
            <a:ext cx="4957339" cy="1538883"/>
          </a:xfrm>
          <a:prstGeom prst="rect">
            <a:avLst/>
          </a:prstGeom>
          <a:noFill/>
        </p:spPr>
        <p:txBody>
          <a:bodyPr wrap="square" rtlCol="0">
            <a:spAutoFit/>
          </a:bodyPr>
          <a:lstStyle/>
          <a:p>
            <a:pPr algn="ctr"/>
            <a:r>
              <a:rPr lang="en-GB" sz="2400" b="1" dirty="0" smtClean="0">
                <a:solidFill>
                  <a:schemeClr val="tx2">
                    <a:lumMod val="50000"/>
                  </a:schemeClr>
                </a:solidFill>
              </a:rPr>
              <a:t>Connect the treatment to the injury</a:t>
            </a:r>
            <a:endParaRPr lang="en-GB" sz="800" b="1" dirty="0" smtClean="0">
              <a:solidFill>
                <a:schemeClr val="tx2">
                  <a:lumMod val="50000"/>
                </a:schemeClr>
              </a:solidFill>
            </a:endParaRPr>
          </a:p>
          <a:p>
            <a:pPr algn="ctr"/>
            <a:r>
              <a:rPr lang="en-GB" sz="2400" b="1" dirty="0" smtClean="0">
                <a:solidFill>
                  <a:schemeClr val="tx2">
                    <a:lumMod val="50000"/>
                  </a:schemeClr>
                </a:solidFill>
              </a:rPr>
              <a:t>Burns</a:t>
            </a:r>
          </a:p>
          <a:p>
            <a:pPr algn="ctr"/>
            <a:r>
              <a:rPr lang="en-GB" sz="2400" b="1" dirty="0" smtClean="0">
                <a:solidFill>
                  <a:schemeClr val="tx2">
                    <a:lumMod val="50000"/>
                  </a:schemeClr>
                </a:solidFill>
              </a:rPr>
              <a:t>Cuts</a:t>
            </a:r>
          </a:p>
          <a:p>
            <a:pPr algn="ctr"/>
            <a:r>
              <a:rPr lang="en-GB" sz="2200" b="1" dirty="0" smtClean="0">
                <a:solidFill>
                  <a:schemeClr val="tx2">
                    <a:lumMod val="50000"/>
                  </a:schemeClr>
                </a:solidFill>
              </a:rPr>
              <a:t>Broken bones </a:t>
            </a:r>
            <a:endParaRPr lang="en-GB" sz="2200" b="1" dirty="0">
              <a:solidFill>
                <a:schemeClr val="tx2">
                  <a:lumMod val="50000"/>
                </a:schemeClr>
              </a:solidFill>
            </a:endParaRPr>
          </a:p>
        </p:txBody>
      </p:sp>
      <p:pic>
        <p:nvPicPr>
          <p:cNvPr id="1030" name="Picture 18"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22737" t="3537" r="18842" b="21319"/>
          <a:stretch/>
        </p:blipFill>
        <p:spPr bwMode="auto">
          <a:xfrm>
            <a:off x="8013636" y="1556792"/>
            <a:ext cx="1047701" cy="2159147"/>
          </a:xfrm>
          <a:prstGeom prst="rect">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031" name="emb565E772E" descr="Image result for Crutches Cartoon. Size: 153 x 204. Source: www.shutterstock.com"/>
          <p:cNvPicPr>
            <a:picLocks noChangeAspect="1" noChangeArrowheads="1"/>
          </p:cNvPicPr>
          <p:nvPr/>
        </p:nvPicPr>
        <p:blipFill rotWithShape="1">
          <a:blip r:embed="rId8">
            <a:extLst>
              <a:ext uri="{28A0092B-C50C-407E-A947-70E740481C1C}">
                <a14:useLocalDpi xmlns:a14="http://schemas.microsoft.com/office/drawing/2010/main" val="0"/>
              </a:ext>
            </a:extLst>
          </a:blip>
          <a:srcRect l="7151" t="9463" r="8942"/>
          <a:stretch/>
        </p:blipFill>
        <p:spPr bwMode="auto">
          <a:xfrm rot="20688496">
            <a:off x="2486999" y="4244893"/>
            <a:ext cx="1043265" cy="14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5172" y="4216529"/>
            <a:ext cx="1183876" cy="107153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062" y="3237373"/>
            <a:ext cx="1323609" cy="1323609"/>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b="3041"/>
          <a:stretch/>
        </p:blipFill>
        <p:spPr>
          <a:xfrm>
            <a:off x="2790520" y="996716"/>
            <a:ext cx="2804401" cy="1094958"/>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t="38665" b="23390"/>
          <a:stretch/>
        </p:blipFill>
        <p:spPr>
          <a:xfrm rot="229772">
            <a:off x="4733302" y="5442590"/>
            <a:ext cx="2114589" cy="704219"/>
          </a:xfrm>
          <a:prstGeom prst="rect">
            <a:avLst/>
          </a:prstGeom>
        </p:spPr>
      </p:pic>
      <p:pic>
        <p:nvPicPr>
          <p:cNvPr id="1033" name="Picture 14" descr="Image result for water tap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01546" y="4397959"/>
            <a:ext cx="645794" cy="9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49994" y="2095660"/>
            <a:ext cx="2530202" cy="461665"/>
          </a:xfrm>
          <a:prstGeom prst="rect">
            <a:avLst/>
          </a:prstGeom>
          <a:noFill/>
        </p:spPr>
        <p:txBody>
          <a:bodyPr wrap="square" rtlCol="0">
            <a:spAutoFit/>
          </a:bodyPr>
          <a:lstStyle/>
          <a:p>
            <a:r>
              <a:rPr lang="en-GB" sz="2400" b="1" dirty="0" smtClean="0"/>
              <a:t>Can you Help?</a:t>
            </a:r>
            <a:endParaRPr lang="en-GB" sz="2400" b="1" dirty="0"/>
          </a:p>
        </p:txBody>
      </p:sp>
      <p:sp>
        <p:nvSpPr>
          <p:cNvPr id="19" name="TextBox 18"/>
          <p:cNvSpPr txBox="1"/>
          <p:nvPr/>
        </p:nvSpPr>
        <p:spPr>
          <a:xfrm>
            <a:off x="3949994" y="6396335"/>
            <a:ext cx="5328592" cy="461665"/>
          </a:xfrm>
          <a:prstGeom prst="rect">
            <a:avLst/>
          </a:prstGeom>
          <a:noFill/>
        </p:spPr>
        <p:txBody>
          <a:bodyPr wrap="square" rtlCol="0">
            <a:spAutoFit/>
          </a:bodyPr>
          <a:lstStyle/>
          <a:p>
            <a:pPr algn="ctr"/>
            <a:r>
              <a:rPr lang="en-GB" sz="2400" dirty="0" smtClean="0">
                <a:solidFill>
                  <a:srgbClr val="FF0000"/>
                </a:solidFill>
              </a:rPr>
              <a:t> Always tell an adult if you hurt yourself.</a:t>
            </a:r>
            <a:endParaRPr lang="en-GB" sz="2400" dirty="0">
              <a:solidFill>
                <a:srgbClr val="FF0000"/>
              </a:solidFill>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61883" y="5794699"/>
            <a:ext cx="1068845" cy="903925"/>
          </a:xfrm>
          <a:prstGeom prst="rect">
            <a:avLst/>
          </a:prstGeom>
        </p:spPr>
      </p:pic>
    </p:spTree>
    <p:extLst>
      <p:ext uri="{BB962C8B-B14F-4D97-AF65-F5344CB8AC3E}">
        <p14:creationId xmlns:p14="http://schemas.microsoft.com/office/powerpoint/2010/main" val="2453516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3404</TotalTime>
  <Words>450</Words>
  <Application>Microsoft Office PowerPoint</Application>
  <PresentationFormat>On-screen Show (4:3)</PresentationFormat>
  <Paragraphs>70</Paragraphs>
  <Slides>13</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to offer our condolences to the family of   Captain Sir Tom Moore </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Joanna Pidgeon</cp:lastModifiedBy>
  <cp:revision>294</cp:revision>
  <dcterms:created xsi:type="dcterms:W3CDTF">2015-02-05T14:15:12Z</dcterms:created>
  <dcterms:modified xsi:type="dcterms:W3CDTF">2021-02-09T10:41:59Z</dcterms:modified>
  <cp:contentStatus/>
</cp:coreProperties>
</file>