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76" r:id="rId4"/>
    <p:sldId id="274" r:id="rId5"/>
    <p:sldId id="270" r:id="rId6"/>
    <p:sldId id="257" r:id="rId7"/>
    <p:sldId id="272" r:id="rId8"/>
    <p:sldId id="258" r:id="rId9"/>
    <p:sldId id="27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3399"/>
    <a:srgbClr val="0099CC"/>
    <a:srgbClr val="00CC66"/>
    <a:srgbClr val="00CC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2C877-A48E-45FD-B48C-0103C9317F99}"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C24BAEA0-366A-47D3-8092-AF99308AC7BE}">
      <dgm:prSet phldrT="[Text]" custT="1">
        <dgm:style>
          <a:lnRef idx="2">
            <a:schemeClr val="dk1"/>
          </a:lnRef>
          <a:fillRef idx="1">
            <a:schemeClr val="lt1"/>
          </a:fillRef>
          <a:effectRef idx="0">
            <a:schemeClr val="dk1"/>
          </a:effectRef>
          <a:fontRef idx="minor">
            <a:schemeClr val="dk1"/>
          </a:fontRef>
        </dgm:style>
      </dgm:prSet>
      <dgm:spPr/>
      <dgm:t>
        <a:bodyPr/>
        <a:lstStyle/>
        <a:p>
          <a:r>
            <a:rPr lang="en-US" sz="2800" dirty="0" smtClean="0">
              <a:latin typeface="+mn-lt"/>
              <a:cs typeface="Arial" panose="020B0604020202020204" pitchFamily="34" charset="0"/>
            </a:rPr>
            <a:t>Level</a:t>
          </a:r>
          <a:r>
            <a:rPr lang="en-US" sz="2800" dirty="0" smtClean="0">
              <a:latin typeface="Arial" panose="020B0604020202020204" pitchFamily="34" charset="0"/>
              <a:cs typeface="Arial" panose="020B0604020202020204" pitchFamily="34" charset="0"/>
            </a:rPr>
            <a:t> 1</a:t>
          </a:r>
          <a:endParaRPr lang="en-US" sz="2800" dirty="0">
            <a:latin typeface="Arial" panose="020B0604020202020204" pitchFamily="34" charset="0"/>
            <a:cs typeface="Arial" panose="020B0604020202020204" pitchFamily="34" charset="0"/>
          </a:endParaRPr>
        </a:p>
      </dgm:t>
    </dgm:pt>
    <dgm:pt modelId="{53BE8344-98AF-44B1-AA50-88014CCD57BA}" type="parTrans" cxnId="{F1693DE3-2192-45D2-BE5A-260CFD8EA258}">
      <dgm:prSet/>
      <dgm:spPr/>
      <dgm:t>
        <a:bodyPr/>
        <a:lstStyle/>
        <a:p>
          <a:endParaRPr lang="en-US"/>
        </a:p>
      </dgm:t>
    </dgm:pt>
    <dgm:pt modelId="{B79753AD-D56A-4725-AB3D-803096109EBC}" type="sibTrans" cxnId="{F1693DE3-2192-45D2-BE5A-260CFD8EA258}">
      <dgm:prSet/>
      <dgm:spPr/>
      <dgm:t>
        <a:bodyPr/>
        <a:lstStyle/>
        <a:p>
          <a:endParaRPr lang="en-US"/>
        </a:p>
      </dgm:t>
    </dgm:pt>
    <dgm:pt modelId="{BD0A660E-5904-4F48-A5F4-069F1A69E6F8}">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b="1" dirty="0" smtClean="0">
              <a:solidFill>
                <a:srgbClr val="FF0000"/>
              </a:solidFill>
            </a:rPr>
            <a:t>Universal recovery</a:t>
          </a:r>
        </a:p>
        <a:p>
          <a:r>
            <a:rPr lang="en-US" sz="1100" b="0" dirty="0" smtClean="0">
              <a:solidFill>
                <a:schemeClr val="bg1"/>
              </a:solidFill>
            </a:rPr>
            <a:t>Positive Behaviour Support/ LRT plans</a:t>
          </a:r>
        </a:p>
        <a:p>
          <a:r>
            <a:rPr lang="en-US" sz="1100" b="0" dirty="0" smtClean="0"/>
            <a:t>1-1 as and when required </a:t>
          </a:r>
          <a:endParaRPr lang="en-US" sz="1100" b="0" dirty="0" smtClean="0">
            <a:solidFill>
              <a:schemeClr val="bg1"/>
            </a:solidFill>
          </a:endParaRPr>
        </a:p>
        <a:p>
          <a:r>
            <a:rPr lang="en-US" sz="1100" dirty="0" smtClean="0"/>
            <a:t>Toolkit of approaches to promote Positive Mental Health and Wellbeing </a:t>
          </a:r>
          <a:endParaRPr lang="en-US" sz="1100" b="0" dirty="0" smtClean="0">
            <a:solidFill>
              <a:schemeClr val="bg1"/>
            </a:solidFill>
          </a:endParaRPr>
        </a:p>
      </dgm:t>
    </dgm:pt>
    <dgm:pt modelId="{CB90DE1C-4292-4687-9ED5-9017E9119BA6}" type="parTrans" cxnId="{DA74C8DC-A1EF-4427-B9AD-446155956A39}">
      <dgm:prSet/>
      <dgm:spPr/>
      <dgm:t>
        <a:bodyPr/>
        <a:lstStyle/>
        <a:p>
          <a:endParaRPr lang="en-US"/>
        </a:p>
      </dgm:t>
    </dgm:pt>
    <dgm:pt modelId="{4F610CDC-3A62-445E-B4FE-08AE80C0B4F1}" type="sibTrans" cxnId="{DA74C8DC-A1EF-4427-B9AD-446155956A39}">
      <dgm:prSet/>
      <dgm:spPr/>
      <dgm:t>
        <a:bodyPr/>
        <a:lstStyle/>
        <a:p>
          <a:endParaRPr lang="en-US"/>
        </a:p>
      </dgm:t>
    </dgm:pt>
    <dgm:pt modelId="{A7DDE270-BAF7-465C-B878-43E311FAAACD}">
      <dgm:prSet phldrT="[Text]" custT="1">
        <dgm:style>
          <a:lnRef idx="2">
            <a:schemeClr val="dk1"/>
          </a:lnRef>
          <a:fillRef idx="1">
            <a:schemeClr val="lt1"/>
          </a:fillRef>
          <a:effectRef idx="0">
            <a:schemeClr val="dk1"/>
          </a:effectRef>
          <a:fontRef idx="minor">
            <a:schemeClr val="dk1"/>
          </a:fontRef>
        </dgm:style>
      </dgm:prSet>
      <dgm:spPr/>
      <dgm:t>
        <a:bodyPr/>
        <a:lstStyle/>
        <a:p>
          <a:r>
            <a:rPr lang="en-US" sz="1100" dirty="0" smtClean="0"/>
            <a:t>Increased personalization</a:t>
          </a:r>
        </a:p>
        <a:p>
          <a:r>
            <a:rPr lang="en-US" sz="1100" dirty="0" smtClean="0"/>
            <a:t>Medium recovery</a:t>
          </a:r>
        </a:p>
        <a:p>
          <a:r>
            <a:rPr lang="en-US" sz="1100" dirty="0" smtClean="0"/>
            <a:t>70% of students</a:t>
          </a:r>
          <a:endParaRPr lang="en-US" sz="1100" dirty="0"/>
        </a:p>
      </dgm:t>
    </dgm:pt>
    <dgm:pt modelId="{50F532FE-D51B-4150-85D3-E2CEF88004A1}" type="parTrans" cxnId="{D5A5E3E3-1BBF-4F0D-897C-22469C03ACE9}">
      <dgm:prSet/>
      <dgm:spPr/>
      <dgm:t>
        <a:bodyPr/>
        <a:lstStyle/>
        <a:p>
          <a:endParaRPr lang="en-US"/>
        </a:p>
      </dgm:t>
    </dgm:pt>
    <dgm:pt modelId="{F98D93E5-43B1-4172-A536-AE1E7666DDA2}" type="sibTrans" cxnId="{D5A5E3E3-1BBF-4F0D-897C-22469C03ACE9}">
      <dgm:prSet/>
      <dgm:spPr/>
      <dgm:t>
        <a:bodyPr/>
        <a:lstStyle/>
        <a:p>
          <a:endParaRPr lang="en-US"/>
        </a:p>
      </dgm:t>
    </dgm:pt>
    <dgm:pt modelId="{B9D176FA-2448-4DB8-921C-F03E1834559C}">
      <dgm:prSet phldrT="[Text]" custT="1">
        <dgm:style>
          <a:lnRef idx="2">
            <a:schemeClr val="dk1"/>
          </a:lnRef>
          <a:fillRef idx="1">
            <a:schemeClr val="lt1"/>
          </a:fillRef>
          <a:effectRef idx="0">
            <a:schemeClr val="dk1"/>
          </a:effectRef>
          <a:fontRef idx="minor">
            <a:schemeClr val="dk1"/>
          </a:fontRef>
        </dgm:style>
      </dgm:prSet>
      <dgm:spPr/>
      <dgm:t>
        <a:bodyPr/>
        <a:lstStyle/>
        <a:p>
          <a:r>
            <a:rPr lang="en-US" sz="2800" dirty="0" smtClean="0">
              <a:latin typeface="+mn-lt"/>
              <a:cs typeface="Arial" panose="020B0604020202020204" pitchFamily="34" charset="0"/>
            </a:rPr>
            <a:t>Level 2</a:t>
          </a:r>
          <a:r>
            <a:rPr lang="en-US" sz="2800" dirty="0" smtClean="0">
              <a:latin typeface="+mn-lt"/>
            </a:rPr>
            <a:t>	</a:t>
          </a:r>
          <a:endParaRPr lang="en-US" sz="2800" dirty="0">
            <a:latin typeface="+mn-lt"/>
          </a:endParaRPr>
        </a:p>
      </dgm:t>
    </dgm:pt>
    <dgm:pt modelId="{EE686505-2757-4561-ABAA-9A21CCB08B1C}" type="parTrans" cxnId="{C900D639-81A6-4A40-8B14-9CC88EA9AB81}">
      <dgm:prSet/>
      <dgm:spPr/>
      <dgm:t>
        <a:bodyPr/>
        <a:lstStyle/>
        <a:p>
          <a:endParaRPr lang="en-US"/>
        </a:p>
      </dgm:t>
    </dgm:pt>
    <dgm:pt modelId="{2E9B0553-3DEA-4DF1-BFF7-4FCD2DAAA054}" type="sibTrans" cxnId="{C900D639-81A6-4A40-8B14-9CC88EA9AB81}">
      <dgm:prSet/>
      <dgm:spPr/>
      <dgm:t>
        <a:bodyPr/>
        <a:lstStyle/>
        <a:p>
          <a:endParaRPr lang="en-US"/>
        </a:p>
      </dgm:t>
    </dgm:pt>
    <dgm:pt modelId="{A6ADE192-814E-41D1-8BA7-0F4109A9A062}">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b="1" dirty="0" smtClean="0">
              <a:solidFill>
                <a:srgbClr val="FF0000"/>
              </a:solidFill>
            </a:rPr>
            <a:t>Focused recovery</a:t>
          </a:r>
        </a:p>
        <a:p>
          <a:r>
            <a:rPr lang="en-US" sz="1000" dirty="0" smtClean="0"/>
            <a:t>Group therapy/ intervention</a:t>
          </a:r>
        </a:p>
        <a:p>
          <a:r>
            <a:rPr lang="en-US" sz="1000" dirty="0" smtClean="0"/>
            <a:t>Small group work </a:t>
          </a:r>
        </a:p>
        <a:p>
          <a:r>
            <a:rPr lang="en-US" sz="1000" dirty="0" smtClean="0"/>
            <a:t>Check-ins- pupils, parents and carers </a:t>
          </a:r>
        </a:p>
        <a:p>
          <a:r>
            <a:rPr lang="en-US" sz="1000" dirty="0" smtClean="0"/>
            <a:t>Toolkit of approaches to promote Positive Mental Health and Wellbeing  </a:t>
          </a:r>
        </a:p>
        <a:p>
          <a:r>
            <a:rPr lang="en-US" sz="1000" b="0" dirty="0" smtClean="0">
              <a:solidFill>
                <a:schemeClr val="bg1"/>
              </a:solidFill>
            </a:rPr>
            <a:t>Positive Behaviour Support/ LRT plans</a:t>
          </a:r>
          <a:endParaRPr lang="en-US" sz="1000" dirty="0" smtClean="0"/>
        </a:p>
        <a:p>
          <a:r>
            <a:rPr lang="en-US" sz="1000" dirty="0" smtClean="0"/>
            <a:t>Outdoor learning</a:t>
          </a:r>
        </a:p>
        <a:p>
          <a:r>
            <a:rPr lang="en-US" sz="1000" b="0" dirty="0" smtClean="0"/>
            <a:t>1-1 as and when required </a:t>
          </a:r>
          <a:endParaRPr lang="en-US" sz="1000" dirty="0"/>
        </a:p>
      </dgm:t>
    </dgm:pt>
    <dgm:pt modelId="{413CBB52-E3D3-4D7C-B815-6007F42755AF}" type="parTrans" cxnId="{81E862D5-DED2-46DA-96A3-CB75BD1E7497}">
      <dgm:prSet/>
      <dgm:spPr/>
      <dgm:t>
        <a:bodyPr/>
        <a:lstStyle/>
        <a:p>
          <a:endParaRPr lang="en-US"/>
        </a:p>
      </dgm:t>
    </dgm:pt>
    <dgm:pt modelId="{785C99B1-0EEC-401C-9387-BCD3F2B2DAFA}" type="sibTrans" cxnId="{81E862D5-DED2-46DA-96A3-CB75BD1E7497}">
      <dgm:prSet/>
      <dgm:spPr/>
      <dgm:t>
        <a:bodyPr/>
        <a:lstStyle/>
        <a:p>
          <a:endParaRPr lang="en-US"/>
        </a:p>
      </dgm:t>
    </dgm:pt>
    <dgm:pt modelId="{FC754F2E-354C-4D9D-A9D2-060568436355}">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Increased personalization</a:t>
          </a:r>
        </a:p>
        <a:p>
          <a:r>
            <a:rPr lang="en-US" dirty="0" smtClean="0"/>
            <a:t>Medium recovery</a:t>
          </a:r>
        </a:p>
        <a:p>
          <a:r>
            <a:rPr lang="en-US" dirty="0" smtClean="0"/>
            <a:t>20% students</a:t>
          </a:r>
          <a:endParaRPr lang="en-US" dirty="0"/>
        </a:p>
      </dgm:t>
    </dgm:pt>
    <dgm:pt modelId="{873DA193-3B3E-4CDE-B8A7-9855CA963CAF}" type="parTrans" cxnId="{E5C046DD-9568-490C-91BC-0233E0369376}">
      <dgm:prSet/>
      <dgm:spPr/>
      <dgm:t>
        <a:bodyPr/>
        <a:lstStyle/>
        <a:p>
          <a:endParaRPr lang="en-US"/>
        </a:p>
      </dgm:t>
    </dgm:pt>
    <dgm:pt modelId="{109BD59D-3A96-4A62-8D68-EF97C887C89E}" type="sibTrans" cxnId="{E5C046DD-9568-490C-91BC-0233E0369376}">
      <dgm:prSet/>
      <dgm:spPr/>
      <dgm:t>
        <a:bodyPr/>
        <a:lstStyle/>
        <a:p>
          <a:endParaRPr lang="en-US"/>
        </a:p>
      </dgm:t>
    </dgm:pt>
    <dgm:pt modelId="{1E08BC46-9654-42E8-89E5-CE1819CD9515}">
      <dgm:prSet phldrT="[Text]" custT="1">
        <dgm:style>
          <a:lnRef idx="2">
            <a:schemeClr val="dk1"/>
          </a:lnRef>
          <a:fillRef idx="1">
            <a:schemeClr val="lt1"/>
          </a:fillRef>
          <a:effectRef idx="0">
            <a:schemeClr val="dk1"/>
          </a:effectRef>
          <a:fontRef idx="minor">
            <a:schemeClr val="dk1"/>
          </a:fontRef>
        </dgm:style>
      </dgm:prSet>
      <dgm:spPr/>
      <dgm:t>
        <a:bodyPr/>
        <a:lstStyle/>
        <a:p>
          <a:r>
            <a:rPr lang="en-US" sz="2800" dirty="0" smtClean="0">
              <a:latin typeface="Arial" panose="020B0604020202020204" pitchFamily="34" charset="0"/>
              <a:cs typeface="Arial" panose="020B0604020202020204" pitchFamily="34" charset="0"/>
            </a:rPr>
            <a:t>Level 3</a:t>
          </a:r>
          <a:endParaRPr lang="en-US" sz="2800" dirty="0">
            <a:latin typeface="Arial" panose="020B0604020202020204" pitchFamily="34" charset="0"/>
            <a:cs typeface="Arial" panose="020B0604020202020204" pitchFamily="34" charset="0"/>
          </a:endParaRPr>
        </a:p>
      </dgm:t>
    </dgm:pt>
    <dgm:pt modelId="{A705FA72-C519-4B1A-8760-4EB526DD52F8}" type="parTrans" cxnId="{EF1DBA2C-27CD-42D9-9132-3AD1C77FFBB5}">
      <dgm:prSet/>
      <dgm:spPr/>
      <dgm:t>
        <a:bodyPr/>
        <a:lstStyle/>
        <a:p>
          <a:endParaRPr lang="en-US"/>
        </a:p>
      </dgm:t>
    </dgm:pt>
    <dgm:pt modelId="{C37C8BE9-A5AD-4E68-8AE1-9CE3D02DEF8F}" type="sibTrans" cxnId="{EF1DBA2C-27CD-42D9-9132-3AD1C77FFBB5}">
      <dgm:prSet/>
      <dgm:spPr/>
      <dgm:t>
        <a:bodyPr/>
        <a:lstStyle/>
        <a:p>
          <a:endParaRPr lang="en-US"/>
        </a:p>
      </dgm:t>
    </dgm:pt>
    <dgm:pt modelId="{D3EFB20A-FC2B-4D8F-8C6C-03D232B56340}">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b="1" dirty="0" smtClean="0">
              <a:solidFill>
                <a:srgbClr val="FF0000"/>
              </a:solidFill>
            </a:rPr>
            <a:t>Deep recovery</a:t>
          </a:r>
        </a:p>
        <a:p>
          <a:r>
            <a:rPr lang="en-US" sz="1100" dirty="0" smtClean="0"/>
            <a:t>CAMHS</a:t>
          </a:r>
        </a:p>
        <a:p>
          <a:r>
            <a:rPr lang="en-US" sz="1100" dirty="0" smtClean="0"/>
            <a:t>Individual therapy</a:t>
          </a:r>
        </a:p>
        <a:p>
          <a:r>
            <a:rPr lang="en-US" sz="1100" dirty="0" smtClean="0"/>
            <a:t>ELSA support / Counselling</a:t>
          </a:r>
        </a:p>
        <a:p>
          <a:r>
            <a:rPr lang="en-US" sz="1100" dirty="0" smtClean="0"/>
            <a:t>Education psychology</a:t>
          </a:r>
        </a:p>
        <a:p>
          <a:r>
            <a:rPr lang="en-US" sz="1100" dirty="0" smtClean="0"/>
            <a:t>PBSS</a:t>
          </a:r>
        </a:p>
        <a:p>
          <a:endParaRPr lang="en-US" sz="1100" dirty="0"/>
        </a:p>
      </dgm:t>
    </dgm:pt>
    <dgm:pt modelId="{E1FD8624-720B-459E-81FF-324222301600}" type="parTrans" cxnId="{6607E713-E508-4C28-9968-AFD91C4DD21B}">
      <dgm:prSet/>
      <dgm:spPr/>
      <dgm:t>
        <a:bodyPr/>
        <a:lstStyle/>
        <a:p>
          <a:endParaRPr lang="en-US"/>
        </a:p>
      </dgm:t>
    </dgm:pt>
    <dgm:pt modelId="{B1D94C79-BD58-47F7-A83D-91E34D17E21E}" type="sibTrans" cxnId="{6607E713-E508-4C28-9968-AFD91C4DD21B}">
      <dgm:prSet/>
      <dgm:spPr/>
      <dgm:t>
        <a:bodyPr/>
        <a:lstStyle/>
        <a:p>
          <a:endParaRPr lang="en-US"/>
        </a:p>
      </dgm:t>
    </dgm:pt>
    <dgm:pt modelId="{5D8EBD4A-CC12-4EDF-9A3E-F266FA7F2BE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Multi-agency intervention</a:t>
          </a:r>
        </a:p>
        <a:p>
          <a:r>
            <a:rPr lang="en-US" dirty="0" smtClean="0"/>
            <a:t>Longer recovery</a:t>
          </a:r>
        </a:p>
        <a:p>
          <a:r>
            <a:rPr lang="en-US" dirty="0" smtClean="0"/>
            <a:t>10% students</a:t>
          </a:r>
          <a:endParaRPr lang="en-US" dirty="0"/>
        </a:p>
      </dgm:t>
    </dgm:pt>
    <dgm:pt modelId="{0FBFD396-112F-496F-A4A0-2F2042232940}" type="parTrans" cxnId="{A485AFE2-9317-4700-91C5-F242DB26D933}">
      <dgm:prSet/>
      <dgm:spPr/>
      <dgm:t>
        <a:bodyPr/>
        <a:lstStyle/>
        <a:p>
          <a:endParaRPr lang="en-US"/>
        </a:p>
      </dgm:t>
    </dgm:pt>
    <dgm:pt modelId="{3F5D7894-75DE-4FA1-88A0-78AAF81FDFCF}" type="sibTrans" cxnId="{A485AFE2-9317-4700-91C5-F242DB26D933}">
      <dgm:prSet/>
      <dgm:spPr/>
      <dgm:t>
        <a:bodyPr/>
        <a:lstStyle/>
        <a:p>
          <a:endParaRPr lang="en-US"/>
        </a:p>
      </dgm:t>
    </dgm:pt>
    <dgm:pt modelId="{F2338DBA-D4B7-4CB3-BF62-9FF4F1C204FD}" type="pres">
      <dgm:prSet presAssocID="{65D2C877-A48E-45FD-B48C-0103C9317F99}" presName="theList" presStyleCnt="0">
        <dgm:presLayoutVars>
          <dgm:dir/>
          <dgm:animLvl val="lvl"/>
          <dgm:resizeHandles val="exact"/>
        </dgm:presLayoutVars>
      </dgm:prSet>
      <dgm:spPr/>
      <dgm:t>
        <a:bodyPr/>
        <a:lstStyle/>
        <a:p>
          <a:endParaRPr lang="en-US"/>
        </a:p>
      </dgm:t>
    </dgm:pt>
    <dgm:pt modelId="{067FEBA3-FB1B-47C9-8A7A-9FCCAA762D16}" type="pres">
      <dgm:prSet presAssocID="{C24BAEA0-366A-47D3-8092-AF99308AC7BE}" presName="compNode" presStyleCnt="0"/>
      <dgm:spPr/>
    </dgm:pt>
    <dgm:pt modelId="{A05E883D-B12A-4D08-9D7F-985E1D45F5F6}" type="pres">
      <dgm:prSet presAssocID="{C24BAEA0-366A-47D3-8092-AF99308AC7BE}" presName="aNode" presStyleLbl="bgShp" presStyleIdx="0" presStyleCnt="3"/>
      <dgm:spPr/>
      <dgm:t>
        <a:bodyPr/>
        <a:lstStyle/>
        <a:p>
          <a:endParaRPr lang="en-US"/>
        </a:p>
      </dgm:t>
    </dgm:pt>
    <dgm:pt modelId="{F2036D8B-22CB-4623-834F-A985B5FED32F}" type="pres">
      <dgm:prSet presAssocID="{C24BAEA0-366A-47D3-8092-AF99308AC7BE}" presName="textNode" presStyleLbl="bgShp" presStyleIdx="0" presStyleCnt="3"/>
      <dgm:spPr/>
      <dgm:t>
        <a:bodyPr/>
        <a:lstStyle/>
        <a:p>
          <a:endParaRPr lang="en-US"/>
        </a:p>
      </dgm:t>
    </dgm:pt>
    <dgm:pt modelId="{7B87DC42-1EA2-463F-BC47-DB1A89E21DD0}" type="pres">
      <dgm:prSet presAssocID="{C24BAEA0-366A-47D3-8092-AF99308AC7BE}" presName="compChildNode" presStyleCnt="0"/>
      <dgm:spPr/>
    </dgm:pt>
    <dgm:pt modelId="{9E1256C0-D7EE-49F4-A1C1-0A00375DAA0A}" type="pres">
      <dgm:prSet presAssocID="{C24BAEA0-366A-47D3-8092-AF99308AC7BE}" presName="theInnerList" presStyleCnt="0"/>
      <dgm:spPr/>
    </dgm:pt>
    <dgm:pt modelId="{7CEC1392-3F0F-4A81-AE33-E3F32CB8CCF2}" type="pres">
      <dgm:prSet presAssocID="{BD0A660E-5904-4F48-A5F4-069F1A69E6F8}" presName="childNode" presStyleLbl="node1" presStyleIdx="0" presStyleCnt="6" custScaleY="92632" custLinFactY="-6385" custLinFactNeighborY="-100000">
        <dgm:presLayoutVars>
          <dgm:bulletEnabled val="1"/>
        </dgm:presLayoutVars>
      </dgm:prSet>
      <dgm:spPr/>
      <dgm:t>
        <a:bodyPr/>
        <a:lstStyle/>
        <a:p>
          <a:endParaRPr lang="en-US"/>
        </a:p>
      </dgm:t>
    </dgm:pt>
    <dgm:pt modelId="{E7512BD1-058F-45BC-8688-EF264F1D4525}" type="pres">
      <dgm:prSet presAssocID="{BD0A660E-5904-4F48-A5F4-069F1A69E6F8}" presName="aSpace2" presStyleCnt="0"/>
      <dgm:spPr/>
    </dgm:pt>
    <dgm:pt modelId="{ACE323B4-79B7-408B-8588-CEE240696E8F}" type="pres">
      <dgm:prSet presAssocID="{A7DDE270-BAF7-465C-B878-43E311FAAACD}" presName="childNode" presStyleLbl="node1" presStyleIdx="1" presStyleCnt="6" custLinFactY="-5478" custLinFactNeighborX="914" custLinFactNeighborY="-100000">
        <dgm:presLayoutVars>
          <dgm:bulletEnabled val="1"/>
        </dgm:presLayoutVars>
      </dgm:prSet>
      <dgm:spPr/>
      <dgm:t>
        <a:bodyPr/>
        <a:lstStyle/>
        <a:p>
          <a:endParaRPr lang="en-US"/>
        </a:p>
      </dgm:t>
    </dgm:pt>
    <dgm:pt modelId="{1AE9E3D1-AC14-4F74-9022-AFDB80D94ACD}" type="pres">
      <dgm:prSet presAssocID="{C24BAEA0-366A-47D3-8092-AF99308AC7BE}" presName="aSpace" presStyleCnt="0"/>
      <dgm:spPr/>
    </dgm:pt>
    <dgm:pt modelId="{3060A5E4-BCEE-4C47-AA20-B149ABD5C30A}" type="pres">
      <dgm:prSet presAssocID="{B9D176FA-2448-4DB8-921C-F03E1834559C}" presName="compNode" presStyleCnt="0"/>
      <dgm:spPr/>
    </dgm:pt>
    <dgm:pt modelId="{D40A2BE2-73F6-49D8-A74A-A653FC7DD510}" type="pres">
      <dgm:prSet presAssocID="{B9D176FA-2448-4DB8-921C-F03E1834559C}" presName="aNode" presStyleLbl="bgShp" presStyleIdx="1" presStyleCnt="3" custLinFactNeighborX="0" custLinFactNeighborY="-567"/>
      <dgm:spPr/>
      <dgm:t>
        <a:bodyPr/>
        <a:lstStyle/>
        <a:p>
          <a:endParaRPr lang="en-US"/>
        </a:p>
      </dgm:t>
    </dgm:pt>
    <dgm:pt modelId="{65A324A2-9641-4F86-A694-41D1FCA22F27}" type="pres">
      <dgm:prSet presAssocID="{B9D176FA-2448-4DB8-921C-F03E1834559C}" presName="textNode" presStyleLbl="bgShp" presStyleIdx="1" presStyleCnt="3"/>
      <dgm:spPr/>
      <dgm:t>
        <a:bodyPr/>
        <a:lstStyle/>
        <a:p>
          <a:endParaRPr lang="en-US"/>
        </a:p>
      </dgm:t>
    </dgm:pt>
    <dgm:pt modelId="{483C6F5B-3DBF-48B5-BEDE-37444EEF8AC2}" type="pres">
      <dgm:prSet presAssocID="{B9D176FA-2448-4DB8-921C-F03E1834559C}" presName="compChildNode" presStyleCnt="0"/>
      <dgm:spPr/>
    </dgm:pt>
    <dgm:pt modelId="{A8256D75-9B9E-4975-8FCC-F8DF4414132A}" type="pres">
      <dgm:prSet presAssocID="{B9D176FA-2448-4DB8-921C-F03E1834559C}" presName="theInnerList" presStyleCnt="0"/>
      <dgm:spPr/>
    </dgm:pt>
    <dgm:pt modelId="{5AC01324-2F6D-4D5D-B70E-04AC2EBE676C}" type="pres">
      <dgm:prSet presAssocID="{A6ADE192-814E-41D1-8BA7-0F4109A9A062}" presName="childNode" presStyleLbl="node1" presStyleIdx="2" presStyleCnt="6" custScaleY="468919" custLinFactY="-66103" custLinFactNeighborY="-100000">
        <dgm:presLayoutVars>
          <dgm:bulletEnabled val="1"/>
        </dgm:presLayoutVars>
      </dgm:prSet>
      <dgm:spPr/>
      <dgm:t>
        <a:bodyPr/>
        <a:lstStyle/>
        <a:p>
          <a:endParaRPr lang="en-US"/>
        </a:p>
      </dgm:t>
    </dgm:pt>
    <dgm:pt modelId="{0570D7B1-89A0-4179-9127-5D0C4D9F1CB4}" type="pres">
      <dgm:prSet presAssocID="{A6ADE192-814E-41D1-8BA7-0F4109A9A062}" presName="aSpace2" presStyleCnt="0"/>
      <dgm:spPr/>
    </dgm:pt>
    <dgm:pt modelId="{44A81A8A-CF6C-4856-9884-94AB97CD1E49}" type="pres">
      <dgm:prSet presAssocID="{FC754F2E-354C-4D9D-A9D2-060568436355}" presName="childNode" presStyleLbl="node1" presStyleIdx="3" presStyleCnt="6" custScaleY="265290" custLinFactY="-50381" custLinFactNeighborY="-100000">
        <dgm:presLayoutVars>
          <dgm:bulletEnabled val="1"/>
        </dgm:presLayoutVars>
      </dgm:prSet>
      <dgm:spPr/>
      <dgm:t>
        <a:bodyPr/>
        <a:lstStyle/>
        <a:p>
          <a:endParaRPr lang="en-US"/>
        </a:p>
      </dgm:t>
    </dgm:pt>
    <dgm:pt modelId="{F4BB0F44-E936-4AD1-9F82-5EA285A9EEBF}" type="pres">
      <dgm:prSet presAssocID="{B9D176FA-2448-4DB8-921C-F03E1834559C}" presName="aSpace" presStyleCnt="0"/>
      <dgm:spPr/>
    </dgm:pt>
    <dgm:pt modelId="{B37F83B5-63A9-46C4-93BF-FA40121CC179}" type="pres">
      <dgm:prSet presAssocID="{1E08BC46-9654-42E8-89E5-CE1819CD9515}" presName="compNode" presStyleCnt="0"/>
      <dgm:spPr/>
    </dgm:pt>
    <dgm:pt modelId="{21BC0610-4A8E-4C4E-AE69-3FA2A2857466}" type="pres">
      <dgm:prSet presAssocID="{1E08BC46-9654-42E8-89E5-CE1819CD9515}" presName="aNode" presStyleLbl="bgShp" presStyleIdx="2" presStyleCnt="3"/>
      <dgm:spPr/>
      <dgm:t>
        <a:bodyPr/>
        <a:lstStyle/>
        <a:p>
          <a:endParaRPr lang="en-US"/>
        </a:p>
      </dgm:t>
    </dgm:pt>
    <dgm:pt modelId="{643D85AD-40BB-42F6-9559-A4A371A4248B}" type="pres">
      <dgm:prSet presAssocID="{1E08BC46-9654-42E8-89E5-CE1819CD9515}" presName="textNode" presStyleLbl="bgShp" presStyleIdx="2" presStyleCnt="3"/>
      <dgm:spPr/>
      <dgm:t>
        <a:bodyPr/>
        <a:lstStyle/>
        <a:p>
          <a:endParaRPr lang="en-US"/>
        </a:p>
      </dgm:t>
    </dgm:pt>
    <dgm:pt modelId="{DE0AAD7F-5DA0-4FD0-A97D-72ABEB074FC7}" type="pres">
      <dgm:prSet presAssocID="{1E08BC46-9654-42E8-89E5-CE1819CD9515}" presName="compChildNode" presStyleCnt="0"/>
      <dgm:spPr/>
    </dgm:pt>
    <dgm:pt modelId="{36792E29-0772-41FC-8904-751D3252949B}" type="pres">
      <dgm:prSet presAssocID="{1E08BC46-9654-42E8-89E5-CE1819CD9515}" presName="theInnerList" presStyleCnt="0"/>
      <dgm:spPr/>
    </dgm:pt>
    <dgm:pt modelId="{C6242D06-2BEA-4110-9774-AD31AF783CEF}" type="pres">
      <dgm:prSet presAssocID="{D3EFB20A-FC2B-4D8F-8C6C-03D232B56340}" presName="childNode" presStyleLbl="node1" presStyleIdx="4" presStyleCnt="6" custLinFactY="-6224" custLinFactNeighborX="457" custLinFactNeighborY="-100000">
        <dgm:presLayoutVars>
          <dgm:bulletEnabled val="1"/>
        </dgm:presLayoutVars>
      </dgm:prSet>
      <dgm:spPr/>
      <dgm:t>
        <a:bodyPr/>
        <a:lstStyle/>
        <a:p>
          <a:endParaRPr lang="en-US"/>
        </a:p>
      </dgm:t>
    </dgm:pt>
    <dgm:pt modelId="{3A4CB70F-5F78-4FB7-8610-66E54BB49F0D}" type="pres">
      <dgm:prSet presAssocID="{D3EFB20A-FC2B-4D8F-8C6C-03D232B56340}" presName="aSpace2" presStyleCnt="0"/>
      <dgm:spPr/>
    </dgm:pt>
    <dgm:pt modelId="{03C04AE4-4668-49BB-8D7B-CB5E8C6DB5DE}" type="pres">
      <dgm:prSet presAssocID="{5D8EBD4A-CC12-4EDF-9A3E-F266FA7F2BED}" presName="childNode" presStyleLbl="node1" presStyleIdx="5" presStyleCnt="6" custScaleY="50465" custLinFactY="-9982" custLinFactNeighborX="914" custLinFactNeighborY="-100000">
        <dgm:presLayoutVars>
          <dgm:bulletEnabled val="1"/>
        </dgm:presLayoutVars>
      </dgm:prSet>
      <dgm:spPr/>
      <dgm:t>
        <a:bodyPr/>
        <a:lstStyle/>
        <a:p>
          <a:endParaRPr lang="en-US"/>
        </a:p>
      </dgm:t>
    </dgm:pt>
  </dgm:ptLst>
  <dgm:cxnLst>
    <dgm:cxn modelId="{0B0B2AD8-9F85-43FF-B1E4-8FD6F8F55DB2}" type="presOf" srcId="{A7DDE270-BAF7-465C-B878-43E311FAAACD}" destId="{ACE323B4-79B7-408B-8588-CEE240696E8F}" srcOrd="0" destOrd="0" presId="urn:microsoft.com/office/officeart/2005/8/layout/lProcess2"/>
    <dgm:cxn modelId="{DA74C8DC-A1EF-4427-B9AD-446155956A39}" srcId="{C24BAEA0-366A-47D3-8092-AF99308AC7BE}" destId="{BD0A660E-5904-4F48-A5F4-069F1A69E6F8}" srcOrd="0" destOrd="0" parTransId="{CB90DE1C-4292-4687-9ED5-9017E9119BA6}" sibTransId="{4F610CDC-3A62-445E-B4FE-08AE80C0B4F1}"/>
    <dgm:cxn modelId="{61C5DD85-33AC-4A94-8C7C-B9C1B37ED4D9}" type="presOf" srcId="{D3EFB20A-FC2B-4D8F-8C6C-03D232B56340}" destId="{C6242D06-2BEA-4110-9774-AD31AF783CEF}" srcOrd="0" destOrd="0" presId="urn:microsoft.com/office/officeart/2005/8/layout/lProcess2"/>
    <dgm:cxn modelId="{E5C046DD-9568-490C-91BC-0233E0369376}" srcId="{B9D176FA-2448-4DB8-921C-F03E1834559C}" destId="{FC754F2E-354C-4D9D-A9D2-060568436355}" srcOrd="1" destOrd="0" parTransId="{873DA193-3B3E-4CDE-B8A7-9855CA963CAF}" sibTransId="{109BD59D-3A96-4A62-8D68-EF97C887C89E}"/>
    <dgm:cxn modelId="{30228CEE-1B90-4DE5-A44B-70185021C9E1}" type="presOf" srcId="{FC754F2E-354C-4D9D-A9D2-060568436355}" destId="{44A81A8A-CF6C-4856-9884-94AB97CD1E49}" srcOrd="0" destOrd="0" presId="urn:microsoft.com/office/officeart/2005/8/layout/lProcess2"/>
    <dgm:cxn modelId="{5408D52E-A052-470D-8686-8A4AC99168E0}" type="presOf" srcId="{1E08BC46-9654-42E8-89E5-CE1819CD9515}" destId="{643D85AD-40BB-42F6-9559-A4A371A4248B}" srcOrd="1" destOrd="0" presId="urn:microsoft.com/office/officeart/2005/8/layout/lProcess2"/>
    <dgm:cxn modelId="{734A76BA-10AB-4AE2-A6AC-648114F09E1B}" type="presOf" srcId="{A6ADE192-814E-41D1-8BA7-0F4109A9A062}" destId="{5AC01324-2F6D-4D5D-B70E-04AC2EBE676C}" srcOrd="0" destOrd="0" presId="urn:microsoft.com/office/officeart/2005/8/layout/lProcess2"/>
    <dgm:cxn modelId="{5C2B46CB-6DC1-413C-882A-3D791A1E9745}" type="presOf" srcId="{1E08BC46-9654-42E8-89E5-CE1819CD9515}" destId="{21BC0610-4A8E-4C4E-AE69-3FA2A2857466}" srcOrd="0" destOrd="0" presId="urn:microsoft.com/office/officeart/2005/8/layout/lProcess2"/>
    <dgm:cxn modelId="{F1693DE3-2192-45D2-BE5A-260CFD8EA258}" srcId="{65D2C877-A48E-45FD-B48C-0103C9317F99}" destId="{C24BAEA0-366A-47D3-8092-AF99308AC7BE}" srcOrd="0" destOrd="0" parTransId="{53BE8344-98AF-44B1-AA50-88014CCD57BA}" sibTransId="{B79753AD-D56A-4725-AB3D-803096109EBC}"/>
    <dgm:cxn modelId="{6607E713-E508-4C28-9968-AFD91C4DD21B}" srcId="{1E08BC46-9654-42E8-89E5-CE1819CD9515}" destId="{D3EFB20A-FC2B-4D8F-8C6C-03D232B56340}" srcOrd="0" destOrd="0" parTransId="{E1FD8624-720B-459E-81FF-324222301600}" sibTransId="{B1D94C79-BD58-47F7-A83D-91E34D17E21E}"/>
    <dgm:cxn modelId="{40322133-AE03-42A8-AB87-6062CA626C87}" type="presOf" srcId="{BD0A660E-5904-4F48-A5F4-069F1A69E6F8}" destId="{7CEC1392-3F0F-4A81-AE33-E3F32CB8CCF2}" srcOrd="0" destOrd="0" presId="urn:microsoft.com/office/officeart/2005/8/layout/lProcess2"/>
    <dgm:cxn modelId="{DDEB7E42-D4BF-45A6-82C9-1664339D49F0}" type="presOf" srcId="{B9D176FA-2448-4DB8-921C-F03E1834559C}" destId="{65A324A2-9641-4F86-A694-41D1FCA22F27}" srcOrd="1" destOrd="0" presId="urn:microsoft.com/office/officeart/2005/8/layout/lProcess2"/>
    <dgm:cxn modelId="{D5A5E3E3-1BBF-4F0D-897C-22469C03ACE9}" srcId="{C24BAEA0-366A-47D3-8092-AF99308AC7BE}" destId="{A7DDE270-BAF7-465C-B878-43E311FAAACD}" srcOrd="1" destOrd="0" parTransId="{50F532FE-D51B-4150-85D3-E2CEF88004A1}" sibTransId="{F98D93E5-43B1-4172-A536-AE1E7666DDA2}"/>
    <dgm:cxn modelId="{EF1DBA2C-27CD-42D9-9132-3AD1C77FFBB5}" srcId="{65D2C877-A48E-45FD-B48C-0103C9317F99}" destId="{1E08BC46-9654-42E8-89E5-CE1819CD9515}" srcOrd="2" destOrd="0" parTransId="{A705FA72-C519-4B1A-8760-4EB526DD52F8}" sibTransId="{C37C8BE9-A5AD-4E68-8AE1-9CE3D02DEF8F}"/>
    <dgm:cxn modelId="{FDDD7CD4-0FA1-4470-8EF0-8E3D2764FAD3}" type="presOf" srcId="{5D8EBD4A-CC12-4EDF-9A3E-F266FA7F2BED}" destId="{03C04AE4-4668-49BB-8D7B-CB5E8C6DB5DE}" srcOrd="0" destOrd="0" presId="urn:microsoft.com/office/officeart/2005/8/layout/lProcess2"/>
    <dgm:cxn modelId="{AFF551E3-DE12-4345-925E-851CA9A6423F}" type="presOf" srcId="{65D2C877-A48E-45FD-B48C-0103C9317F99}" destId="{F2338DBA-D4B7-4CB3-BF62-9FF4F1C204FD}" srcOrd="0" destOrd="0" presId="urn:microsoft.com/office/officeart/2005/8/layout/lProcess2"/>
    <dgm:cxn modelId="{6E7D55F1-4DAE-476C-A4FE-1A8073F1637B}" type="presOf" srcId="{B9D176FA-2448-4DB8-921C-F03E1834559C}" destId="{D40A2BE2-73F6-49D8-A74A-A653FC7DD510}" srcOrd="0" destOrd="0" presId="urn:microsoft.com/office/officeart/2005/8/layout/lProcess2"/>
    <dgm:cxn modelId="{F57F8E0C-ADD6-45DD-AB5F-D2845429F123}" type="presOf" srcId="{C24BAEA0-366A-47D3-8092-AF99308AC7BE}" destId="{A05E883D-B12A-4D08-9D7F-985E1D45F5F6}" srcOrd="0" destOrd="0" presId="urn:microsoft.com/office/officeart/2005/8/layout/lProcess2"/>
    <dgm:cxn modelId="{1FA31D52-614F-4875-881F-4C58E300DB37}" type="presOf" srcId="{C24BAEA0-366A-47D3-8092-AF99308AC7BE}" destId="{F2036D8B-22CB-4623-834F-A985B5FED32F}" srcOrd="1" destOrd="0" presId="urn:microsoft.com/office/officeart/2005/8/layout/lProcess2"/>
    <dgm:cxn modelId="{A485AFE2-9317-4700-91C5-F242DB26D933}" srcId="{1E08BC46-9654-42E8-89E5-CE1819CD9515}" destId="{5D8EBD4A-CC12-4EDF-9A3E-F266FA7F2BED}" srcOrd="1" destOrd="0" parTransId="{0FBFD396-112F-496F-A4A0-2F2042232940}" sibTransId="{3F5D7894-75DE-4FA1-88A0-78AAF81FDFCF}"/>
    <dgm:cxn modelId="{81E862D5-DED2-46DA-96A3-CB75BD1E7497}" srcId="{B9D176FA-2448-4DB8-921C-F03E1834559C}" destId="{A6ADE192-814E-41D1-8BA7-0F4109A9A062}" srcOrd="0" destOrd="0" parTransId="{413CBB52-E3D3-4D7C-B815-6007F42755AF}" sibTransId="{785C99B1-0EEC-401C-9387-BCD3F2B2DAFA}"/>
    <dgm:cxn modelId="{C900D639-81A6-4A40-8B14-9CC88EA9AB81}" srcId="{65D2C877-A48E-45FD-B48C-0103C9317F99}" destId="{B9D176FA-2448-4DB8-921C-F03E1834559C}" srcOrd="1" destOrd="0" parTransId="{EE686505-2757-4561-ABAA-9A21CCB08B1C}" sibTransId="{2E9B0553-3DEA-4DF1-BFF7-4FCD2DAAA054}"/>
    <dgm:cxn modelId="{B7CC1742-AE31-4ECE-B925-8AAB443B79A9}" type="presParOf" srcId="{F2338DBA-D4B7-4CB3-BF62-9FF4F1C204FD}" destId="{067FEBA3-FB1B-47C9-8A7A-9FCCAA762D16}" srcOrd="0" destOrd="0" presId="urn:microsoft.com/office/officeart/2005/8/layout/lProcess2"/>
    <dgm:cxn modelId="{9111C9FA-A4B8-4ECE-83C3-523BD00DB7B2}" type="presParOf" srcId="{067FEBA3-FB1B-47C9-8A7A-9FCCAA762D16}" destId="{A05E883D-B12A-4D08-9D7F-985E1D45F5F6}" srcOrd="0" destOrd="0" presId="urn:microsoft.com/office/officeart/2005/8/layout/lProcess2"/>
    <dgm:cxn modelId="{6A48CBDB-E606-4E66-96A1-1FDB410E92DF}" type="presParOf" srcId="{067FEBA3-FB1B-47C9-8A7A-9FCCAA762D16}" destId="{F2036D8B-22CB-4623-834F-A985B5FED32F}" srcOrd="1" destOrd="0" presId="urn:microsoft.com/office/officeart/2005/8/layout/lProcess2"/>
    <dgm:cxn modelId="{E8BCCAA2-26E1-45A0-BA49-7737090D4BBB}" type="presParOf" srcId="{067FEBA3-FB1B-47C9-8A7A-9FCCAA762D16}" destId="{7B87DC42-1EA2-463F-BC47-DB1A89E21DD0}" srcOrd="2" destOrd="0" presId="urn:microsoft.com/office/officeart/2005/8/layout/lProcess2"/>
    <dgm:cxn modelId="{F9D54BCE-6534-465C-99E3-2B1CF18377A6}" type="presParOf" srcId="{7B87DC42-1EA2-463F-BC47-DB1A89E21DD0}" destId="{9E1256C0-D7EE-49F4-A1C1-0A00375DAA0A}" srcOrd="0" destOrd="0" presId="urn:microsoft.com/office/officeart/2005/8/layout/lProcess2"/>
    <dgm:cxn modelId="{1911BC80-E292-44D0-AC23-D9ADB97CBD25}" type="presParOf" srcId="{9E1256C0-D7EE-49F4-A1C1-0A00375DAA0A}" destId="{7CEC1392-3F0F-4A81-AE33-E3F32CB8CCF2}" srcOrd="0" destOrd="0" presId="urn:microsoft.com/office/officeart/2005/8/layout/lProcess2"/>
    <dgm:cxn modelId="{3EFEB83C-630F-48B0-9556-3FFBC60373DE}" type="presParOf" srcId="{9E1256C0-D7EE-49F4-A1C1-0A00375DAA0A}" destId="{E7512BD1-058F-45BC-8688-EF264F1D4525}" srcOrd="1" destOrd="0" presId="urn:microsoft.com/office/officeart/2005/8/layout/lProcess2"/>
    <dgm:cxn modelId="{4BCAD6C7-AA5C-4407-BB7E-90097BF8953E}" type="presParOf" srcId="{9E1256C0-D7EE-49F4-A1C1-0A00375DAA0A}" destId="{ACE323B4-79B7-408B-8588-CEE240696E8F}" srcOrd="2" destOrd="0" presId="urn:microsoft.com/office/officeart/2005/8/layout/lProcess2"/>
    <dgm:cxn modelId="{3391D4AA-C619-4757-8C29-1931E307FC9E}" type="presParOf" srcId="{F2338DBA-D4B7-4CB3-BF62-9FF4F1C204FD}" destId="{1AE9E3D1-AC14-4F74-9022-AFDB80D94ACD}" srcOrd="1" destOrd="0" presId="urn:microsoft.com/office/officeart/2005/8/layout/lProcess2"/>
    <dgm:cxn modelId="{A5117D14-811F-496D-ADF2-CAC030E822A3}" type="presParOf" srcId="{F2338DBA-D4B7-4CB3-BF62-9FF4F1C204FD}" destId="{3060A5E4-BCEE-4C47-AA20-B149ABD5C30A}" srcOrd="2" destOrd="0" presId="urn:microsoft.com/office/officeart/2005/8/layout/lProcess2"/>
    <dgm:cxn modelId="{B44F76ED-07D3-4E6A-AA14-EF5CBB1ACAFF}" type="presParOf" srcId="{3060A5E4-BCEE-4C47-AA20-B149ABD5C30A}" destId="{D40A2BE2-73F6-49D8-A74A-A653FC7DD510}" srcOrd="0" destOrd="0" presId="urn:microsoft.com/office/officeart/2005/8/layout/lProcess2"/>
    <dgm:cxn modelId="{84ACE9F0-6697-4197-B860-1D7561E69294}" type="presParOf" srcId="{3060A5E4-BCEE-4C47-AA20-B149ABD5C30A}" destId="{65A324A2-9641-4F86-A694-41D1FCA22F27}" srcOrd="1" destOrd="0" presId="urn:microsoft.com/office/officeart/2005/8/layout/lProcess2"/>
    <dgm:cxn modelId="{9557B15D-77B7-481D-B2A2-3309C3DCCB11}" type="presParOf" srcId="{3060A5E4-BCEE-4C47-AA20-B149ABD5C30A}" destId="{483C6F5B-3DBF-48B5-BEDE-37444EEF8AC2}" srcOrd="2" destOrd="0" presId="urn:microsoft.com/office/officeart/2005/8/layout/lProcess2"/>
    <dgm:cxn modelId="{53B74D18-00E8-4FF3-9055-DA9F1E167EFA}" type="presParOf" srcId="{483C6F5B-3DBF-48B5-BEDE-37444EEF8AC2}" destId="{A8256D75-9B9E-4975-8FCC-F8DF4414132A}" srcOrd="0" destOrd="0" presId="urn:microsoft.com/office/officeart/2005/8/layout/lProcess2"/>
    <dgm:cxn modelId="{C5AC7E87-119F-4201-AD87-546A728316F7}" type="presParOf" srcId="{A8256D75-9B9E-4975-8FCC-F8DF4414132A}" destId="{5AC01324-2F6D-4D5D-B70E-04AC2EBE676C}" srcOrd="0" destOrd="0" presId="urn:microsoft.com/office/officeart/2005/8/layout/lProcess2"/>
    <dgm:cxn modelId="{F91B02C3-F04F-4F84-BDA1-BABD5A296473}" type="presParOf" srcId="{A8256D75-9B9E-4975-8FCC-F8DF4414132A}" destId="{0570D7B1-89A0-4179-9127-5D0C4D9F1CB4}" srcOrd="1" destOrd="0" presId="urn:microsoft.com/office/officeart/2005/8/layout/lProcess2"/>
    <dgm:cxn modelId="{A080A28B-64F8-44AC-87D8-6F4D021A2426}" type="presParOf" srcId="{A8256D75-9B9E-4975-8FCC-F8DF4414132A}" destId="{44A81A8A-CF6C-4856-9884-94AB97CD1E49}" srcOrd="2" destOrd="0" presId="urn:microsoft.com/office/officeart/2005/8/layout/lProcess2"/>
    <dgm:cxn modelId="{409D2397-40D2-4A1E-8B57-E320DDB75B43}" type="presParOf" srcId="{F2338DBA-D4B7-4CB3-BF62-9FF4F1C204FD}" destId="{F4BB0F44-E936-4AD1-9F82-5EA285A9EEBF}" srcOrd="3" destOrd="0" presId="urn:microsoft.com/office/officeart/2005/8/layout/lProcess2"/>
    <dgm:cxn modelId="{76498E23-1BBB-4BA4-9EF2-4863BC46C557}" type="presParOf" srcId="{F2338DBA-D4B7-4CB3-BF62-9FF4F1C204FD}" destId="{B37F83B5-63A9-46C4-93BF-FA40121CC179}" srcOrd="4" destOrd="0" presId="urn:microsoft.com/office/officeart/2005/8/layout/lProcess2"/>
    <dgm:cxn modelId="{5AA8E320-3604-4969-8590-7CCA74927D36}" type="presParOf" srcId="{B37F83B5-63A9-46C4-93BF-FA40121CC179}" destId="{21BC0610-4A8E-4C4E-AE69-3FA2A2857466}" srcOrd="0" destOrd="0" presId="urn:microsoft.com/office/officeart/2005/8/layout/lProcess2"/>
    <dgm:cxn modelId="{2DD6AA76-290B-46BC-AEEC-2F9AB73B5915}" type="presParOf" srcId="{B37F83B5-63A9-46C4-93BF-FA40121CC179}" destId="{643D85AD-40BB-42F6-9559-A4A371A4248B}" srcOrd="1" destOrd="0" presId="urn:microsoft.com/office/officeart/2005/8/layout/lProcess2"/>
    <dgm:cxn modelId="{A484EB29-1AFF-43E8-BBE9-B53E75158AF2}" type="presParOf" srcId="{B37F83B5-63A9-46C4-93BF-FA40121CC179}" destId="{DE0AAD7F-5DA0-4FD0-A97D-72ABEB074FC7}" srcOrd="2" destOrd="0" presId="urn:microsoft.com/office/officeart/2005/8/layout/lProcess2"/>
    <dgm:cxn modelId="{F3E5077C-D5CE-4F97-A79C-DA4D0C1E906E}" type="presParOf" srcId="{DE0AAD7F-5DA0-4FD0-A97D-72ABEB074FC7}" destId="{36792E29-0772-41FC-8904-751D3252949B}" srcOrd="0" destOrd="0" presId="urn:microsoft.com/office/officeart/2005/8/layout/lProcess2"/>
    <dgm:cxn modelId="{C40E0FFB-623C-4649-846C-9E0C12271DA6}" type="presParOf" srcId="{36792E29-0772-41FC-8904-751D3252949B}" destId="{C6242D06-2BEA-4110-9774-AD31AF783CEF}" srcOrd="0" destOrd="0" presId="urn:microsoft.com/office/officeart/2005/8/layout/lProcess2"/>
    <dgm:cxn modelId="{40624CFB-9485-48F7-BCFF-4F0F335F8EB8}" type="presParOf" srcId="{36792E29-0772-41FC-8904-751D3252949B}" destId="{3A4CB70F-5F78-4FB7-8610-66E54BB49F0D}" srcOrd="1" destOrd="0" presId="urn:microsoft.com/office/officeart/2005/8/layout/lProcess2"/>
    <dgm:cxn modelId="{F6FE3D08-6647-406E-A0F1-053EC50C5222}" type="presParOf" srcId="{36792E29-0772-41FC-8904-751D3252949B}" destId="{03C04AE4-4668-49BB-8D7B-CB5E8C6DB5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E883D-B12A-4D08-9D7F-985E1D45F5F6}">
      <dsp:nvSpPr>
        <dsp:cNvPr id="0" name=""/>
        <dsp:cNvSpPr/>
      </dsp:nvSpPr>
      <dsp:spPr>
        <a:xfrm>
          <a:off x="1436" y="0"/>
          <a:ext cx="3734684" cy="4817829"/>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Arial" panose="020B0604020202020204" pitchFamily="34" charset="0"/>
            </a:rPr>
            <a:t>Level</a:t>
          </a:r>
          <a:r>
            <a:rPr lang="en-US" sz="2800" kern="1200" dirty="0" smtClean="0">
              <a:latin typeface="Arial" panose="020B0604020202020204" pitchFamily="34" charset="0"/>
              <a:cs typeface="Arial" panose="020B0604020202020204" pitchFamily="34" charset="0"/>
            </a:rPr>
            <a:t> 1</a:t>
          </a:r>
          <a:endParaRPr lang="en-US" sz="2800" kern="1200" dirty="0">
            <a:latin typeface="Arial" panose="020B0604020202020204" pitchFamily="34" charset="0"/>
            <a:cs typeface="Arial" panose="020B0604020202020204" pitchFamily="34" charset="0"/>
          </a:endParaRPr>
        </a:p>
      </dsp:txBody>
      <dsp:txXfrm>
        <a:off x="1436" y="0"/>
        <a:ext cx="3734684" cy="1445348"/>
      </dsp:txXfrm>
    </dsp:sp>
    <dsp:sp modelId="{7CEC1392-3F0F-4A81-AE33-E3F32CB8CCF2}">
      <dsp:nvSpPr>
        <dsp:cNvPr id="0" name=""/>
        <dsp:cNvSpPr/>
      </dsp:nvSpPr>
      <dsp:spPr>
        <a:xfrm>
          <a:off x="374904" y="1118650"/>
          <a:ext cx="2987747" cy="1393769"/>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Universal recovery</a:t>
          </a:r>
        </a:p>
        <a:p>
          <a:pPr lvl="0" algn="ctr" defTabSz="800100">
            <a:lnSpc>
              <a:spcPct val="90000"/>
            </a:lnSpc>
            <a:spcBef>
              <a:spcPct val="0"/>
            </a:spcBef>
            <a:spcAft>
              <a:spcPct val="35000"/>
            </a:spcAft>
          </a:pPr>
          <a:r>
            <a:rPr lang="en-US" sz="1100" b="0" kern="1200" dirty="0" smtClean="0">
              <a:solidFill>
                <a:schemeClr val="bg1"/>
              </a:solidFill>
            </a:rPr>
            <a:t>Positive Behaviour Support/ LRT plans</a:t>
          </a:r>
        </a:p>
        <a:p>
          <a:pPr lvl="0" algn="ctr" defTabSz="800100">
            <a:lnSpc>
              <a:spcPct val="90000"/>
            </a:lnSpc>
            <a:spcBef>
              <a:spcPct val="0"/>
            </a:spcBef>
            <a:spcAft>
              <a:spcPct val="35000"/>
            </a:spcAft>
          </a:pPr>
          <a:r>
            <a:rPr lang="en-US" sz="1100" b="0" kern="1200" dirty="0" smtClean="0"/>
            <a:t>1-1 as and when required </a:t>
          </a:r>
          <a:endParaRPr lang="en-US" sz="1100" b="0" kern="1200" dirty="0" smtClean="0">
            <a:solidFill>
              <a:schemeClr val="bg1"/>
            </a:solidFill>
          </a:endParaRPr>
        </a:p>
        <a:p>
          <a:pPr lvl="0" algn="ctr" defTabSz="800100">
            <a:lnSpc>
              <a:spcPct val="90000"/>
            </a:lnSpc>
            <a:spcBef>
              <a:spcPct val="0"/>
            </a:spcBef>
            <a:spcAft>
              <a:spcPct val="35000"/>
            </a:spcAft>
          </a:pPr>
          <a:r>
            <a:rPr lang="en-US" sz="1100" kern="1200" dirty="0" smtClean="0"/>
            <a:t>Toolkit of approaches to promote Positive Mental Health and Wellbeing </a:t>
          </a:r>
          <a:endParaRPr lang="en-US" sz="1100" b="0" kern="1200" dirty="0" smtClean="0">
            <a:solidFill>
              <a:schemeClr val="bg1"/>
            </a:solidFill>
          </a:endParaRPr>
        </a:p>
      </dsp:txBody>
      <dsp:txXfrm>
        <a:off x="415726" y="1159472"/>
        <a:ext cx="2906103" cy="1312125"/>
      </dsp:txXfrm>
    </dsp:sp>
    <dsp:sp modelId="{ACE323B4-79B7-408B-8588-CEE240696E8F}">
      <dsp:nvSpPr>
        <dsp:cNvPr id="0" name=""/>
        <dsp:cNvSpPr/>
      </dsp:nvSpPr>
      <dsp:spPr>
        <a:xfrm>
          <a:off x="402212" y="2757548"/>
          <a:ext cx="2987747" cy="1504630"/>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Increased personalization</a:t>
          </a:r>
        </a:p>
        <a:p>
          <a:pPr lvl="0" algn="ctr" defTabSz="488950">
            <a:lnSpc>
              <a:spcPct val="90000"/>
            </a:lnSpc>
            <a:spcBef>
              <a:spcPct val="0"/>
            </a:spcBef>
            <a:spcAft>
              <a:spcPct val="35000"/>
            </a:spcAft>
          </a:pPr>
          <a:r>
            <a:rPr lang="en-US" sz="1100" kern="1200" dirty="0" smtClean="0"/>
            <a:t>Medium recovery</a:t>
          </a:r>
        </a:p>
        <a:p>
          <a:pPr lvl="0" algn="ctr" defTabSz="488950">
            <a:lnSpc>
              <a:spcPct val="90000"/>
            </a:lnSpc>
            <a:spcBef>
              <a:spcPct val="0"/>
            </a:spcBef>
            <a:spcAft>
              <a:spcPct val="35000"/>
            </a:spcAft>
          </a:pPr>
          <a:r>
            <a:rPr lang="en-US" sz="1100" kern="1200" dirty="0" smtClean="0"/>
            <a:t>70% of students</a:t>
          </a:r>
          <a:endParaRPr lang="en-US" sz="1100" kern="1200" dirty="0"/>
        </a:p>
      </dsp:txBody>
      <dsp:txXfrm>
        <a:off x="446281" y="2801617"/>
        <a:ext cx="2899609" cy="1416492"/>
      </dsp:txXfrm>
    </dsp:sp>
    <dsp:sp modelId="{D40A2BE2-73F6-49D8-A74A-A653FC7DD510}">
      <dsp:nvSpPr>
        <dsp:cNvPr id="0" name=""/>
        <dsp:cNvSpPr/>
      </dsp:nvSpPr>
      <dsp:spPr>
        <a:xfrm>
          <a:off x="4016221" y="0"/>
          <a:ext cx="3734684" cy="4817829"/>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Arial" panose="020B0604020202020204" pitchFamily="34" charset="0"/>
            </a:rPr>
            <a:t>Level 2</a:t>
          </a:r>
          <a:r>
            <a:rPr lang="en-US" sz="2800" kern="1200" dirty="0" smtClean="0">
              <a:latin typeface="+mn-lt"/>
            </a:rPr>
            <a:t>	</a:t>
          </a:r>
          <a:endParaRPr lang="en-US" sz="2800" kern="1200" dirty="0">
            <a:latin typeface="+mn-lt"/>
          </a:endParaRPr>
        </a:p>
      </dsp:txBody>
      <dsp:txXfrm>
        <a:off x="4016221" y="0"/>
        <a:ext cx="3734684" cy="1445348"/>
      </dsp:txXfrm>
    </dsp:sp>
    <dsp:sp modelId="{5AC01324-2F6D-4D5D-B70E-04AC2EBE676C}">
      <dsp:nvSpPr>
        <dsp:cNvPr id="0" name=""/>
        <dsp:cNvSpPr/>
      </dsp:nvSpPr>
      <dsp:spPr>
        <a:xfrm>
          <a:off x="4389690" y="1106414"/>
          <a:ext cx="2987747" cy="1957470"/>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Focused recovery</a:t>
          </a:r>
        </a:p>
        <a:p>
          <a:pPr lvl="0" algn="ctr" defTabSz="711200">
            <a:lnSpc>
              <a:spcPct val="90000"/>
            </a:lnSpc>
            <a:spcBef>
              <a:spcPct val="0"/>
            </a:spcBef>
            <a:spcAft>
              <a:spcPct val="35000"/>
            </a:spcAft>
          </a:pPr>
          <a:r>
            <a:rPr lang="en-US" sz="1000" kern="1200" dirty="0" smtClean="0"/>
            <a:t>Group therapy/ intervention</a:t>
          </a:r>
        </a:p>
        <a:p>
          <a:pPr lvl="0" algn="ctr" defTabSz="711200">
            <a:lnSpc>
              <a:spcPct val="90000"/>
            </a:lnSpc>
            <a:spcBef>
              <a:spcPct val="0"/>
            </a:spcBef>
            <a:spcAft>
              <a:spcPct val="35000"/>
            </a:spcAft>
          </a:pPr>
          <a:r>
            <a:rPr lang="en-US" sz="1000" kern="1200" dirty="0" smtClean="0"/>
            <a:t>Small group work </a:t>
          </a:r>
        </a:p>
        <a:p>
          <a:pPr lvl="0" algn="ctr" defTabSz="711200">
            <a:lnSpc>
              <a:spcPct val="90000"/>
            </a:lnSpc>
            <a:spcBef>
              <a:spcPct val="0"/>
            </a:spcBef>
            <a:spcAft>
              <a:spcPct val="35000"/>
            </a:spcAft>
          </a:pPr>
          <a:r>
            <a:rPr lang="en-US" sz="1000" kern="1200" dirty="0" smtClean="0"/>
            <a:t>Check-ins- pupils, parents and carers </a:t>
          </a:r>
        </a:p>
        <a:p>
          <a:pPr lvl="0" algn="ctr" defTabSz="711200">
            <a:lnSpc>
              <a:spcPct val="90000"/>
            </a:lnSpc>
            <a:spcBef>
              <a:spcPct val="0"/>
            </a:spcBef>
            <a:spcAft>
              <a:spcPct val="35000"/>
            </a:spcAft>
          </a:pPr>
          <a:r>
            <a:rPr lang="en-US" sz="1000" kern="1200" dirty="0" smtClean="0"/>
            <a:t>Toolkit of approaches to promote Positive Mental Health and Wellbeing  </a:t>
          </a:r>
        </a:p>
        <a:p>
          <a:pPr lvl="0" algn="ctr" defTabSz="711200">
            <a:lnSpc>
              <a:spcPct val="90000"/>
            </a:lnSpc>
            <a:spcBef>
              <a:spcPct val="0"/>
            </a:spcBef>
            <a:spcAft>
              <a:spcPct val="35000"/>
            </a:spcAft>
          </a:pPr>
          <a:r>
            <a:rPr lang="en-US" sz="1000" b="0" kern="1200" dirty="0" smtClean="0">
              <a:solidFill>
                <a:schemeClr val="bg1"/>
              </a:solidFill>
            </a:rPr>
            <a:t>Positive Behaviour Support/ LRT plans</a:t>
          </a:r>
          <a:endParaRPr lang="en-US" sz="1000" kern="1200" dirty="0" smtClean="0"/>
        </a:p>
        <a:p>
          <a:pPr lvl="0" algn="ctr" defTabSz="711200">
            <a:lnSpc>
              <a:spcPct val="90000"/>
            </a:lnSpc>
            <a:spcBef>
              <a:spcPct val="0"/>
            </a:spcBef>
            <a:spcAft>
              <a:spcPct val="35000"/>
            </a:spcAft>
          </a:pPr>
          <a:r>
            <a:rPr lang="en-US" sz="1000" kern="1200" dirty="0" smtClean="0"/>
            <a:t>Outdoor learning</a:t>
          </a:r>
        </a:p>
        <a:p>
          <a:pPr lvl="0" algn="ctr" defTabSz="711200">
            <a:lnSpc>
              <a:spcPct val="90000"/>
            </a:lnSpc>
            <a:spcBef>
              <a:spcPct val="0"/>
            </a:spcBef>
            <a:spcAft>
              <a:spcPct val="35000"/>
            </a:spcAft>
          </a:pPr>
          <a:r>
            <a:rPr lang="en-US" sz="1000" b="0" kern="1200" dirty="0" smtClean="0"/>
            <a:t>1-1 as and when required </a:t>
          </a:r>
          <a:endParaRPr lang="en-US" sz="1000" kern="1200" dirty="0"/>
        </a:p>
      </dsp:txBody>
      <dsp:txXfrm>
        <a:off x="4447022" y="1163746"/>
        <a:ext cx="2873083" cy="1842806"/>
      </dsp:txXfrm>
    </dsp:sp>
    <dsp:sp modelId="{44A81A8A-CF6C-4856-9884-94AB97CD1E49}">
      <dsp:nvSpPr>
        <dsp:cNvPr id="0" name=""/>
        <dsp:cNvSpPr/>
      </dsp:nvSpPr>
      <dsp:spPr>
        <a:xfrm>
          <a:off x="4389690" y="3193737"/>
          <a:ext cx="2987747" cy="1107435"/>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Increased personalization</a:t>
          </a:r>
        </a:p>
        <a:p>
          <a:pPr lvl="0" algn="ctr" defTabSz="666750">
            <a:lnSpc>
              <a:spcPct val="90000"/>
            </a:lnSpc>
            <a:spcBef>
              <a:spcPct val="0"/>
            </a:spcBef>
            <a:spcAft>
              <a:spcPct val="35000"/>
            </a:spcAft>
          </a:pPr>
          <a:r>
            <a:rPr lang="en-US" sz="1500" kern="1200" dirty="0" smtClean="0"/>
            <a:t>Medium recovery</a:t>
          </a:r>
        </a:p>
        <a:p>
          <a:pPr lvl="0" algn="ctr" defTabSz="666750">
            <a:lnSpc>
              <a:spcPct val="90000"/>
            </a:lnSpc>
            <a:spcBef>
              <a:spcPct val="0"/>
            </a:spcBef>
            <a:spcAft>
              <a:spcPct val="35000"/>
            </a:spcAft>
          </a:pPr>
          <a:r>
            <a:rPr lang="en-US" sz="1500" kern="1200" dirty="0" smtClean="0"/>
            <a:t>20% students</a:t>
          </a:r>
          <a:endParaRPr lang="en-US" sz="1500" kern="1200" dirty="0"/>
        </a:p>
      </dsp:txBody>
      <dsp:txXfrm>
        <a:off x="4422126" y="3226173"/>
        <a:ext cx="2922875" cy="1042563"/>
      </dsp:txXfrm>
    </dsp:sp>
    <dsp:sp modelId="{21BC0610-4A8E-4C4E-AE69-3FA2A2857466}">
      <dsp:nvSpPr>
        <dsp:cNvPr id="0" name=""/>
        <dsp:cNvSpPr/>
      </dsp:nvSpPr>
      <dsp:spPr>
        <a:xfrm>
          <a:off x="8031007" y="0"/>
          <a:ext cx="3734684" cy="4817829"/>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Level 3</a:t>
          </a:r>
          <a:endParaRPr lang="en-US" sz="2800" kern="1200" dirty="0">
            <a:latin typeface="Arial" panose="020B0604020202020204" pitchFamily="34" charset="0"/>
            <a:cs typeface="Arial" panose="020B0604020202020204" pitchFamily="34" charset="0"/>
          </a:endParaRPr>
        </a:p>
      </dsp:txBody>
      <dsp:txXfrm>
        <a:off x="8031007" y="0"/>
        <a:ext cx="3734684" cy="1445348"/>
      </dsp:txXfrm>
    </dsp:sp>
    <dsp:sp modelId="{C6242D06-2BEA-4110-9774-AD31AF783CEF}">
      <dsp:nvSpPr>
        <dsp:cNvPr id="0" name=""/>
        <dsp:cNvSpPr/>
      </dsp:nvSpPr>
      <dsp:spPr>
        <a:xfrm>
          <a:off x="8418129" y="1038697"/>
          <a:ext cx="2987747" cy="188690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Deep recovery</a:t>
          </a:r>
        </a:p>
        <a:p>
          <a:pPr lvl="0" algn="ctr" defTabSz="711200">
            <a:lnSpc>
              <a:spcPct val="90000"/>
            </a:lnSpc>
            <a:spcBef>
              <a:spcPct val="0"/>
            </a:spcBef>
            <a:spcAft>
              <a:spcPct val="35000"/>
            </a:spcAft>
          </a:pPr>
          <a:r>
            <a:rPr lang="en-US" sz="1100" kern="1200" dirty="0" smtClean="0"/>
            <a:t>CAMHS</a:t>
          </a:r>
        </a:p>
        <a:p>
          <a:pPr lvl="0" algn="ctr" defTabSz="711200">
            <a:lnSpc>
              <a:spcPct val="90000"/>
            </a:lnSpc>
            <a:spcBef>
              <a:spcPct val="0"/>
            </a:spcBef>
            <a:spcAft>
              <a:spcPct val="35000"/>
            </a:spcAft>
          </a:pPr>
          <a:r>
            <a:rPr lang="en-US" sz="1100" kern="1200" dirty="0" smtClean="0"/>
            <a:t>Individual therapy</a:t>
          </a:r>
        </a:p>
        <a:p>
          <a:pPr lvl="0" algn="ctr" defTabSz="711200">
            <a:lnSpc>
              <a:spcPct val="90000"/>
            </a:lnSpc>
            <a:spcBef>
              <a:spcPct val="0"/>
            </a:spcBef>
            <a:spcAft>
              <a:spcPct val="35000"/>
            </a:spcAft>
          </a:pPr>
          <a:r>
            <a:rPr lang="en-US" sz="1100" kern="1200" dirty="0" smtClean="0"/>
            <a:t>ELSA support / Counselling</a:t>
          </a:r>
        </a:p>
        <a:p>
          <a:pPr lvl="0" algn="ctr" defTabSz="711200">
            <a:lnSpc>
              <a:spcPct val="90000"/>
            </a:lnSpc>
            <a:spcBef>
              <a:spcPct val="0"/>
            </a:spcBef>
            <a:spcAft>
              <a:spcPct val="35000"/>
            </a:spcAft>
          </a:pPr>
          <a:r>
            <a:rPr lang="en-US" sz="1100" kern="1200" dirty="0" smtClean="0"/>
            <a:t>Education psychology</a:t>
          </a:r>
        </a:p>
        <a:p>
          <a:pPr lvl="0" algn="ctr" defTabSz="711200">
            <a:lnSpc>
              <a:spcPct val="90000"/>
            </a:lnSpc>
            <a:spcBef>
              <a:spcPct val="0"/>
            </a:spcBef>
            <a:spcAft>
              <a:spcPct val="35000"/>
            </a:spcAft>
          </a:pPr>
          <a:r>
            <a:rPr lang="en-US" sz="1100" kern="1200" dirty="0" smtClean="0"/>
            <a:t>PBSS</a:t>
          </a:r>
        </a:p>
        <a:p>
          <a:pPr lvl="0" algn="ctr" defTabSz="711200">
            <a:lnSpc>
              <a:spcPct val="90000"/>
            </a:lnSpc>
            <a:spcBef>
              <a:spcPct val="0"/>
            </a:spcBef>
            <a:spcAft>
              <a:spcPct val="35000"/>
            </a:spcAft>
          </a:pPr>
          <a:endParaRPr lang="en-US" sz="1100" kern="1200" dirty="0"/>
        </a:p>
      </dsp:txBody>
      <dsp:txXfrm>
        <a:off x="8473395" y="1093963"/>
        <a:ext cx="2877215" cy="1776372"/>
      </dsp:txXfrm>
    </dsp:sp>
    <dsp:sp modelId="{03C04AE4-4668-49BB-8D7B-CB5E8C6DB5DE}">
      <dsp:nvSpPr>
        <dsp:cNvPr id="0" name=""/>
        <dsp:cNvSpPr/>
      </dsp:nvSpPr>
      <dsp:spPr>
        <a:xfrm>
          <a:off x="8431783" y="3144984"/>
          <a:ext cx="2987747" cy="952226"/>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Multi-agency intervention</a:t>
          </a:r>
        </a:p>
        <a:p>
          <a:pPr lvl="0" algn="ctr" defTabSz="666750">
            <a:lnSpc>
              <a:spcPct val="90000"/>
            </a:lnSpc>
            <a:spcBef>
              <a:spcPct val="0"/>
            </a:spcBef>
            <a:spcAft>
              <a:spcPct val="35000"/>
            </a:spcAft>
          </a:pPr>
          <a:r>
            <a:rPr lang="en-US" sz="1500" kern="1200" dirty="0" smtClean="0"/>
            <a:t>Longer recovery</a:t>
          </a:r>
        </a:p>
        <a:p>
          <a:pPr lvl="0" algn="ctr" defTabSz="666750">
            <a:lnSpc>
              <a:spcPct val="90000"/>
            </a:lnSpc>
            <a:spcBef>
              <a:spcPct val="0"/>
            </a:spcBef>
            <a:spcAft>
              <a:spcPct val="35000"/>
            </a:spcAft>
          </a:pPr>
          <a:r>
            <a:rPr lang="en-US" sz="1500" kern="1200" dirty="0" smtClean="0"/>
            <a:t>10% students</a:t>
          </a:r>
          <a:endParaRPr lang="en-US" sz="1500" kern="1200" dirty="0"/>
        </a:p>
      </dsp:txBody>
      <dsp:txXfrm>
        <a:off x="8459673" y="3172874"/>
        <a:ext cx="2931967" cy="8964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498CA1-85AC-4720-8CBD-4FF673300F84}"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46148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98CA1-85AC-4720-8CBD-4FF673300F84}"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125360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98CA1-85AC-4720-8CBD-4FF673300F84}"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410993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98CA1-85AC-4720-8CBD-4FF673300F84}"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163220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498CA1-85AC-4720-8CBD-4FF673300F84}"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295670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498CA1-85AC-4720-8CBD-4FF673300F84}"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132725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498CA1-85AC-4720-8CBD-4FF673300F84}" type="datetimeFigureOut">
              <a:rPr lang="en-GB" smtClean="0"/>
              <a:t>03/07/2020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89054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498CA1-85AC-4720-8CBD-4FF673300F84}" type="datetimeFigureOut">
              <a:rPr lang="en-GB" smtClean="0"/>
              <a:t>03/07/2020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164308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98CA1-85AC-4720-8CBD-4FF673300F84}" type="datetimeFigureOut">
              <a:rPr lang="en-GB" smtClean="0"/>
              <a:t>03/07/2020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280917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498CA1-85AC-4720-8CBD-4FF673300F84}"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337816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498CA1-85AC-4720-8CBD-4FF673300F84}"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ED486-7160-47D9-8736-5E7E6CA8899F}" type="slidenum">
              <a:rPr lang="en-GB" smtClean="0"/>
              <a:t>‹#›</a:t>
            </a:fld>
            <a:endParaRPr lang="en-GB"/>
          </a:p>
        </p:txBody>
      </p:sp>
    </p:spTree>
    <p:extLst>
      <p:ext uri="{BB962C8B-B14F-4D97-AF65-F5344CB8AC3E}">
        <p14:creationId xmlns:p14="http://schemas.microsoft.com/office/powerpoint/2010/main" val="128709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98CA1-85AC-4720-8CBD-4FF673300F84}" type="datetimeFigureOut">
              <a:rPr lang="en-GB" smtClean="0"/>
              <a:t>03/07/2020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ED486-7160-47D9-8736-5E7E6CA8899F}" type="slidenum">
              <a:rPr lang="en-GB" smtClean="0"/>
              <a:t>‹#›</a:t>
            </a:fld>
            <a:endParaRPr lang="en-GB"/>
          </a:p>
        </p:txBody>
      </p:sp>
    </p:spTree>
    <p:extLst>
      <p:ext uri="{BB962C8B-B14F-4D97-AF65-F5344CB8AC3E}">
        <p14:creationId xmlns:p14="http://schemas.microsoft.com/office/powerpoint/2010/main" val="110601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 y="1130300"/>
            <a:ext cx="10934700" cy="1689100"/>
          </a:xfrm>
        </p:spPr>
        <p:txBody>
          <a:bodyPr>
            <a:normAutofit fontScale="90000"/>
          </a:bodyPr>
          <a:lstStyle/>
          <a:p>
            <a:pPr algn="r"/>
            <a:r>
              <a:rPr lang="en-US" dirty="0" smtClean="0"/>
              <a:t>Planning a</a:t>
            </a:r>
            <a:r>
              <a:rPr lang="en-US" dirty="0"/>
              <a:t> </a:t>
            </a:r>
            <a:r>
              <a:rPr lang="en-US" dirty="0" smtClean="0"/>
              <a:t>Recovery </a:t>
            </a:r>
            <a:br>
              <a:rPr lang="en-US" dirty="0" smtClean="0"/>
            </a:br>
            <a:r>
              <a:rPr lang="en-US" dirty="0" smtClean="0"/>
              <a:t>Curriculum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1" y="4595107"/>
            <a:ext cx="1796256" cy="179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603500" y="3572801"/>
            <a:ext cx="8966200" cy="646331"/>
          </a:xfrm>
          <a:prstGeom prst="rect">
            <a:avLst/>
          </a:prstGeom>
          <a:noFill/>
        </p:spPr>
        <p:txBody>
          <a:bodyPr wrap="square" rtlCol="0">
            <a:spAutoFit/>
          </a:bodyPr>
          <a:lstStyle/>
          <a:p>
            <a:pPr algn="r"/>
            <a:r>
              <a:rPr lang="en-GB" sz="3600" i="1" dirty="0" smtClean="0"/>
              <a:t> Brookfields </a:t>
            </a:r>
            <a:r>
              <a:rPr lang="en-GB" sz="3600" i="1" smtClean="0"/>
              <a:t>School- July 2020</a:t>
            </a:r>
            <a:endParaRPr lang="en-GB" sz="3600" i="1" dirty="0"/>
          </a:p>
        </p:txBody>
      </p:sp>
      <p:pic>
        <p:nvPicPr>
          <p:cNvPr id="8" name="Picture 7"/>
          <p:cNvPicPr>
            <a:picLocks noChangeAspect="1"/>
          </p:cNvPicPr>
          <p:nvPr/>
        </p:nvPicPr>
        <p:blipFill rotWithShape="1">
          <a:blip r:embed="rId3"/>
          <a:srcRect l="56332" t="26814" r="20740" b="36802"/>
          <a:stretch/>
        </p:blipFill>
        <p:spPr>
          <a:xfrm>
            <a:off x="781050" y="678372"/>
            <a:ext cx="3644900" cy="35407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05" y="5539539"/>
            <a:ext cx="1322186" cy="851824"/>
          </a:xfrm>
          <a:prstGeom prst="rect">
            <a:avLst/>
          </a:prstGeom>
        </p:spPr>
      </p:pic>
    </p:spTree>
    <p:extLst>
      <p:ext uri="{BB962C8B-B14F-4D97-AF65-F5344CB8AC3E}">
        <p14:creationId xmlns:p14="http://schemas.microsoft.com/office/powerpoint/2010/main" val="110755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06574" y="726685"/>
            <a:ext cx="10652065" cy="3626951"/>
          </a:xfrm>
          <a:prstGeom prst="rect">
            <a:avLst/>
          </a:prstGeom>
        </p:spPr>
      </p:pic>
      <p:pic>
        <p:nvPicPr>
          <p:cNvPr id="5" name="Picture 4"/>
          <p:cNvPicPr>
            <a:picLocks noChangeAspect="1"/>
          </p:cNvPicPr>
          <p:nvPr/>
        </p:nvPicPr>
        <p:blipFill>
          <a:blip r:embed="rId3"/>
          <a:stretch>
            <a:fillRect/>
          </a:stretch>
        </p:blipFill>
        <p:spPr>
          <a:xfrm>
            <a:off x="4785958" y="4353636"/>
            <a:ext cx="2188048" cy="2134527"/>
          </a:xfrm>
          <a:prstGeom prst="rect">
            <a:avLst/>
          </a:prstGeom>
        </p:spPr>
      </p:pic>
    </p:spTree>
    <p:extLst>
      <p:ext uri="{BB962C8B-B14F-4D97-AF65-F5344CB8AC3E}">
        <p14:creationId xmlns:p14="http://schemas.microsoft.com/office/powerpoint/2010/main" val="366496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0700" y="698500"/>
            <a:ext cx="11442700" cy="5293757"/>
          </a:xfrm>
          <a:prstGeom prst="rect">
            <a:avLst/>
          </a:prstGeom>
        </p:spPr>
        <p:txBody>
          <a:bodyPr wrap="square">
            <a:spAutoFit/>
          </a:bodyPr>
          <a:lstStyle/>
          <a:p>
            <a:r>
              <a:rPr lang="en-GB" b="1" dirty="0" smtClean="0"/>
              <a:t>Why do we need to implement a Recovery Curriculum? </a:t>
            </a:r>
          </a:p>
          <a:p>
            <a:endParaRPr lang="en-GB" b="1" dirty="0" smtClean="0"/>
          </a:p>
          <a:p>
            <a:r>
              <a:rPr lang="en-GB" dirty="0" smtClean="0"/>
              <a:t>It is certain that our all of our children and staff will have felt the impact of the Coronavirus pandemic. We do not yet know to what extent, how big or small that impact may be. The work of Barry Carpenter, CBE, (Professor of Mental Health in Education, Oxford Brookes University) and his son Matthew Carpenter, (Principal, Baxter College, Kidderminster, Worcestershire) teaches us about the importance of implementing ‘A Recovery Curriculum.’ </a:t>
            </a:r>
          </a:p>
          <a:p>
            <a:r>
              <a:rPr lang="en-GB" dirty="0" smtClean="0"/>
              <a:t>Barry tells us that ‘it would be naive to think that the child will pick up the Curriculum at exactly the same point at which they left it on the day their school closed. Too much has happened.’ </a:t>
            </a:r>
          </a:p>
          <a:p>
            <a:r>
              <a:rPr lang="en-GB" dirty="0" smtClean="0"/>
              <a:t>Barry also talks about types of loss that some may have felt and how we need to think of this terms of (loss of) </a:t>
            </a:r>
            <a:r>
              <a:rPr lang="en-GB" dirty="0"/>
              <a:t>r</a:t>
            </a:r>
            <a:r>
              <a:rPr lang="en-GB" dirty="0" smtClean="0"/>
              <a:t>outine, structure, friendship, opportunity and freedom. </a:t>
            </a:r>
          </a:p>
          <a:p>
            <a:endParaRPr lang="en-GB" dirty="0" smtClean="0"/>
          </a:p>
          <a:p>
            <a:r>
              <a:rPr lang="en-GB" dirty="0" smtClean="0"/>
              <a:t>At Brookfields we feel that we cannot and should not underestimate the effects of this loss and the overall impact on society. </a:t>
            </a:r>
          </a:p>
          <a:p>
            <a:r>
              <a:rPr lang="en-GB" dirty="0" smtClean="0"/>
              <a:t>We need to </a:t>
            </a:r>
            <a:r>
              <a:rPr lang="en-GB" dirty="0"/>
              <a:t>re-teach our children </a:t>
            </a:r>
            <a:r>
              <a:rPr lang="en-GB" dirty="0" smtClean="0"/>
              <a:t>and show them that </a:t>
            </a:r>
            <a:r>
              <a:rPr lang="en-GB" dirty="0"/>
              <a:t>school is a safe place to </a:t>
            </a:r>
            <a:r>
              <a:rPr lang="en-GB" dirty="0" smtClean="0"/>
              <a:t>be. We </a:t>
            </a:r>
            <a:r>
              <a:rPr lang="en-GB" dirty="0"/>
              <a:t>want our children to learn to enjoy school </a:t>
            </a:r>
            <a:r>
              <a:rPr lang="en-GB" dirty="0" smtClean="0"/>
              <a:t>again.</a:t>
            </a:r>
            <a:endParaRPr lang="en-GB" dirty="0"/>
          </a:p>
          <a:p>
            <a:endParaRPr lang="en-GB" dirty="0"/>
          </a:p>
          <a:p>
            <a:endParaRPr lang="en-GB" dirty="0"/>
          </a:p>
          <a:p>
            <a:r>
              <a:rPr lang="en-GB" sz="1400" i="1" dirty="0"/>
              <a:t>*This overview takes information from Barry and Matthew’s think piece ‘</a:t>
            </a:r>
            <a:r>
              <a:rPr lang="en-GB" sz="1400" b="1" i="1" dirty="0"/>
              <a:t>Recovery Curriculum: Loss and Life for our children and schools post pandemic’. </a:t>
            </a:r>
          </a:p>
          <a:p>
            <a:endParaRPr lang="en-GB" dirty="0"/>
          </a:p>
        </p:txBody>
      </p:sp>
    </p:spTree>
    <p:extLst>
      <p:ext uri="{BB962C8B-B14F-4D97-AF65-F5344CB8AC3E}">
        <p14:creationId xmlns:p14="http://schemas.microsoft.com/office/powerpoint/2010/main" val="224322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59988359"/>
              </p:ext>
            </p:extLst>
          </p:nvPr>
        </p:nvGraphicFramePr>
        <p:xfrm>
          <a:off x="736979" y="1828442"/>
          <a:ext cx="10713494" cy="4695188"/>
        </p:xfrm>
        <a:graphic>
          <a:graphicData uri="http://schemas.openxmlformats.org/drawingml/2006/table">
            <a:tbl>
              <a:tblPr firstRow="1" bandRow="1">
                <a:tableStyleId>{5940675A-B579-460E-94D1-54222C63F5DA}</a:tableStyleId>
              </a:tblPr>
              <a:tblGrid>
                <a:gridCol w="2033518">
                  <a:extLst>
                    <a:ext uri="{9D8B030D-6E8A-4147-A177-3AD203B41FA5}">
                      <a16:colId xmlns:a16="http://schemas.microsoft.com/office/drawing/2014/main" val="1146590080"/>
                    </a:ext>
                  </a:extLst>
                </a:gridCol>
                <a:gridCol w="2169994">
                  <a:extLst>
                    <a:ext uri="{9D8B030D-6E8A-4147-A177-3AD203B41FA5}">
                      <a16:colId xmlns:a16="http://schemas.microsoft.com/office/drawing/2014/main" val="708165252"/>
                    </a:ext>
                  </a:extLst>
                </a:gridCol>
                <a:gridCol w="2169994">
                  <a:extLst>
                    <a:ext uri="{9D8B030D-6E8A-4147-A177-3AD203B41FA5}">
                      <a16:colId xmlns:a16="http://schemas.microsoft.com/office/drawing/2014/main" val="1668160694"/>
                    </a:ext>
                  </a:extLst>
                </a:gridCol>
                <a:gridCol w="2169994">
                  <a:extLst>
                    <a:ext uri="{9D8B030D-6E8A-4147-A177-3AD203B41FA5}">
                      <a16:colId xmlns:a16="http://schemas.microsoft.com/office/drawing/2014/main" val="1036644308"/>
                    </a:ext>
                  </a:extLst>
                </a:gridCol>
                <a:gridCol w="2169994">
                  <a:extLst>
                    <a:ext uri="{9D8B030D-6E8A-4147-A177-3AD203B41FA5}">
                      <a16:colId xmlns:a16="http://schemas.microsoft.com/office/drawing/2014/main" val="4255033739"/>
                    </a:ext>
                  </a:extLst>
                </a:gridCol>
              </a:tblGrid>
              <a:tr h="458468">
                <a:tc>
                  <a:txBody>
                    <a:bodyPr/>
                    <a:lstStyle/>
                    <a:p>
                      <a:pPr algn="ctr"/>
                      <a:r>
                        <a:rPr lang="en-GB" sz="2400" dirty="0" smtClean="0"/>
                        <a:t>Relationships</a:t>
                      </a:r>
                      <a:endParaRPr lang="en-GB" sz="2400" dirty="0"/>
                    </a:p>
                  </a:txBody>
                  <a:tcPr>
                    <a:solidFill>
                      <a:schemeClr val="bg1">
                        <a:lumMod val="85000"/>
                      </a:schemeClr>
                    </a:solidFill>
                  </a:tcPr>
                </a:tc>
                <a:tc>
                  <a:txBody>
                    <a:bodyPr/>
                    <a:lstStyle/>
                    <a:p>
                      <a:pPr algn="ctr"/>
                      <a:r>
                        <a:rPr lang="en-GB" sz="2400" dirty="0" smtClean="0"/>
                        <a:t>Community</a:t>
                      </a:r>
                      <a:endParaRPr lang="en-GB" sz="2400" dirty="0"/>
                    </a:p>
                  </a:txBody>
                  <a:tcPr>
                    <a:solidFill>
                      <a:srgbClr val="FFC000"/>
                    </a:solidFill>
                  </a:tcPr>
                </a:tc>
                <a:tc>
                  <a:txBody>
                    <a:bodyPr/>
                    <a:lstStyle/>
                    <a:p>
                      <a:pPr algn="ctr"/>
                      <a:r>
                        <a:rPr lang="en-GB" sz="2400" dirty="0" smtClean="0"/>
                        <a:t>Transparency</a:t>
                      </a:r>
                      <a:r>
                        <a:rPr lang="en-GB" sz="2400" baseline="0" dirty="0" smtClean="0"/>
                        <a:t> </a:t>
                      </a:r>
                      <a:endParaRPr lang="en-GB" sz="2400" dirty="0"/>
                    </a:p>
                  </a:txBody>
                  <a:tcPr>
                    <a:solidFill>
                      <a:srgbClr val="92D050"/>
                    </a:solidFill>
                  </a:tcPr>
                </a:tc>
                <a:tc>
                  <a:txBody>
                    <a:bodyPr/>
                    <a:lstStyle/>
                    <a:p>
                      <a:pPr algn="ctr"/>
                      <a:r>
                        <a:rPr lang="en-GB" sz="2400" dirty="0" smtClean="0"/>
                        <a:t>Metacognition </a:t>
                      </a:r>
                      <a:endParaRPr lang="en-GB" sz="2400" dirty="0"/>
                    </a:p>
                  </a:txBody>
                  <a:tcPr>
                    <a:solidFill>
                      <a:schemeClr val="accent1">
                        <a:lumMod val="60000"/>
                        <a:lumOff val="40000"/>
                      </a:schemeClr>
                    </a:solidFill>
                  </a:tcPr>
                </a:tc>
                <a:tc>
                  <a:txBody>
                    <a:bodyPr/>
                    <a:lstStyle/>
                    <a:p>
                      <a:pPr algn="ctr"/>
                      <a:r>
                        <a:rPr lang="en-GB" sz="2400" dirty="0" smtClean="0"/>
                        <a:t>Space</a:t>
                      </a:r>
                      <a:r>
                        <a:rPr lang="en-GB" sz="2400" baseline="0" dirty="0" smtClean="0"/>
                        <a:t> &amp; Time</a:t>
                      </a:r>
                      <a:endParaRPr lang="en-GB" sz="2400" dirty="0"/>
                    </a:p>
                  </a:txBody>
                  <a:tcPr>
                    <a:solidFill>
                      <a:schemeClr val="accent2">
                        <a:lumMod val="40000"/>
                        <a:lumOff val="60000"/>
                      </a:schemeClr>
                    </a:solidFill>
                  </a:tcPr>
                </a:tc>
                <a:extLst>
                  <a:ext uri="{0D108BD9-81ED-4DB2-BD59-A6C34878D82A}">
                    <a16:rowId xmlns:a16="http://schemas.microsoft.com/office/drawing/2014/main" val="3315704775"/>
                  </a:ext>
                </a:extLst>
              </a:tr>
              <a:tr h="3813282">
                <a:tc>
                  <a:txBody>
                    <a:bodyPr/>
                    <a:lstStyle/>
                    <a:p>
                      <a:r>
                        <a:rPr lang="en-GB" sz="1600" dirty="0" smtClean="0"/>
                        <a:t>We can’t expect our students to return joyfully, and many of the relationships that were thriving, may need to be invested in and restored. </a:t>
                      </a:r>
                    </a:p>
                    <a:p>
                      <a:r>
                        <a:rPr lang="en-GB" sz="1600" dirty="0" smtClean="0"/>
                        <a:t>We need to plan for this to happen, not assume that it will. </a:t>
                      </a:r>
                    </a:p>
                    <a:p>
                      <a:r>
                        <a:rPr lang="en-GB" sz="1600" dirty="0" smtClean="0"/>
                        <a:t>Reach out to greet them, use the relationships we build to cushion the discomfort of returning</a:t>
                      </a:r>
                    </a:p>
                    <a:p>
                      <a:endParaRPr lang="en-GB" sz="1600" dirty="0"/>
                    </a:p>
                  </a:txBody>
                  <a:tcPr/>
                </a:tc>
                <a:tc>
                  <a:txBody>
                    <a:bodyPr/>
                    <a:lstStyle/>
                    <a:p>
                      <a:r>
                        <a:rPr lang="en-GB" sz="1600" dirty="0" smtClean="0"/>
                        <a:t>We must recognise that curriculum will have been based in the community for a long period of time. </a:t>
                      </a:r>
                    </a:p>
                    <a:p>
                      <a:r>
                        <a:rPr lang="en-GB" sz="1600" dirty="0" smtClean="0"/>
                        <a:t>We need to listen to what has happened in this time, understand the needs of our community and engage them in the transitioning of learning back into school.</a:t>
                      </a:r>
                    </a:p>
                    <a:p>
                      <a:endParaRPr lang="en-GB" sz="1600" dirty="0"/>
                    </a:p>
                  </a:txBody>
                  <a:tcPr/>
                </a:tc>
                <a:tc>
                  <a:txBody>
                    <a:bodyPr/>
                    <a:lstStyle/>
                    <a:p>
                      <a:r>
                        <a:rPr lang="en-GB" sz="1600" dirty="0" smtClean="0"/>
                        <a:t>All of our students will feel like they have lost time in learning</a:t>
                      </a:r>
                    </a:p>
                    <a:p>
                      <a:r>
                        <a:rPr lang="en-GB" sz="1600" dirty="0" smtClean="0"/>
                        <a:t>We must show them how we are addressing these gaps, consulting and co-constructing with our students to heal this sense of loss</a:t>
                      </a:r>
                      <a:endParaRPr lang="en-GB" sz="1600" dirty="0"/>
                    </a:p>
                  </a:txBody>
                  <a:tcPr/>
                </a:tc>
                <a:tc>
                  <a:txBody>
                    <a:bodyPr/>
                    <a:lstStyle/>
                    <a:p>
                      <a:r>
                        <a:rPr lang="en-GB" sz="1600" dirty="0" smtClean="0"/>
                        <a:t>In different environments, students will have been learning in different ways. </a:t>
                      </a:r>
                    </a:p>
                    <a:p>
                      <a:r>
                        <a:rPr lang="en-GB" sz="1600" dirty="0" smtClean="0"/>
                        <a:t>It is vital that we make the skills for learning in a school environment explicit to our students to reskill and rebuild their confidence as learners</a:t>
                      </a:r>
                      <a:endParaRPr lang="en-GB" sz="1600" dirty="0"/>
                    </a:p>
                  </a:txBody>
                  <a:tcPr/>
                </a:tc>
                <a:tc>
                  <a:txBody>
                    <a:bodyPr/>
                    <a:lstStyle/>
                    <a:p>
                      <a:r>
                        <a:rPr lang="en-GB" sz="1600" dirty="0" smtClean="0"/>
                        <a:t>To be, to rediscover self, and to find their voice on learning in this issue. </a:t>
                      </a:r>
                    </a:p>
                    <a:p>
                      <a:r>
                        <a:rPr lang="en-GB" sz="1600" dirty="0" smtClean="0"/>
                        <a:t>It is only natural that we all work at an incredible pace to make sure this group of learners are not disadvantaged against their peers, providing opportunity and exploration alongside the intensity of our expectations</a:t>
                      </a:r>
                      <a:endParaRPr lang="en-GB" sz="1600" dirty="0"/>
                    </a:p>
                  </a:txBody>
                  <a:tcPr/>
                </a:tc>
                <a:extLst>
                  <a:ext uri="{0D108BD9-81ED-4DB2-BD59-A6C34878D82A}">
                    <a16:rowId xmlns:a16="http://schemas.microsoft.com/office/drawing/2014/main" val="2450847617"/>
                  </a:ext>
                </a:extLst>
              </a:tr>
            </a:tbl>
          </a:graphicData>
        </a:graphic>
      </p:graphicFrame>
      <p:sp>
        <p:nvSpPr>
          <p:cNvPr id="7" name="Rectangle 6"/>
          <p:cNvSpPr/>
          <p:nvPr/>
        </p:nvSpPr>
        <p:spPr>
          <a:xfrm>
            <a:off x="1009932" y="403578"/>
            <a:ext cx="10044755" cy="1323439"/>
          </a:xfrm>
          <a:prstGeom prst="rect">
            <a:avLst/>
          </a:prstGeom>
        </p:spPr>
        <p:txBody>
          <a:bodyPr wrap="square">
            <a:spAutoFit/>
          </a:bodyPr>
          <a:lstStyle/>
          <a:p>
            <a:pPr algn="ctr"/>
            <a:r>
              <a:rPr lang="en-GB" sz="2400" b="1" dirty="0" smtClean="0"/>
              <a:t>*</a:t>
            </a:r>
            <a:r>
              <a:rPr lang="en-GB" sz="3200" b="1" dirty="0" smtClean="0"/>
              <a:t>The</a:t>
            </a:r>
            <a:r>
              <a:rPr lang="en-GB" sz="2400" b="1" dirty="0" smtClean="0"/>
              <a:t> </a:t>
            </a:r>
            <a:r>
              <a:rPr lang="en-GB" sz="3200" b="1" dirty="0" smtClean="0"/>
              <a:t>Five Levers</a:t>
            </a:r>
          </a:p>
          <a:p>
            <a:r>
              <a:rPr lang="en-GB" sz="2400" b="1" dirty="0" smtClean="0"/>
              <a:t>Our </a:t>
            </a:r>
            <a:r>
              <a:rPr lang="en-GB" sz="2400" b="1" dirty="0"/>
              <a:t>Recovery </a:t>
            </a:r>
            <a:r>
              <a:rPr lang="en-GB" sz="2400" b="1" dirty="0" smtClean="0"/>
              <a:t>Curriculum, all planning of next steps, tasks and activities are underpinned by thinking outlined below</a:t>
            </a:r>
            <a:endParaRPr lang="en-GB" sz="1100" b="1" i="1" dirty="0"/>
          </a:p>
        </p:txBody>
      </p:sp>
      <p:sp>
        <p:nvSpPr>
          <p:cNvPr id="8" name="TextBox 7"/>
          <p:cNvSpPr txBox="1"/>
          <p:nvPr/>
        </p:nvSpPr>
        <p:spPr>
          <a:xfrm>
            <a:off x="7915701" y="6523630"/>
            <a:ext cx="3534772" cy="553998"/>
          </a:xfrm>
          <a:prstGeom prst="rect">
            <a:avLst/>
          </a:prstGeom>
          <a:noFill/>
        </p:spPr>
        <p:txBody>
          <a:bodyPr wrap="square" rtlCol="0">
            <a:spAutoFit/>
          </a:bodyPr>
          <a:lstStyle/>
          <a:p>
            <a:pPr algn="r"/>
            <a:r>
              <a:rPr lang="en-GB" sz="1100" b="1" i="1" dirty="0"/>
              <a:t>*B Carpenter 2020</a:t>
            </a:r>
          </a:p>
          <a:p>
            <a:endParaRPr lang="en-GB" dirty="0"/>
          </a:p>
        </p:txBody>
      </p:sp>
    </p:spTree>
    <p:extLst>
      <p:ext uri="{BB962C8B-B14F-4D97-AF65-F5344CB8AC3E}">
        <p14:creationId xmlns:p14="http://schemas.microsoft.com/office/powerpoint/2010/main" val="172155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281354"/>
            <a:ext cx="11841019" cy="1113338"/>
          </a:xfrm>
        </p:spPr>
        <p:txBody>
          <a:bodyPr>
            <a:normAutofit fontScale="90000"/>
          </a:bodyPr>
          <a:lstStyle/>
          <a:p>
            <a:pPr algn="ctr"/>
            <a:r>
              <a:rPr lang="en-GB" sz="3100" b="1" dirty="0" smtClean="0">
                <a:latin typeface="+mn-lt"/>
                <a:cs typeface="Arial" panose="020B0604020202020204" pitchFamily="34" charset="0"/>
              </a:rPr>
              <a:t>Levels of Support for our Children &amp; Families</a:t>
            </a:r>
            <a:r>
              <a:rPr lang="en-GB" sz="2700" b="1" dirty="0" smtClean="0">
                <a:latin typeface="+mn-lt"/>
                <a:cs typeface="Arial" panose="020B0604020202020204" pitchFamily="34" charset="0"/>
              </a:rPr>
              <a:t/>
            </a:r>
            <a:br>
              <a:rPr lang="en-GB" sz="2700" b="1" dirty="0" smtClean="0">
                <a:latin typeface="+mn-lt"/>
                <a:cs typeface="Arial" panose="020B0604020202020204" pitchFamily="34" charset="0"/>
              </a:rPr>
            </a:br>
            <a:r>
              <a:rPr lang="en-GB" sz="1400" b="1" dirty="0" smtClean="0">
                <a:latin typeface="+mn-lt"/>
                <a:cs typeface="Arial" panose="020B0604020202020204" pitchFamily="34" charset="0"/>
              </a:rPr>
              <a:t/>
            </a:r>
            <a:br>
              <a:rPr lang="en-GB" sz="1400" b="1" dirty="0" smtClean="0">
                <a:latin typeface="+mn-lt"/>
                <a:cs typeface="Arial" panose="020B0604020202020204" pitchFamily="34" charset="0"/>
              </a:rPr>
            </a:br>
            <a:r>
              <a:rPr lang="en-GB" sz="1800" b="1" dirty="0" smtClean="0">
                <a:latin typeface="+mn-lt"/>
                <a:cs typeface="Arial" panose="020B0604020202020204" pitchFamily="34" charset="0"/>
              </a:rPr>
              <a:t>There are three </a:t>
            </a:r>
            <a:r>
              <a:rPr lang="en-GB" sz="1800" b="1" dirty="0">
                <a:latin typeface="+mn-lt"/>
                <a:cs typeface="Arial" panose="020B0604020202020204" pitchFamily="34" charset="0"/>
              </a:rPr>
              <a:t>l</a:t>
            </a:r>
            <a:r>
              <a:rPr lang="en-GB" sz="1800" b="1" dirty="0" smtClean="0">
                <a:latin typeface="+mn-lt"/>
                <a:cs typeface="Arial" panose="020B0604020202020204" pitchFamily="34" charset="0"/>
              </a:rPr>
              <a:t>evels of support to consider for our children. </a:t>
            </a:r>
            <a:br>
              <a:rPr lang="en-GB" sz="1800" b="1" dirty="0" smtClean="0">
                <a:latin typeface="+mn-lt"/>
                <a:cs typeface="Arial" panose="020B0604020202020204" pitchFamily="34" charset="0"/>
              </a:rPr>
            </a:br>
            <a:r>
              <a:rPr lang="en-GB" sz="1800" b="1" dirty="0" smtClean="0">
                <a:latin typeface="+mn-lt"/>
                <a:cs typeface="Arial" panose="020B0604020202020204" pitchFamily="34" charset="0"/>
              </a:rPr>
              <a:t>The level of support offered to each child will be determined by our discussion with families, observation, information gathering from teachers, staff and Family Support Worker </a:t>
            </a:r>
            <a:endParaRPr lang="en-GB" sz="1800" b="1"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321516"/>
              </p:ext>
            </p:extLst>
          </p:nvPr>
        </p:nvGraphicFramePr>
        <p:xfrm>
          <a:off x="175490" y="1758462"/>
          <a:ext cx="11767128" cy="481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56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453873" y="1287367"/>
            <a:ext cx="2358889" cy="5208104"/>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sz="2000" dirty="0" smtClean="0"/>
          </a:p>
          <a:p>
            <a:pPr algn="ctr"/>
            <a:r>
              <a:rPr lang="en-GB" sz="3200" dirty="0" smtClean="0">
                <a:solidFill>
                  <a:schemeClr val="tx1"/>
                </a:solidFill>
              </a:rPr>
              <a:t>Stage 2</a:t>
            </a: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r>
              <a:rPr lang="en-GB" dirty="0" smtClean="0">
                <a:solidFill>
                  <a:schemeClr val="tx1"/>
                </a:solidFill>
              </a:rPr>
              <a:t>Bubble Provision</a:t>
            </a: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18" name="Rounded Rectangle 17"/>
          <p:cNvSpPr/>
          <p:nvPr/>
        </p:nvSpPr>
        <p:spPr>
          <a:xfrm>
            <a:off x="618737" y="1262597"/>
            <a:ext cx="2358889" cy="52081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sz="3200" dirty="0" smtClean="0"/>
          </a:p>
          <a:p>
            <a:pPr algn="ctr"/>
            <a:r>
              <a:rPr lang="en-GB" sz="3200" dirty="0" smtClean="0">
                <a:solidFill>
                  <a:schemeClr val="tx1"/>
                </a:solidFill>
              </a:rPr>
              <a:t>Stage 1</a:t>
            </a:r>
          </a:p>
          <a:p>
            <a:pPr algn="ctr"/>
            <a:endParaRPr lang="en-GB" sz="3200"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r>
              <a:rPr lang="en-GB" dirty="0">
                <a:solidFill>
                  <a:schemeClr val="tx1"/>
                </a:solidFill>
              </a:rPr>
              <a:t>Distanced Learning </a:t>
            </a:r>
            <a:br>
              <a:rPr lang="en-GB" dirty="0">
                <a:solidFill>
                  <a:schemeClr val="tx1"/>
                </a:solidFill>
              </a:rPr>
            </a:br>
            <a:r>
              <a:rPr lang="en-GB" dirty="0" smtClean="0">
                <a:solidFill>
                  <a:schemeClr val="tx1"/>
                </a:solidFill>
              </a:rPr>
              <a:t>&amp; Family Support </a:t>
            </a:r>
            <a:endParaRPr lang="en-GB" dirty="0">
              <a:solidFill>
                <a:schemeClr val="tx1"/>
              </a:solidFill>
            </a:endParaRPr>
          </a:p>
          <a:p>
            <a:pPr algn="ctr"/>
            <a:endParaRPr lang="en-GB" dirty="0" smtClean="0">
              <a:solidFill>
                <a:schemeClr val="tx1"/>
              </a:solidFill>
            </a:endParaRP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9" name="Rounded Rectangle 18"/>
          <p:cNvSpPr/>
          <p:nvPr/>
        </p:nvSpPr>
        <p:spPr>
          <a:xfrm>
            <a:off x="6332220" y="1287367"/>
            <a:ext cx="2358889" cy="5208104"/>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p>
          <a:p>
            <a:pPr algn="ctr"/>
            <a:r>
              <a:rPr lang="en-GB" sz="3200" dirty="0" smtClean="0">
                <a:solidFill>
                  <a:schemeClr val="tx1"/>
                </a:solidFill>
              </a:rPr>
              <a:t>Stage 3</a:t>
            </a: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r>
              <a:rPr lang="en-GB" dirty="0" smtClean="0">
                <a:solidFill>
                  <a:schemeClr val="tx1"/>
                </a:solidFill>
              </a:rPr>
              <a:t>Super Bubbles</a:t>
            </a:r>
            <a:endParaRPr lang="en-GB" dirty="0" smtClean="0">
              <a:solidFill>
                <a:schemeClr val="tx1"/>
              </a:solidFill>
            </a:endParaRPr>
          </a:p>
          <a:p>
            <a:pPr algn="ctr"/>
            <a:endParaRPr lang="en-GB" dirty="0">
              <a:solidFill>
                <a:schemeClr val="tx1"/>
              </a:solidFill>
            </a:endParaRPr>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20" name="Rounded Rectangle 19"/>
          <p:cNvSpPr/>
          <p:nvPr/>
        </p:nvSpPr>
        <p:spPr>
          <a:xfrm>
            <a:off x="9210567" y="1287367"/>
            <a:ext cx="2358889" cy="5208104"/>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smtClean="0"/>
          </a:p>
          <a:p>
            <a:pPr algn="ctr"/>
            <a:endParaRPr lang="en-GB" sz="4000" dirty="0"/>
          </a:p>
          <a:p>
            <a:pPr algn="ctr"/>
            <a:r>
              <a:rPr lang="en-GB" sz="3200" dirty="0" smtClean="0">
                <a:solidFill>
                  <a:schemeClr val="tx1"/>
                </a:solidFill>
              </a:rPr>
              <a:t>Stage 4</a:t>
            </a:r>
            <a:endParaRPr lang="en-GB" sz="4000" dirty="0" smtClean="0">
              <a:solidFill>
                <a:schemeClr val="tx1"/>
              </a:solidFill>
            </a:endParaRPr>
          </a:p>
          <a:p>
            <a:pPr algn="ctr"/>
            <a:endParaRPr lang="en-GB" sz="2000" dirty="0">
              <a:solidFill>
                <a:schemeClr val="tx1"/>
              </a:solidFill>
            </a:endParaRPr>
          </a:p>
          <a:p>
            <a:pPr algn="ctr"/>
            <a:endParaRPr lang="en-GB" sz="2000" dirty="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r>
              <a:rPr lang="en-GB" dirty="0">
                <a:solidFill>
                  <a:schemeClr val="tx1"/>
                </a:solidFill>
              </a:rPr>
              <a:t>No restrictions</a:t>
            </a:r>
            <a:endParaRPr lang="en-GB" sz="3200" dirty="0" smtClean="0">
              <a:solidFill>
                <a:schemeClr val="tx1"/>
              </a:solidFill>
            </a:endParaRPr>
          </a:p>
          <a:p>
            <a:pPr algn="ctr"/>
            <a:endParaRPr lang="en-GB" sz="3200" dirty="0" smtClean="0"/>
          </a:p>
          <a:p>
            <a:pPr algn="ctr"/>
            <a:endParaRPr lang="en-GB" sz="3200" dirty="0" smtClean="0"/>
          </a:p>
          <a:p>
            <a:pPr algn="ctr"/>
            <a:endParaRPr lang="en-GB" sz="3200" dirty="0" smtClean="0"/>
          </a:p>
          <a:p>
            <a:pPr algn="ctr"/>
            <a:endParaRPr lang="en-GB" sz="3200" dirty="0"/>
          </a:p>
          <a:p>
            <a:pPr algn="ctr"/>
            <a:endParaRPr lang="en-GB" sz="3200" dirty="0" smtClean="0"/>
          </a:p>
          <a:p>
            <a:pPr algn="ctr"/>
            <a:endParaRPr lang="en-GB" sz="3200" dirty="0"/>
          </a:p>
        </p:txBody>
      </p:sp>
      <p:pic>
        <p:nvPicPr>
          <p:cNvPr id="21" name="Picture 20"/>
          <p:cNvPicPr>
            <a:picLocks noChangeAspect="1"/>
          </p:cNvPicPr>
          <p:nvPr/>
        </p:nvPicPr>
        <p:blipFill>
          <a:blip r:embed="rId2"/>
          <a:stretch>
            <a:fillRect/>
          </a:stretch>
        </p:blipFill>
        <p:spPr>
          <a:xfrm>
            <a:off x="1195993" y="4600136"/>
            <a:ext cx="1204375" cy="1204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3"/>
          <a:stretch>
            <a:fillRect/>
          </a:stretch>
        </p:blipFill>
        <p:spPr>
          <a:xfrm>
            <a:off x="3947606" y="4651398"/>
            <a:ext cx="1371421" cy="1153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a:stretch>
            <a:fillRect/>
          </a:stretch>
        </p:blipFill>
        <p:spPr>
          <a:xfrm>
            <a:off x="6750503" y="4651398"/>
            <a:ext cx="1522321" cy="1153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rotWithShape="1">
          <a:blip r:embed="rId5"/>
          <a:srcRect r="-192" b="49441"/>
          <a:stretch/>
        </p:blipFill>
        <p:spPr>
          <a:xfrm>
            <a:off x="9538915" y="4682877"/>
            <a:ext cx="1702191" cy="1128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3453873" y="337998"/>
            <a:ext cx="5103847" cy="707886"/>
          </a:xfrm>
          <a:prstGeom prst="rect">
            <a:avLst/>
          </a:prstGeom>
          <a:noFill/>
        </p:spPr>
        <p:txBody>
          <a:bodyPr wrap="square" rtlCol="0">
            <a:spAutoFit/>
          </a:bodyPr>
          <a:lstStyle/>
          <a:p>
            <a:pPr algn="ctr"/>
            <a:r>
              <a:rPr lang="en-GB" sz="4000" dirty="0" smtClean="0"/>
              <a:t>Stages of Recovery </a:t>
            </a:r>
            <a:endParaRPr lang="en-GB" sz="4000" dirty="0"/>
          </a:p>
        </p:txBody>
      </p:sp>
    </p:spTree>
    <p:extLst>
      <p:ext uri="{BB962C8B-B14F-4D97-AF65-F5344CB8AC3E}">
        <p14:creationId xmlns:p14="http://schemas.microsoft.com/office/powerpoint/2010/main" val="189716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latin typeface="+mn-lt"/>
              </a:rPr>
              <a:t>Stage 1- Distanced </a:t>
            </a:r>
            <a:r>
              <a:rPr lang="en-GB" sz="4000" dirty="0" smtClean="0">
                <a:latin typeface="+mn-lt"/>
              </a:rPr>
              <a:t>Learning &amp; Family Support </a:t>
            </a:r>
            <a:endParaRPr lang="en-GB" sz="4000" dirty="0">
              <a:latin typeface="+mn-lt"/>
            </a:endParaRPr>
          </a:p>
        </p:txBody>
      </p:sp>
      <p:sp>
        <p:nvSpPr>
          <p:cNvPr id="3" name="Content Placeholder 2"/>
          <p:cNvSpPr>
            <a:spLocks noGrp="1"/>
          </p:cNvSpPr>
          <p:nvPr>
            <p:ph idx="1"/>
          </p:nvPr>
        </p:nvSpPr>
        <p:spPr>
          <a:xfrm>
            <a:off x="838200" y="1825625"/>
            <a:ext cx="8017476" cy="4351338"/>
          </a:xfrm>
        </p:spPr>
        <p:txBody>
          <a:bodyPr>
            <a:normAutofit fontScale="92500" lnSpcReduction="10000"/>
          </a:bodyPr>
          <a:lstStyle/>
          <a:p>
            <a:r>
              <a:rPr lang="en-GB" sz="3200" dirty="0" smtClean="0">
                <a:cs typeface="Arial" panose="020B0604020202020204" pitchFamily="34" charset="0"/>
              </a:rPr>
              <a:t>Remote learning – school website </a:t>
            </a:r>
          </a:p>
          <a:p>
            <a:r>
              <a:rPr lang="en-GB" sz="3200" dirty="0" smtClean="0">
                <a:cs typeface="Arial" panose="020B0604020202020204" pitchFamily="34" charset="0"/>
              </a:rPr>
              <a:t>Telephone contact weekly</a:t>
            </a:r>
          </a:p>
          <a:p>
            <a:r>
              <a:rPr lang="en-GB" sz="3200" dirty="0" smtClean="0">
                <a:cs typeface="Arial" panose="020B0604020202020204" pitchFamily="34" charset="0"/>
              </a:rPr>
              <a:t>Family Support (including FSW)</a:t>
            </a:r>
          </a:p>
          <a:p>
            <a:r>
              <a:rPr lang="en-GB" sz="3200" dirty="0" smtClean="0">
                <a:cs typeface="Arial" panose="020B0604020202020204" pitchFamily="34" charset="0"/>
              </a:rPr>
              <a:t>On-line signposting – courses, support groups, learning platforms</a:t>
            </a:r>
          </a:p>
          <a:p>
            <a:r>
              <a:rPr lang="en-GB" sz="3200" dirty="0" smtClean="0">
                <a:cs typeface="Arial" panose="020B0604020202020204" pitchFamily="34" charset="0"/>
              </a:rPr>
              <a:t>Specialist on-line signposting and support</a:t>
            </a:r>
          </a:p>
          <a:p>
            <a:r>
              <a:rPr lang="en-GB" sz="3200" dirty="0" smtClean="0">
                <a:cs typeface="Arial" panose="020B0604020202020204" pitchFamily="34" charset="0"/>
              </a:rPr>
              <a:t>Resource requesting and sharing </a:t>
            </a:r>
          </a:p>
          <a:p>
            <a:r>
              <a:rPr lang="en-GB" sz="3200" dirty="0" smtClean="0">
                <a:cs typeface="Arial" panose="020B0604020202020204" pitchFamily="34" charset="0"/>
              </a:rPr>
              <a:t>Vulnerable (safeguarding) and critical worker provision only in school</a:t>
            </a:r>
            <a:endParaRPr lang="en-GB" sz="3200"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200270" y="3822537"/>
            <a:ext cx="2537917" cy="2537917"/>
          </a:xfrm>
          <a:prstGeom prst="rect">
            <a:avLst/>
          </a:prstGeom>
        </p:spPr>
      </p:pic>
      <p:sp>
        <p:nvSpPr>
          <p:cNvPr id="4" name="Oval 3"/>
          <p:cNvSpPr/>
          <p:nvPr/>
        </p:nvSpPr>
        <p:spPr>
          <a:xfrm>
            <a:off x="10851091" y="230188"/>
            <a:ext cx="1005417" cy="9258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036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6193"/>
            <a:ext cx="10515600" cy="1325563"/>
          </a:xfrm>
        </p:spPr>
        <p:txBody>
          <a:bodyPr>
            <a:noAutofit/>
          </a:bodyPr>
          <a:lstStyle/>
          <a:p>
            <a:r>
              <a:rPr lang="en-GB" sz="4000" dirty="0" smtClean="0">
                <a:latin typeface="+mn-lt"/>
              </a:rPr>
              <a:t>Stage 2- Bubble </a:t>
            </a:r>
            <a:r>
              <a:rPr lang="en-GB" sz="4000" dirty="0">
                <a:latin typeface="+mn-lt"/>
              </a:rPr>
              <a:t>Provision</a:t>
            </a:r>
            <a:br>
              <a:rPr lang="en-GB" sz="4000" dirty="0">
                <a:latin typeface="+mn-lt"/>
              </a:rPr>
            </a:br>
            <a:endParaRPr lang="en-GB" sz="4000" dirty="0">
              <a:latin typeface="+mn-lt"/>
            </a:endParaRPr>
          </a:p>
        </p:txBody>
      </p:sp>
      <p:pic>
        <p:nvPicPr>
          <p:cNvPr id="4" name="Content Placeholder 3"/>
          <p:cNvPicPr>
            <a:picLocks noGrp="1" noChangeAspect="1"/>
          </p:cNvPicPr>
          <p:nvPr>
            <p:ph idx="1"/>
          </p:nvPr>
        </p:nvPicPr>
        <p:blipFill>
          <a:blip r:embed="rId2"/>
          <a:stretch>
            <a:fillRect/>
          </a:stretch>
        </p:blipFill>
        <p:spPr>
          <a:xfrm>
            <a:off x="8925759" y="3995225"/>
            <a:ext cx="2920470" cy="2453194"/>
          </a:xfrm>
          <a:prstGeom prst="rect">
            <a:avLst/>
          </a:prstGeom>
        </p:spPr>
      </p:pic>
      <p:sp>
        <p:nvSpPr>
          <p:cNvPr id="5" name="TextBox 4"/>
          <p:cNvSpPr txBox="1"/>
          <p:nvPr/>
        </p:nvSpPr>
        <p:spPr>
          <a:xfrm>
            <a:off x="592539" y="1425290"/>
            <a:ext cx="7974811" cy="517064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Bubbles in operation to enable </a:t>
            </a:r>
            <a:r>
              <a:rPr lang="en-GB" sz="2400" dirty="0"/>
              <a:t>access for </a:t>
            </a:r>
            <a:r>
              <a:rPr lang="en-GB" sz="2400" dirty="0" smtClean="0"/>
              <a:t>pupils /staff pupils safely (includes allocated outdoor space, toilets, changing facilities)</a:t>
            </a:r>
          </a:p>
          <a:p>
            <a:pPr marL="285750" indent="-285750">
              <a:buFont typeface="Arial" panose="020B0604020202020204" pitchFamily="34" charset="0"/>
              <a:buChar char="•"/>
            </a:pPr>
            <a:r>
              <a:rPr lang="en-GB" sz="2400" dirty="0"/>
              <a:t>All or some vulnerable staff working from </a:t>
            </a:r>
            <a:r>
              <a:rPr lang="en-GB" sz="2400" dirty="0" smtClean="0"/>
              <a:t>home</a:t>
            </a:r>
          </a:p>
          <a:p>
            <a:pPr marL="285750" indent="-285750">
              <a:buFont typeface="Arial" panose="020B0604020202020204" pitchFamily="34" charset="0"/>
              <a:buChar char="•"/>
            </a:pPr>
            <a:r>
              <a:rPr lang="en-GB" sz="2400" dirty="0" smtClean="0"/>
              <a:t>Risk assessment process identifies pupils eligible for places alongside vulnerable (safeguarding) and Key Worker children</a:t>
            </a:r>
          </a:p>
          <a:p>
            <a:pPr marL="285750" indent="-285750">
              <a:buFont typeface="Arial" panose="020B0604020202020204" pitchFamily="34" charset="0"/>
              <a:buChar char="•"/>
            </a:pPr>
            <a:r>
              <a:rPr lang="en-GB" sz="2400" dirty="0" smtClean="0">
                <a:cs typeface="Arial" panose="020B0604020202020204" pitchFamily="34" charset="0"/>
              </a:rPr>
              <a:t>Small groups – no more than 4, set </a:t>
            </a:r>
            <a:r>
              <a:rPr lang="en-GB" sz="2400" dirty="0" smtClean="0">
                <a:cs typeface="Arial" panose="020B0604020202020204" pitchFamily="34" charset="0"/>
              </a:rPr>
              <a:t>groups/days</a:t>
            </a:r>
          </a:p>
          <a:p>
            <a:pPr marL="285750" indent="-285750">
              <a:buFont typeface="Arial" panose="020B0604020202020204" pitchFamily="34" charset="0"/>
              <a:buChar char="•"/>
            </a:pPr>
            <a:r>
              <a:rPr lang="en-GB" sz="2400" dirty="0" smtClean="0">
                <a:cs typeface="Arial" panose="020B0604020202020204" pitchFamily="34" charset="0"/>
              </a:rPr>
              <a:t>Recovery Curriculum planning/ emergent use for pupils in school</a:t>
            </a:r>
            <a:endParaRPr lang="en-GB" sz="2400" dirty="0" smtClean="0">
              <a:cs typeface="Arial" panose="020B0604020202020204" pitchFamily="34" charset="0"/>
            </a:endParaRPr>
          </a:p>
          <a:p>
            <a:pPr marL="285750" indent="-285750">
              <a:buFont typeface="Arial" panose="020B0604020202020204" pitchFamily="34" charset="0"/>
              <a:buChar char="•"/>
            </a:pPr>
            <a:r>
              <a:rPr lang="en-GB" sz="2400" dirty="0" smtClean="0">
                <a:cs typeface="Arial" panose="020B0604020202020204" pitchFamily="34" charset="0"/>
              </a:rPr>
              <a:t>Social </a:t>
            </a:r>
            <a:r>
              <a:rPr lang="en-GB" sz="2400" dirty="0">
                <a:cs typeface="Arial" panose="020B0604020202020204" pitchFamily="34" charset="0"/>
              </a:rPr>
              <a:t>distancing and </a:t>
            </a:r>
            <a:r>
              <a:rPr lang="en-GB" sz="2400" dirty="0" smtClean="0">
                <a:cs typeface="Arial" panose="020B0604020202020204" pitchFamily="34" charset="0"/>
              </a:rPr>
              <a:t>hygiene processes in place including FT cleaner</a:t>
            </a:r>
          </a:p>
          <a:p>
            <a:pPr marL="285750" indent="-285750">
              <a:buFont typeface="Arial" panose="020B0604020202020204" pitchFamily="34" charset="0"/>
              <a:buChar char="•"/>
            </a:pPr>
            <a:r>
              <a:rPr lang="en-GB" sz="2400" dirty="0" smtClean="0">
                <a:cs typeface="Arial" panose="020B0604020202020204" pitchFamily="34" charset="0"/>
              </a:rPr>
              <a:t>Distance learning and support in place for all pupils not in school</a:t>
            </a:r>
            <a:endParaRPr lang="en-GB" sz="2400" dirty="0">
              <a:cs typeface="Arial" panose="020B0604020202020204" pitchFamily="34" charset="0"/>
            </a:endParaRPr>
          </a:p>
          <a:p>
            <a:pPr marL="285750" indent="-285750">
              <a:buFont typeface="Arial" panose="020B0604020202020204" pitchFamily="34" charset="0"/>
              <a:buChar char="•"/>
            </a:pPr>
            <a:endParaRPr lang="en-GB" sz="1600" dirty="0"/>
          </a:p>
        </p:txBody>
      </p:sp>
      <p:sp>
        <p:nvSpPr>
          <p:cNvPr id="6" name="Oval 5"/>
          <p:cNvSpPr/>
          <p:nvPr/>
        </p:nvSpPr>
        <p:spPr>
          <a:xfrm>
            <a:off x="10782300" y="217170"/>
            <a:ext cx="1143000" cy="1085850"/>
          </a:xfrm>
          <a:prstGeom prst="ellipse">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38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n-lt"/>
                <a:cs typeface="Arial" panose="020B0604020202020204" pitchFamily="34" charset="0"/>
              </a:rPr>
              <a:t>Stage 3- Super Bubbles</a:t>
            </a:r>
            <a:endParaRPr lang="en-GB" sz="4000" dirty="0">
              <a:latin typeface="+mn-lt"/>
            </a:endParaRPr>
          </a:p>
        </p:txBody>
      </p:sp>
      <p:sp>
        <p:nvSpPr>
          <p:cNvPr id="3" name="Content Placeholder 2"/>
          <p:cNvSpPr>
            <a:spLocks noGrp="1"/>
          </p:cNvSpPr>
          <p:nvPr>
            <p:ph idx="1"/>
          </p:nvPr>
        </p:nvSpPr>
        <p:spPr>
          <a:xfrm>
            <a:off x="838200" y="1589903"/>
            <a:ext cx="7907069" cy="4587060"/>
          </a:xfrm>
        </p:spPr>
        <p:txBody>
          <a:bodyPr>
            <a:normAutofit fontScale="77500" lnSpcReduction="20000"/>
          </a:bodyPr>
          <a:lstStyle/>
          <a:p>
            <a:r>
              <a:rPr lang="en-GB" dirty="0" smtClean="0">
                <a:cs typeface="Arial" panose="020B0604020202020204" pitchFamily="34" charset="0"/>
              </a:rPr>
              <a:t>From Septembe</a:t>
            </a:r>
            <a:r>
              <a:rPr lang="en-GB" dirty="0" smtClean="0">
                <a:cs typeface="Arial" panose="020B0604020202020204" pitchFamily="34" charset="0"/>
              </a:rPr>
              <a:t>r* - all pupils back in school. They will remain within this class ‘bubble’ </a:t>
            </a:r>
            <a:r>
              <a:rPr lang="en-GB" dirty="0"/>
              <a:t>(latest guidance 02.07.20) </a:t>
            </a:r>
            <a:endParaRPr lang="en-GB" dirty="0" smtClean="0"/>
          </a:p>
          <a:p>
            <a:r>
              <a:rPr lang="en-GB" dirty="0" smtClean="0">
                <a:cs typeface="Arial" panose="020B0604020202020204" pitchFamily="34" charset="0"/>
              </a:rPr>
              <a:t>A</a:t>
            </a:r>
            <a:r>
              <a:rPr lang="en-GB" dirty="0" smtClean="0">
                <a:cs typeface="Arial" panose="020B0604020202020204" pitchFamily="34" charset="0"/>
              </a:rPr>
              <a:t>llocated </a:t>
            </a:r>
            <a:r>
              <a:rPr lang="en-GB" dirty="0" smtClean="0">
                <a:cs typeface="Arial" panose="020B0604020202020204" pitchFamily="34" charset="0"/>
              </a:rPr>
              <a:t>areas and structured </a:t>
            </a:r>
            <a:r>
              <a:rPr lang="en-GB" dirty="0" smtClean="0">
                <a:cs typeface="Arial" panose="020B0604020202020204" pitchFamily="34" charset="0"/>
              </a:rPr>
              <a:t>timetable</a:t>
            </a:r>
          </a:p>
          <a:p>
            <a:r>
              <a:rPr lang="en-GB" dirty="0" smtClean="0">
                <a:cs typeface="Arial" panose="020B0604020202020204" pitchFamily="34" charset="0"/>
              </a:rPr>
              <a:t>Staggered start times</a:t>
            </a:r>
            <a:endParaRPr lang="en-GB" dirty="0">
              <a:cs typeface="Arial" panose="020B0604020202020204" pitchFamily="34" charset="0"/>
            </a:endParaRPr>
          </a:p>
          <a:p>
            <a:r>
              <a:rPr lang="en-GB" dirty="0" smtClean="0">
                <a:cs typeface="Arial" panose="020B0604020202020204" pitchFamily="34" charset="0"/>
              </a:rPr>
              <a:t>Blended </a:t>
            </a:r>
            <a:r>
              <a:rPr lang="en-GB" dirty="0" smtClean="0">
                <a:cs typeface="Arial" panose="020B0604020202020204" pitchFamily="34" charset="0"/>
              </a:rPr>
              <a:t>learning in </a:t>
            </a:r>
            <a:r>
              <a:rPr lang="en-GB" dirty="0" smtClean="0">
                <a:cs typeface="Arial" panose="020B0604020202020204" pitchFamily="34" charset="0"/>
              </a:rPr>
              <a:t>place. Recovery Curriculum emergent/ in place. Planning in action for move back to Brookfields curriculum as soon possible (pupil dependant- see levels of support)</a:t>
            </a:r>
          </a:p>
          <a:p>
            <a:r>
              <a:rPr lang="en-GB" dirty="0" smtClean="0">
                <a:cs typeface="Arial" panose="020B0604020202020204" pitchFamily="34" charset="0"/>
              </a:rPr>
              <a:t>Providing </a:t>
            </a:r>
            <a:r>
              <a:rPr lang="en-GB" dirty="0" smtClean="0">
                <a:cs typeface="Arial" panose="020B0604020202020204" pitchFamily="34" charset="0"/>
              </a:rPr>
              <a:t>ongoing support to children and families</a:t>
            </a:r>
          </a:p>
          <a:p>
            <a:pPr>
              <a:lnSpc>
                <a:spcPct val="100000"/>
              </a:lnSpc>
              <a:spcBef>
                <a:spcPts val="0"/>
              </a:spcBef>
            </a:pPr>
            <a:r>
              <a:rPr lang="en-GB" dirty="0" smtClean="0">
                <a:solidFill>
                  <a:prstClr val="black"/>
                </a:solidFill>
                <a:cs typeface="Arial" panose="020B0604020202020204" pitchFamily="34" charset="0"/>
              </a:rPr>
              <a:t>Social </a:t>
            </a:r>
            <a:r>
              <a:rPr lang="en-GB" dirty="0">
                <a:solidFill>
                  <a:prstClr val="black"/>
                </a:solidFill>
                <a:cs typeface="Arial" panose="020B0604020202020204" pitchFamily="34" charset="0"/>
              </a:rPr>
              <a:t>distancing and hygiene processes in place including </a:t>
            </a:r>
            <a:r>
              <a:rPr lang="en-GB" dirty="0" smtClean="0">
                <a:solidFill>
                  <a:prstClr val="black"/>
                </a:solidFill>
                <a:cs typeface="Arial" panose="020B0604020202020204" pitchFamily="34" charset="0"/>
              </a:rPr>
              <a:t>enhanced cleaning</a:t>
            </a:r>
            <a:endParaRPr lang="en-GB" dirty="0">
              <a:solidFill>
                <a:prstClr val="black"/>
              </a:solidFill>
              <a:cs typeface="Arial" panose="020B0604020202020204" pitchFamily="34" charset="0"/>
            </a:endParaRPr>
          </a:p>
          <a:p>
            <a:r>
              <a:rPr lang="en-GB" dirty="0" smtClean="0">
                <a:cs typeface="Arial" panose="020B0604020202020204" pitchFamily="34" charset="0"/>
              </a:rPr>
              <a:t>A</a:t>
            </a:r>
            <a:r>
              <a:rPr lang="en-GB" dirty="0" smtClean="0">
                <a:cs typeface="Arial" panose="020B0604020202020204" pitchFamily="34" charset="0"/>
              </a:rPr>
              <a:t>ll </a:t>
            </a:r>
            <a:r>
              <a:rPr lang="en-GB" dirty="0" smtClean="0">
                <a:cs typeface="Arial" panose="020B0604020202020204" pitchFamily="34" charset="0"/>
              </a:rPr>
              <a:t>staff able to be in school full time. No </a:t>
            </a:r>
            <a:r>
              <a:rPr lang="en-GB" dirty="0" smtClean="0">
                <a:cs typeface="Arial" panose="020B0604020202020204" pitchFamily="34" charset="0"/>
              </a:rPr>
              <a:t>rota</a:t>
            </a:r>
          </a:p>
          <a:p>
            <a:r>
              <a:rPr lang="en-GB" dirty="0" smtClean="0"/>
              <a:t>Staff </a:t>
            </a:r>
            <a:r>
              <a:rPr lang="en-GB" dirty="0"/>
              <a:t>to remain in bubbles/ limited moves across school if necessary; </a:t>
            </a:r>
            <a:endParaRPr lang="en-GB" dirty="0" smtClean="0"/>
          </a:p>
          <a:p>
            <a:r>
              <a:rPr lang="en-GB" dirty="0" smtClean="0"/>
              <a:t>Monitor risks/ likelihood of </a:t>
            </a:r>
            <a:r>
              <a:rPr lang="en-GB" dirty="0"/>
              <a:t>local </a:t>
            </a:r>
            <a:r>
              <a:rPr lang="en-GB" dirty="0" smtClean="0"/>
              <a:t>lockdown</a:t>
            </a:r>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p:txBody>
      </p:sp>
      <p:pic>
        <p:nvPicPr>
          <p:cNvPr id="6" name="Picture 5"/>
          <p:cNvPicPr>
            <a:picLocks noChangeAspect="1"/>
          </p:cNvPicPr>
          <p:nvPr/>
        </p:nvPicPr>
        <p:blipFill rotWithShape="1">
          <a:blip r:embed="rId2"/>
          <a:srcRect r="604" b="7065"/>
          <a:stretch/>
        </p:blipFill>
        <p:spPr>
          <a:xfrm>
            <a:off x="8745269" y="4353146"/>
            <a:ext cx="3096459" cy="2075790"/>
          </a:xfrm>
          <a:prstGeom prst="rect">
            <a:avLst/>
          </a:prstGeom>
        </p:spPr>
      </p:pic>
      <p:sp>
        <p:nvSpPr>
          <p:cNvPr id="4" name="Oval 3"/>
          <p:cNvSpPr/>
          <p:nvPr/>
        </p:nvSpPr>
        <p:spPr>
          <a:xfrm>
            <a:off x="10709910" y="365125"/>
            <a:ext cx="1040130" cy="1029335"/>
          </a:xfrm>
          <a:prstGeom prst="ellipse">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322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n-lt"/>
              </a:rPr>
              <a:t>Stage 4- No restrictions</a:t>
            </a:r>
            <a:endParaRPr lang="en-GB" sz="4000" dirty="0">
              <a:latin typeface="+mn-lt"/>
            </a:endParaRPr>
          </a:p>
        </p:txBody>
      </p:sp>
      <p:sp>
        <p:nvSpPr>
          <p:cNvPr id="3" name="Content Placeholder 2"/>
          <p:cNvSpPr>
            <a:spLocks noGrp="1"/>
          </p:cNvSpPr>
          <p:nvPr>
            <p:ph idx="1"/>
          </p:nvPr>
        </p:nvSpPr>
        <p:spPr/>
        <p:txBody>
          <a:bodyPr/>
          <a:lstStyle/>
          <a:p>
            <a:r>
              <a:rPr lang="en-GB" dirty="0"/>
              <a:t>Classes all open with </a:t>
            </a:r>
            <a:r>
              <a:rPr lang="en-GB" dirty="0" smtClean="0"/>
              <a:t>n</a:t>
            </a:r>
            <a:r>
              <a:rPr lang="en-GB" dirty="0" smtClean="0"/>
              <a:t>o </a:t>
            </a:r>
            <a:r>
              <a:rPr lang="en-GB" dirty="0"/>
              <a:t>restrictions in </a:t>
            </a:r>
            <a:r>
              <a:rPr lang="en-GB" dirty="0" smtClean="0"/>
              <a:t>place</a:t>
            </a:r>
            <a:endParaRPr lang="en-GB" dirty="0"/>
          </a:p>
          <a:p>
            <a:r>
              <a:rPr lang="en-GB" dirty="0"/>
              <a:t>All staff </a:t>
            </a:r>
            <a:r>
              <a:rPr lang="en-GB" dirty="0" smtClean="0"/>
              <a:t>and children in school</a:t>
            </a:r>
          </a:p>
          <a:p>
            <a:r>
              <a:rPr lang="en-GB" dirty="0" smtClean="0"/>
              <a:t>Low r</a:t>
            </a:r>
            <a:r>
              <a:rPr lang="en-GB" dirty="0" smtClean="0"/>
              <a:t>educed minor risk </a:t>
            </a:r>
            <a:r>
              <a:rPr lang="en-GB" dirty="0"/>
              <a:t>rating in this area / country </a:t>
            </a:r>
            <a:r>
              <a:rPr lang="en-GB" dirty="0" smtClean="0"/>
              <a:t>wide</a:t>
            </a:r>
            <a:endParaRPr lang="en-GB" dirty="0"/>
          </a:p>
          <a:p>
            <a:endParaRPr lang="en-GB" dirty="0"/>
          </a:p>
        </p:txBody>
      </p:sp>
      <p:pic>
        <p:nvPicPr>
          <p:cNvPr id="4" name="Picture 3"/>
          <p:cNvPicPr>
            <a:picLocks noChangeAspect="1"/>
          </p:cNvPicPr>
          <p:nvPr/>
        </p:nvPicPr>
        <p:blipFill rotWithShape="1">
          <a:blip r:embed="rId2"/>
          <a:srcRect r="-192" b="49441"/>
          <a:stretch/>
        </p:blipFill>
        <p:spPr>
          <a:xfrm>
            <a:off x="9087727" y="4567851"/>
            <a:ext cx="2630660" cy="1744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a:xfrm>
            <a:off x="10847070" y="182880"/>
            <a:ext cx="1028700" cy="1040130"/>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049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1002</Words>
  <Application>Microsoft Office PowerPoint</Application>
  <PresentationFormat>Widescreen</PresentationFormat>
  <Paragraphs>159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Planning a Recovery  Curriculum</vt:lpstr>
      <vt:lpstr>PowerPoint Presentation</vt:lpstr>
      <vt:lpstr>PowerPoint Presentation</vt:lpstr>
      <vt:lpstr>Levels of Support for our Children &amp; Families  There are three levels of support to consider for our children.  The level of support offered to each child will be determined by our discussion with families, observation, information gathering from teachers, staff and Family Support Worker </vt:lpstr>
      <vt:lpstr>PowerPoint Presentation</vt:lpstr>
      <vt:lpstr>Stage 1- Distanced Learning &amp; Family Support </vt:lpstr>
      <vt:lpstr>Stage 2- Bubble Provision </vt:lpstr>
      <vt:lpstr>Stage 3- Super Bubbles</vt:lpstr>
      <vt:lpstr>Stage 4- No restrictions</vt:lpstr>
      <vt:lpstr>PowerPoint Presentation</vt:lpstr>
    </vt:vector>
  </TitlesOfParts>
  <Company>Shaw Education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Curriculum</dc:title>
  <dc:creator>Jo Morgan (SET Head Office)</dc:creator>
  <cp:lastModifiedBy>Brookfields - Deputy Head</cp:lastModifiedBy>
  <cp:revision>35</cp:revision>
  <dcterms:created xsi:type="dcterms:W3CDTF">2020-06-10T14:03:21Z</dcterms:created>
  <dcterms:modified xsi:type="dcterms:W3CDTF">2020-07-03T07:50:10Z</dcterms:modified>
</cp:coreProperties>
</file>